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9"/>
  </p:notesMasterIdLst>
  <p:sldIdLst>
    <p:sldId id="971" r:id="rId3"/>
    <p:sldId id="465" r:id="rId4"/>
    <p:sldId id="453" r:id="rId5"/>
    <p:sldId id="644" r:id="rId6"/>
    <p:sldId id="968" r:id="rId7"/>
    <p:sldId id="564" r:id="rId8"/>
    <p:sldId id="972" r:id="rId9"/>
    <p:sldId id="988" r:id="rId10"/>
    <p:sldId id="656" r:id="rId11"/>
    <p:sldId id="657" r:id="rId12"/>
    <p:sldId id="659" r:id="rId13"/>
    <p:sldId id="615" r:id="rId14"/>
    <p:sldId id="824" r:id="rId15"/>
    <p:sldId id="922" r:id="rId16"/>
    <p:sldId id="923" r:id="rId17"/>
    <p:sldId id="924" r:id="rId18"/>
    <p:sldId id="926" r:id="rId19"/>
    <p:sldId id="814" r:id="rId20"/>
    <p:sldId id="901" r:id="rId21"/>
    <p:sldId id="859" r:id="rId22"/>
    <p:sldId id="887" r:id="rId23"/>
    <p:sldId id="888" r:id="rId24"/>
    <p:sldId id="917" r:id="rId25"/>
    <p:sldId id="989" r:id="rId26"/>
    <p:sldId id="821" r:id="rId27"/>
    <p:sldId id="99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93FF"/>
    <a:srgbClr val="DD2EB5"/>
    <a:srgbClr val="FFFFFF"/>
    <a:srgbClr val="F4DFAE"/>
    <a:srgbClr val="B81D2D"/>
    <a:srgbClr val="C01C2C"/>
    <a:srgbClr val="7A0504"/>
    <a:srgbClr val="FF020B"/>
    <a:srgbClr val="FAC37A"/>
    <a:srgbClr val="DFD6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62" autoAdjust="0"/>
    <p:restoredTop sz="94910" autoAdjust="0"/>
  </p:normalViewPr>
  <p:slideViewPr>
    <p:cSldViewPr>
      <p:cViewPr varScale="1">
        <p:scale>
          <a:sx n="97" d="100"/>
          <a:sy n="97" d="100"/>
        </p:scale>
        <p:origin x="-1704" y="-112"/>
      </p:cViewPr>
      <p:guideLst>
        <p:guide orient="horz" pos="2160"/>
        <p:guide pos="2880"/>
      </p:guideLst>
    </p:cSldViewPr>
  </p:slideViewPr>
  <p:outlineViewPr>
    <p:cViewPr>
      <p:scale>
        <a:sx n="33" d="100"/>
        <a:sy n="33" d="100"/>
      </p:scale>
      <p:origin x="0" y="4752"/>
    </p:cViewPr>
  </p:outlineViewPr>
  <p:notesTextViewPr>
    <p:cViewPr>
      <p:scale>
        <a:sx n="1" d="1"/>
        <a:sy n="1" d="1"/>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FA841B-FBFA-4AC3-ADA0-77703DA552A9}" type="datetimeFigureOut">
              <a:rPr lang="en-US" smtClean="0"/>
              <a:t>8/11/17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D99772-4551-4D0E-AE38-5595ABA13ED2}" type="slidenum">
              <a:rPr lang="en-US" smtClean="0"/>
              <a:t>‹#›</a:t>
            </a:fld>
            <a:endParaRPr lang="en-US"/>
          </a:p>
        </p:txBody>
      </p:sp>
    </p:spTree>
    <p:extLst>
      <p:ext uri="{BB962C8B-B14F-4D97-AF65-F5344CB8AC3E}">
        <p14:creationId xmlns:p14="http://schemas.microsoft.com/office/powerpoint/2010/main" val="2501638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adsabs.harvard.edu/cgi-bin/author_form?author=Wozniak,+P&amp;fullauthor=Wozniak,%20Przemyslaw%20R.&amp;charset=UTF-8&amp;db_key=AST" TargetMode="External"/><Relationship Id="rId4" Type="http://schemas.openxmlformats.org/officeDocument/2006/relationships/hyperlink" Target="http://adsabs.harvard.edu/cgi-bin/author_form?author=Moody,+D&amp;fullauthor=Moody,%20D.%20I.&amp;charset=UTF-8&amp;db_key=AST" TargetMode="External"/><Relationship Id="rId5" Type="http://schemas.openxmlformats.org/officeDocument/2006/relationships/hyperlink" Target="http://adsabs.harvard.edu/cgi-bin/author_form?author=Ji,+Z&amp;fullauthor=Ji,%20Z.&amp;charset=UTF-8&amp;db_key=AST" TargetMode="External"/><Relationship Id="rId6" Type="http://schemas.openxmlformats.org/officeDocument/2006/relationships/hyperlink" Target="http://adsabs.harvard.edu/cgi-bin/author_form?author=Brumby,+S&amp;fullauthor=Brumby,%20S.%20P.&amp;charset=UTF-8&amp;db_key=AST" TargetMode="External"/><Relationship Id="rId7" Type="http://schemas.openxmlformats.org/officeDocument/2006/relationships/hyperlink" Target="http://adsabs.harvard.edu/cgi-bin/author_form?author=Brink,+H&amp;fullauthor=Brink,%20H.&amp;charset=UTF-8&amp;db_key=AST" TargetMode="External"/><Relationship Id="rId8" Type="http://schemas.openxmlformats.org/officeDocument/2006/relationships/hyperlink" Target="http://adsabs.harvard.edu/cgi-bin/author_form?author=Richards,+J&amp;fullauthor=Richards,%20J.&amp;charset=UTF-8&amp;db_key=AST" TargetMode="External"/><Relationship Id="rId9" Type="http://schemas.openxmlformats.org/officeDocument/2006/relationships/hyperlink" Target="http://adsabs.harvard.edu/cgi-bin/author_form?author=Bloom,+J&amp;fullauthor=Bloom,%20J.%20S.&amp;charset=UTF-8&amp;db_key=AST"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background</a:t>
            </a:r>
            <a:r>
              <a:rPr lang="en-US" baseline="0" smtClean="0"/>
              <a:t> </a:t>
            </a:r>
            <a:r>
              <a:rPr lang="en-US" baseline="0" dirty="0" smtClean="0"/>
              <a:t>is </a:t>
            </a:r>
            <a:r>
              <a:rPr lang="en-US" b="1" baseline="0" dirty="0" smtClean="0"/>
              <a:t>Pleiades</a:t>
            </a:r>
            <a:endParaRPr lang="en-US" b="1" dirty="0"/>
          </a:p>
        </p:txBody>
      </p:sp>
      <p:sp>
        <p:nvSpPr>
          <p:cNvPr id="4" name="Slide Number Placeholder 3"/>
          <p:cNvSpPr>
            <a:spLocks noGrp="1"/>
          </p:cNvSpPr>
          <p:nvPr>
            <p:ph type="sldNum" sz="quarter" idx="10"/>
          </p:nvPr>
        </p:nvSpPr>
        <p:spPr/>
        <p:txBody>
          <a:bodyPr/>
          <a:lstStyle/>
          <a:p>
            <a:fld id="{7CD99772-4551-4D0E-AE38-5595ABA13ED2}" type="slidenum">
              <a:rPr lang="en-US" smtClean="0"/>
              <a:t>1</a:t>
            </a:fld>
            <a:endParaRPr lang="en-US"/>
          </a:p>
        </p:txBody>
      </p:sp>
    </p:spTree>
    <p:extLst>
      <p:ext uri="{BB962C8B-B14F-4D97-AF65-F5344CB8AC3E}">
        <p14:creationId xmlns:p14="http://schemas.microsoft.com/office/powerpoint/2010/main" val="150323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Because this is such a short talk I can’t go into the details of the pipeline, but if feel free to ask me afterwards.  </a:t>
            </a:r>
          </a:p>
          <a:p>
            <a:endParaRPr lang="en-US" b="1" baseline="0" dirty="0" smtClean="0"/>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DFD6FE"/>
                </a:solidFill>
              </a:rPr>
              <a:t>Automated flux calibration against “The AAVSO Photometric All-Sky Survey”</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10</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Because this is such a short talk I can’t go into the details of the pipeline, but if feel free to ask me afterwards.  </a:t>
            </a:r>
          </a:p>
          <a:p>
            <a:endParaRPr lang="en-US" b="1" baseline="0" dirty="0" smtClean="0"/>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DFD6FE"/>
                </a:solidFill>
              </a:rPr>
              <a:t>Automated flux calibration against “The AAVSO Photometric All-Sky Survey”</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11</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95000"/>
                  </a:schemeClr>
                </a:solidFill>
              </a:rPr>
              <a:t>P. R. Wozniak (LANL)</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there are some obvious ones like S/N &gt; 5</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cuts on ratios of counts in various apertures to weed out things which are not quasi-point sources</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cuts on whether the properties in the first image are consistent with those in the 2nd image (e.g.</a:t>
            </a:r>
            <a:r>
              <a:rPr lang="en-US" dirty="0" smtClean="0"/>
              <a:t/>
            </a:r>
            <a:br>
              <a:rPr lang="en-US" dirty="0" smtClean="0"/>
            </a:br>
            <a:r>
              <a:rPr lang="en-US" sz="1200" b="0" i="0" kern="1200" dirty="0" smtClean="0">
                <a:solidFill>
                  <a:schemeClr val="tx1"/>
                </a:solidFill>
                <a:effectLst/>
                <a:latin typeface="+mn-lt"/>
                <a:ea typeface="+mn-ea"/>
                <a:cs typeface="+mn-cs"/>
              </a:rPr>
              <a:t>   the two fluxes should be consistent)</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then we look at correlations of the source</a:t>
            </a:r>
            <a:r>
              <a:rPr lang="en-US" dirty="0" smtClean="0"/>
              <a:t/>
            </a:r>
            <a:br>
              <a:rPr lang="en-US" dirty="0" smtClean="0"/>
            </a:br>
            <a:r>
              <a:rPr lang="en-US" sz="1200" b="0" i="0" kern="1200" dirty="0" smtClean="0">
                <a:solidFill>
                  <a:schemeClr val="tx1"/>
                </a:solidFill>
                <a:effectLst/>
                <a:latin typeface="+mn-lt"/>
                <a:ea typeface="+mn-ea"/>
                <a:cs typeface="+mn-cs"/>
              </a:rPr>
              <a:t>     ** between the two images</a:t>
            </a:r>
            <a:r>
              <a:rPr lang="en-US" dirty="0" smtClean="0"/>
              <a:t/>
            </a:r>
            <a:br>
              <a:rPr lang="en-US" dirty="0" smtClean="0"/>
            </a:br>
            <a:r>
              <a:rPr lang="en-US" sz="1200" b="0" i="0" kern="1200" dirty="0" smtClean="0">
                <a:solidFill>
                  <a:schemeClr val="tx1"/>
                </a:solidFill>
                <a:effectLst/>
                <a:latin typeface="+mn-lt"/>
                <a:ea typeface="+mn-ea"/>
                <a:cs typeface="+mn-cs"/>
              </a:rPr>
              <a:t>     ** rotated by 90 and 180 degrees between the two images</a:t>
            </a:r>
            <a:r>
              <a:rPr lang="en-US" dirty="0" smtClean="0"/>
              <a:t/>
            </a:r>
            <a:br>
              <a:rPr lang="en-US" dirty="0" smtClean="0"/>
            </a:br>
            <a:r>
              <a:rPr lang="en-US" sz="1200" b="0" i="0" kern="1200" dirty="0" smtClean="0">
                <a:solidFill>
                  <a:schemeClr val="tx1"/>
                </a:solidFill>
                <a:effectLst/>
                <a:latin typeface="+mn-lt"/>
                <a:ea typeface="+mn-ea"/>
                <a:cs typeface="+mn-cs"/>
              </a:rPr>
              <a:t>     ** with the PSF</a:t>
            </a:r>
            <a:r>
              <a:rPr lang="en-US" dirty="0" smtClean="0"/>
              <a:t/>
            </a:r>
            <a:br>
              <a:rPr lang="en-US" dirty="0" smtClean="0"/>
            </a:br>
            <a:r>
              <a:rPr lang="en-US" sz="1200" b="0" i="0" kern="1200" dirty="0" smtClean="0">
                <a:solidFill>
                  <a:schemeClr val="tx1"/>
                </a:solidFill>
                <a:effectLst/>
                <a:latin typeface="+mn-lt"/>
                <a:ea typeface="+mn-ea"/>
                <a:cs typeface="+mn-cs"/>
              </a:rPr>
              <a:t>and toss those with low correlations -- e.g. saturation trails are </a:t>
            </a:r>
            <a:r>
              <a:rPr lang="en-US" dirty="0" smtClean="0"/>
              <a:t/>
            </a:r>
            <a:br>
              <a:rPr lang="en-US" dirty="0" smtClean="0"/>
            </a:br>
            <a:r>
              <a:rPr lang="en-US" sz="1200" b="0" i="0" kern="1200" dirty="0" smtClean="0">
                <a:solidFill>
                  <a:schemeClr val="tx1"/>
                </a:solidFill>
                <a:effectLst/>
                <a:latin typeface="+mn-lt"/>
                <a:ea typeface="+mn-ea"/>
                <a:cs typeface="+mn-cs"/>
              </a:rPr>
              <a:t>very asymmetric </a:t>
            </a:r>
            <a:r>
              <a:rPr lang="en-US" sz="1200" b="0" i="0" kern="1200" dirty="0" err="1" smtClean="0">
                <a:solidFill>
                  <a:schemeClr val="tx1"/>
                </a:solidFill>
                <a:effectLst/>
                <a:latin typeface="+mn-lt"/>
                <a:ea typeface="+mn-ea"/>
                <a:cs typeface="+mn-cs"/>
              </a:rPr>
              <a:t>etc</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and then we have the random forest classifier of these outputs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Machine-learning:</a:t>
            </a:r>
            <a:br>
              <a:rPr lang="en-US" dirty="0" smtClean="0"/>
            </a:br>
            <a:r>
              <a:rPr lang="en-US" dirty="0" smtClean="0"/>
              <a:t>Automated Variability Selection in Time-domain Imaging Surveys Using Sparse Representations with Learned Dictionaries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Authors: </a:t>
            </a:r>
            <a:r>
              <a:rPr lang="en-US" sz="1200" kern="1200" dirty="0" smtClean="0">
                <a:solidFill>
                  <a:schemeClr val="tx1"/>
                </a:solidFill>
                <a:effectLst/>
                <a:latin typeface="+mn-lt"/>
                <a:ea typeface="+mn-ea"/>
                <a:cs typeface="+mn-cs"/>
                <a:hlinkClick r:id="rId3"/>
              </a:rPr>
              <a:t>Wozniak, </a:t>
            </a:r>
            <a:r>
              <a:rPr lang="en-US" sz="1200" kern="1200" dirty="0" err="1" smtClean="0">
                <a:solidFill>
                  <a:schemeClr val="tx1"/>
                </a:solidFill>
                <a:effectLst/>
                <a:latin typeface="+mn-lt"/>
                <a:ea typeface="+mn-ea"/>
                <a:cs typeface="+mn-cs"/>
                <a:hlinkClick r:id="rId3"/>
              </a:rPr>
              <a:t>Przemyslaw</a:t>
            </a:r>
            <a:r>
              <a:rPr lang="en-US" sz="1200" kern="1200" dirty="0" smtClean="0">
                <a:solidFill>
                  <a:schemeClr val="tx1"/>
                </a:solidFill>
                <a:effectLst/>
                <a:latin typeface="+mn-lt"/>
                <a:ea typeface="+mn-ea"/>
                <a:cs typeface="+mn-cs"/>
                <a:hlinkClick r:id="rId3"/>
              </a:rPr>
              <a:t> R.</a:t>
            </a:r>
            <a:r>
              <a:rPr lang="en-US" dirty="0" smtClean="0"/>
              <a:t>; </a:t>
            </a:r>
            <a:r>
              <a:rPr lang="en-US" sz="1200" kern="1200" dirty="0" smtClean="0">
                <a:solidFill>
                  <a:schemeClr val="tx1"/>
                </a:solidFill>
                <a:effectLst/>
                <a:latin typeface="+mn-lt"/>
                <a:ea typeface="+mn-ea"/>
                <a:cs typeface="+mn-cs"/>
                <a:hlinkClick r:id="rId4"/>
              </a:rPr>
              <a:t>Moody, D. I.</a:t>
            </a:r>
            <a:r>
              <a:rPr lang="en-US" dirty="0" smtClean="0"/>
              <a:t>; </a:t>
            </a:r>
            <a:r>
              <a:rPr lang="en-US" sz="1200" kern="1200" dirty="0" err="1" smtClean="0">
                <a:solidFill>
                  <a:schemeClr val="tx1"/>
                </a:solidFill>
                <a:effectLst/>
                <a:latin typeface="+mn-lt"/>
                <a:ea typeface="+mn-ea"/>
                <a:cs typeface="+mn-cs"/>
                <a:hlinkClick r:id="rId5"/>
              </a:rPr>
              <a:t>Ji</a:t>
            </a:r>
            <a:r>
              <a:rPr lang="en-US" sz="1200" kern="1200" dirty="0" smtClean="0">
                <a:solidFill>
                  <a:schemeClr val="tx1"/>
                </a:solidFill>
                <a:effectLst/>
                <a:latin typeface="+mn-lt"/>
                <a:ea typeface="+mn-ea"/>
                <a:cs typeface="+mn-cs"/>
                <a:hlinkClick r:id="rId5"/>
              </a:rPr>
              <a:t>, Z.</a:t>
            </a:r>
            <a:r>
              <a:rPr lang="en-US" dirty="0" smtClean="0"/>
              <a:t>; </a:t>
            </a:r>
            <a:r>
              <a:rPr lang="en-US" sz="1200" kern="1200" dirty="0" smtClean="0">
                <a:solidFill>
                  <a:schemeClr val="tx1"/>
                </a:solidFill>
                <a:effectLst/>
                <a:latin typeface="+mn-lt"/>
                <a:ea typeface="+mn-ea"/>
                <a:cs typeface="+mn-cs"/>
                <a:hlinkClick r:id="rId6"/>
              </a:rPr>
              <a:t>Brumby, S. P.</a:t>
            </a:r>
            <a:r>
              <a:rPr lang="en-US" dirty="0" smtClean="0"/>
              <a:t>; </a:t>
            </a:r>
            <a:r>
              <a:rPr lang="en-US" sz="1200" kern="1200" dirty="0" smtClean="0">
                <a:solidFill>
                  <a:schemeClr val="tx1"/>
                </a:solidFill>
                <a:effectLst/>
                <a:latin typeface="+mn-lt"/>
                <a:ea typeface="+mn-ea"/>
                <a:cs typeface="+mn-cs"/>
                <a:hlinkClick r:id="rId7"/>
              </a:rPr>
              <a:t>Brink, H.</a:t>
            </a:r>
            <a:r>
              <a:rPr lang="en-US" dirty="0" smtClean="0"/>
              <a:t>; </a:t>
            </a:r>
            <a:r>
              <a:rPr lang="en-US" sz="1200" kern="1200" dirty="0" smtClean="0">
                <a:solidFill>
                  <a:schemeClr val="tx1"/>
                </a:solidFill>
                <a:effectLst/>
                <a:latin typeface="+mn-lt"/>
                <a:ea typeface="+mn-ea"/>
                <a:cs typeface="+mn-cs"/>
                <a:hlinkClick r:id="rId8"/>
              </a:rPr>
              <a:t>Richards, J.</a:t>
            </a:r>
            <a:r>
              <a:rPr lang="en-US" dirty="0" smtClean="0"/>
              <a:t>; </a:t>
            </a:r>
            <a:r>
              <a:rPr lang="en-US" sz="1200" kern="1200" dirty="0" smtClean="0">
                <a:solidFill>
                  <a:schemeClr val="tx1"/>
                </a:solidFill>
                <a:effectLst/>
                <a:latin typeface="+mn-lt"/>
                <a:ea typeface="+mn-ea"/>
                <a:cs typeface="+mn-cs"/>
                <a:hlinkClick r:id="rId9"/>
              </a:rPr>
              <a:t>Bloom, J. S.</a:t>
            </a:r>
            <a:endParaRPr lang="en-US" dirty="0" smtClean="0">
              <a:solidFill>
                <a:srgbClr val="DFD6FE"/>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DFD6FE"/>
                </a:solidFill>
              </a:rPr>
              <a:t>Automated flux calibration against “The AAVSO Photometric All-Sky Survey”</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12</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Ryan Foley and Charlie Kilpatrick</a:t>
            </a:r>
          </a:p>
          <a:p>
            <a:r>
              <a:rPr lang="en-US" b="1" baseline="0" dirty="0" smtClean="0"/>
              <a:t>Nickel 1m</a:t>
            </a:r>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13</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124 total, 79 from ASAS-SN (64%).</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Among the 10 brightest </a:t>
            </a:r>
            <a:r>
              <a:rPr lang="en-US" b="1" baseline="0" dirty="0" err="1" smtClean="0"/>
              <a:t>SNe</a:t>
            </a:r>
            <a:r>
              <a:rPr lang="en-US" b="1" baseline="0" dirty="0" smtClean="0"/>
              <a:t> of 2015, 6 from ASAS-SN.</a:t>
            </a:r>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14</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sne_historgram.pdf</a:t>
            </a:r>
            <a:r>
              <a:rPr lang="en-US" dirty="0" smtClean="0"/>
              <a:t> shows the </a:t>
            </a:r>
            <a:r>
              <a:rPr lang="en-US" dirty="0" err="1" smtClean="0"/>
              <a:t>SNe</a:t>
            </a:r>
            <a:r>
              <a:rPr lang="en-US" dirty="0" smtClean="0"/>
              <a:t> counts (with peak &lt; 17.0)  per 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months as a function of time since June 1, 2013.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Red: </a:t>
            </a:r>
            <a:r>
              <a:rPr lang="en-US" dirty="0" err="1" smtClean="0"/>
              <a:t>SNe</a:t>
            </a:r>
            <a:r>
              <a:rPr lang="en-US" dirty="0" smtClean="0"/>
              <a:t> first announced by ASAS-SN, Green: </a:t>
            </a:r>
            <a:r>
              <a:rPr lang="en-US" dirty="0" err="1" smtClean="0"/>
              <a:t>SNe</a:t>
            </a:r>
            <a:r>
              <a:rPr lang="en-US" dirty="0" smtClean="0"/>
              <a:t> later shown up in our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search, Blue: others. Grey area: average discovery count per month</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one sigma uncertainty between 2011 and 2013. We have been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discovering consistently above +1 sigma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that all </a:t>
            </a:r>
            <a:r>
              <a:rPr lang="en-US" dirty="0" err="1" smtClean="0"/>
              <a:t>SNe</a:t>
            </a:r>
            <a:r>
              <a:rPr lang="en-US" dirty="0" smtClean="0"/>
              <a:t> counted here have been </a:t>
            </a:r>
            <a:r>
              <a:rPr lang="en-US" dirty="0" err="1" smtClean="0"/>
              <a:t>spectroscopically</a:t>
            </a:r>
            <a:r>
              <a:rPr lang="en-US" dirty="0" smtClean="0"/>
              <a:t> confirmed.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not just "stealing" from amateurs and other surveys but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actually finding more </a:t>
            </a:r>
            <a:r>
              <a:rPr lang="en-US" dirty="0" err="1" smtClean="0"/>
              <a:t>SNe</a:t>
            </a:r>
            <a:r>
              <a:rPr lang="en-US" dirty="0" smtClean="0"/>
              <a:t> within peak &lt; 17.0. To highlight this plot,</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see next plot.</a:t>
            </a:r>
            <a:endParaRPr lang="en-US" dirty="0" smtClean="0"/>
          </a:p>
        </p:txBody>
      </p:sp>
      <p:sp>
        <p:nvSpPr>
          <p:cNvPr id="4" name="Slide Number Placeholder 3"/>
          <p:cNvSpPr>
            <a:spLocks noGrp="1"/>
          </p:cNvSpPr>
          <p:nvPr>
            <p:ph type="sldNum" sz="quarter" idx="10"/>
          </p:nvPr>
        </p:nvSpPr>
        <p:spPr/>
        <p:txBody>
          <a:bodyPr/>
          <a:lstStyle/>
          <a:p>
            <a:fld id="{7CD99772-4551-4D0E-AE38-5595ABA13ED2}" type="slidenum">
              <a:rPr lang="en-US" smtClean="0"/>
              <a:t>15</a:t>
            </a:fld>
            <a:endParaRPr lang="en-US"/>
          </a:p>
        </p:txBody>
      </p:sp>
    </p:spTree>
    <p:extLst>
      <p:ext uri="{BB962C8B-B14F-4D97-AF65-F5344CB8AC3E}">
        <p14:creationId xmlns:p14="http://schemas.microsoft.com/office/powerpoint/2010/main" val="240024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5/1/2014 and 12/31/2014</a:t>
            </a:r>
          </a:p>
          <a:p>
            <a:endParaRPr lang="en-US" dirty="0" smtClean="0"/>
          </a:p>
          <a:p>
            <a:r>
              <a:rPr lang="en-US" dirty="0" smtClean="0"/>
              <a:t>Fig. 2.— This will be offset - host luminosity plot, showing that ASAS-SN is rather unique in</a:t>
            </a:r>
          </a:p>
          <a:p>
            <a:endParaRPr lang="en-US" dirty="0" smtClean="0"/>
          </a:p>
          <a:p>
            <a:r>
              <a:rPr lang="en-US" dirty="0" smtClean="0"/>
              <a:t>the Local Universe. With the red dotted horizontal line we plot the median offset for supernovae</a:t>
            </a:r>
          </a:p>
          <a:p>
            <a:endParaRPr lang="en-US" dirty="0" smtClean="0"/>
          </a:p>
          <a:p>
            <a:r>
              <a:rPr lang="en-US" dirty="0" smtClean="0"/>
              <a:t>discovered by ASAS-SN, and with the blue dashed vertical line we plot the median host absolute</a:t>
            </a:r>
          </a:p>
          <a:p>
            <a:endParaRPr lang="en-US" dirty="0" smtClean="0"/>
          </a:p>
          <a:p>
            <a:r>
              <a:rPr lang="en-US" dirty="0" smtClean="0"/>
              <a:t>magnitude for the same ASAS-SN sample. Among local bright </a:t>
            </a:r>
            <a:r>
              <a:rPr lang="en-US" dirty="0" err="1" smtClean="0"/>
              <a:t>SNe</a:t>
            </a:r>
            <a:r>
              <a:rPr lang="en-US" dirty="0" smtClean="0"/>
              <a:t> searches, ASAS-SN appears</a:t>
            </a:r>
          </a:p>
          <a:p>
            <a:endParaRPr lang="en-US" dirty="0" smtClean="0"/>
          </a:p>
          <a:p>
            <a:r>
              <a:rPr lang="en-US" dirty="0" smtClean="0"/>
              <a:t>to be the least biased, discovering supernovae across the entire parameter space (giant and dwarf</a:t>
            </a:r>
          </a:p>
          <a:p>
            <a:endParaRPr lang="en-US" dirty="0" smtClean="0"/>
          </a:p>
          <a:p>
            <a:r>
              <a:rPr lang="en-US" dirty="0" smtClean="0"/>
              <a:t>galaxies, galaxy cores and outskirts).</a:t>
            </a:r>
          </a:p>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16</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Cumulative distribution of </a:t>
            </a:r>
            <a:r>
              <a:rPr lang="en-US" dirty="0" err="1" smtClean="0"/>
              <a:t>SNe</a:t>
            </a:r>
            <a:r>
              <a:rPr lang="en-US" dirty="0" smtClean="0"/>
              <a:t> </a:t>
            </a:r>
            <a:r>
              <a:rPr lang="en-US" dirty="0" err="1" smtClean="0"/>
              <a:t>Ia</a:t>
            </a:r>
            <a:r>
              <a:rPr lang="en-US" dirty="0" smtClean="0"/>
              <a:t> from ASAS-SN as a function of z.</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Green dotted line shows N(&lt;z) \prop z^3 to guide the eye for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completeness.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Blue line indicates our "rate" sample (z &lt; 0.034) that we are following up.</a:t>
            </a:r>
          </a:p>
        </p:txBody>
      </p:sp>
      <p:sp>
        <p:nvSpPr>
          <p:cNvPr id="4" name="Slide Number Placeholder 3"/>
          <p:cNvSpPr>
            <a:spLocks noGrp="1"/>
          </p:cNvSpPr>
          <p:nvPr>
            <p:ph type="sldNum" sz="quarter" idx="10"/>
          </p:nvPr>
        </p:nvSpPr>
        <p:spPr/>
        <p:txBody>
          <a:bodyPr/>
          <a:lstStyle/>
          <a:p>
            <a:fld id="{7CD99772-4551-4D0E-AE38-5595ABA13ED2}" type="slidenum">
              <a:rPr lang="en-US" smtClean="0"/>
              <a:t>17</a:t>
            </a:fld>
            <a:endParaRPr lang="en-US"/>
          </a:p>
        </p:txBody>
      </p:sp>
    </p:spTree>
    <p:extLst>
      <p:ext uri="{BB962C8B-B14F-4D97-AF65-F5344CB8AC3E}">
        <p14:creationId xmlns:p14="http://schemas.microsoft.com/office/powerpoint/2010/main" val="2400249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And </a:t>
            </a:r>
            <a:r>
              <a:rPr lang="en-US" sz="1200" dirty="0" smtClean="0">
                <a:solidFill>
                  <a:schemeClr val="bg1"/>
                </a:solidFill>
              </a:rPr>
              <a:t>things I can’t even tell you</a:t>
            </a:r>
            <a:endParaRPr lang="en-US" b="1" baseline="0" dirty="0" smtClean="0"/>
          </a:p>
        </p:txBody>
      </p:sp>
      <p:sp>
        <p:nvSpPr>
          <p:cNvPr id="4" name="Slide Number Placeholder 3"/>
          <p:cNvSpPr>
            <a:spLocks noGrp="1"/>
          </p:cNvSpPr>
          <p:nvPr>
            <p:ph type="sldNum" sz="quarter" idx="10"/>
          </p:nvPr>
        </p:nvSpPr>
        <p:spPr/>
        <p:txBody>
          <a:bodyPr/>
          <a:lstStyle/>
          <a:p>
            <a:fld id="{7CD99772-4551-4D0E-AE38-5595ABA13ED2}" type="slidenum">
              <a:rPr lang="en-US" smtClean="0"/>
              <a:t>18</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EVN (European VLBI Network)</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19</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2</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these inter-band continuum lags is extremely difficult because the predicted size of the accretion disk is only about one light day, and monitoring campaigns require comparable or better cadence to resolve such a short lag. The first suggestive (2–3σ) report was by Collier et al. (1998), who found that the UV variations led the optical variations in NGC 7469. Since then there have been many hints of longer lags at longer wavelengths in other AGN, but most of these measurements are not statistically significant (≤2σ) and rep- resent upper limits (</a:t>
            </a:r>
            <a:r>
              <a:rPr lang="en-US" dirty="0" err="1" smtClean="0"/>
              <a:t>Sergeev</a:t>
            </a:r>
            <a:r>
              <a:rPr lang="en-US" dirty="0" smtClean="0"/>
              <a:t> et al. 2005; </a:t>
            </a:r>
            <a:r>
              <a:rPr lang="en-US" dirty="0" err="1" smtClean="0"/>
              <a:t>Arévalo</a:t>
            </a:r>
            <a:r>
              <a:rPr lang="en-US" dirty="0" smtClean="0"/>
              <a:t> et al. 2008; </a:t>
            </a:r>
            <a:r>
              <a:rPr lang="en-US" dirty="0" err="1" smtClean="0"/>
              <a:t>Breedt</a:t>
            </a:r>
            <a:r>
              <a:rPr lang="en-US" dirty="0" smtClean="0"/>
              <a:t> et al. 2010; Lira et al. 2015; Troyer et al. 2016; </a:t>
            </a:r>
            <a:r>
              <a:rPr lang="en-US" dirty="0" err="1" smtClean="0"/>
              <a:t>Gliozzi</a:t>
            </a:r>
            <a:r>
              <a:rPr lang="en-US" dirty="0" smtClean="0"/>
              <a:t> et al. 2016; Jiang et al. 2016; Buisson et al. 2017). The </a:t>
            </a:r>
            <a:r>
              <a:rPr lang="en-US" dirty="0" err="1" smtClean="0"/>
              <a:t>rela</a:t>
            </a:r>
            <a:r>
              <a:rPr lang="en-US" dirty="0" smtClean="0"/>
              <a:t>- </a:t>
            </a:r>
            <a:r>
              <a:rPr lang="en-US" dirty="0" err="1" smtClean="0"/>
              <a:t>tionship</a:t>
            </a:r>
            <a:r>
              <a:rPr lang="en-US" dirty="0" smtClean="0"/>
              <a:t> between the X-ray and optical emission also appears to be complex and does not necessarily fit into a simple re- processing model. In some cases, there is not enough energy in the X-ray variations to drive the long term trends in the optical light curves (</a:t>
            </a:r>
            <a:r>
              <a:rPr lang="en-US" dirty="0" err="1" smtClean="0"/>
              <a:t>Uttley</a:t>
            </a:r>
            <a:r>
              <a:rPr lang="en-US" dirty="0" smtClean="0"/>
              <a:t> et al. 2003; </a:t>
            </a:r>
            <a:r>
              <a:rPr lang="en-US" dirty="0" err="1" smtClean="0"/>
              <a:t>Arévalo</a:t>
            </a:r>
            <a:r>
              <a:rPr lang="en-US" dirty="0" smtClean="0"/>
              <a:t> et al. 2009; </a:t>
            </a:r>
            <a:r>
              <a:rPr lang="en-US" dirty="0" err="1" smtClean="0"/>
              <a:t>Breedt</a:t>
            </a:r>
            <a:r>
              <a:rPr lang="en-US" dirty="0" smtClean="0"/>
              <a:t> et al. 2009). There are also reports of optical emission leading the X-rays (Marshall et al. 2008), as well as </a:t>
            </a:r>
            <a:r>
              <a:rPr lang="en-US" dirty="0" err="1" smtClean="0"/>
              <a:t>uncorre</a:t>
            </a:r>
            <a:r>
              <a:rPr lang="en-US" dirty="0" smtClean="0"/>
              <a:t>- </a:t>
            </a:r>
            <a:r>
              <a:rPr lang="en-US" dirty="0" err="1" smtClean="0"/>
              <a:t>lated</a:t>
            </a:r>
            <a:r>
              <a:rPr lang="en-US" dirty="0" smtClean="0"/>
              <a:t> X-ray/optical emission (</a:t>
            </a:r>
            <a:r>
              <a:rPr lang="en-US" dirty="0" err="1" smtClean="0"/>
              <a:t>Maoz</a:t>
            </a:r>
            <a:r>
              <a:rPr lang="en-US" dirty="0" smtClean="0"/>
              <a:t> et al. 2002).</a:t>
            </a:r>
          </a:p>
          <a:p>
            <a:endParaRPr lang="en-US" dirty="0" smtClean="0"/>
          </a:p>
          <a:p>
            <a:r>
              <a:rPr lang="en-US" dirty="0" smtClean="0"/>
              <a:t>The first secure detection (&gt;3σ) of inter-band continuum lags was in NGC 2617 by Shappee et al. (2014), who found</a:t>
            </a:r>
          </a:p>
          <a:p>
            <a:r>
              <a:rPr lang="en-US" dirty="0" smtClean="0"/>
              <a:t>longer lags at longer wavelengths that were consistent with predictions for reprocessing in a standard geometrically thin accretion disk. The only other AGN with significant </a:t>
            </a:r>
            <a:r>
              <a:rPr lang="en-US" dirty="0" err="1" smtClean="0"/>
              <a:t>contin</a:t>
            </a:r>
            <a:r>
              <a:rPr lang="en-US" dirty="0" smtClean="0"/>
              <a:t>- </a:t>
            </a:r>
            <a:r>
              <a:rPr lang="en-US" dirty="0" err="1" smtClean="0"/>
              <a:t>uum</a:t>
            </a:r>
            <a:r>
              <a:rPr lang="en-US" dirty="0" smtClean="0"/>
              <a:t> lag detections is NGC 5548. </a:t>
            </a:r>
            <a:r>
              <a:rPr lang="en-US" dirty="0" err="1" smtClean="0"/>
              <a:t>McHardy</a:t>
            </a:r>
            <a:r>
              <a:rPr lang="en-US" dirty="0" smtClean="0"/>
              <a:t> et al. (2014) re- solved continuum lags in this object using two years of Swift data, while the Space Telescope and Optical Reverberation Mapping project (AGN STORM, De Rosa et al. 2015) </a:t>
            </a:r>
            <a:r>
              <a:rPr lang="en-US" dirty="0" err="1" smtClean="0"/>
              <a:t>ob</a:t>
            </a:r>
            <a:r>
              <a:rPr lang="en-US" dirty="0" smtClean="0"/>
              <a:t>- </a:t>
            </a:r>
            <a:r>
              <a:rPr lang="en-US" dirty="0" err="1" smtClean="0"/>
              <a:t>tained</a:t>
            </a:r>
            <a:r>
              <a:rPr lang="en-US" dirty="0" smtClean="0"/>
              <a:t> the most complete RM measurement of the accretion disk to date. The STORM project detected inter-band lags between the X-ray, UV, optical, and near IR wavelengths us- </a:t>
            </a:r>
            <a:r>
              <a:rPr lang="en-US" dirty="0" err="1" smtClean="0"/>
              <a:t>ing</a:t>
            </a:r>
            <a:r>
              <a:rPr lang="en-US" dirty="0" smtClean="0"/>
              <a:t> four space-based observatories and 25 ground-based </a:t>
            </a:r>
            <a:r>
              <a:rPr lang="en-US" dirty="0" err="1" smtClean="0"/>
              <a:t>tele</a:t>
            </a:r>
            <a:r>
              <a:rPr lang="en-US" dirty="0" smtClean="0"/>
              <a:t>- scopes (</a:t>
            </a:r>
            <a:r>
              <a:rPr lang="en-US" dirty="0" err="1" smtClean="0"/>
              <a:t>Edelson</a:t>
            </a:r>
            <a:r>
              <a:rPr lang="en-US" dirty="0" smtClean="0"/>
              <a:t> et al. 2015; </a:t>
            </a:r>
            <a:r>
              <a:rPr lang="en-US" dirty="0" err="1" smtClean="0"/>
              <a:t>Fausnaugh</a:t>
            </a:r>
            <a:r>
              <a:rPr lang="en-US" dirty="0" smtClean="0"/>
              <a:t> et al. 2016b; Starkey et al. 2017), and the measured lag-wavelength relation is again consistent with predictions for reprocessing in a geo- metrically thin disk. However, the size of the disk indicated by the STORM measurements is larger by a factor of three than the predictions from standard models.</a:t>
            </a:r>
          </a:p>
          <a:p>
            <a:r>
              <a:rPr lang="en-US" dirty="0" smtClean="0"/>
              <a:t>This result is similar to results from gravitational mi- </a:t>
            </a:r>
            <a:r>
              <a:rPr lang="en-US" dirty="0" err="1" smtClean="0"/>
              <a:t>crolensing</a:t>
            </a:r>
            <a:r>
              <a:rPr lang="en-US" dirty="0" smtClean="0"/>
              <a:t> of strongly lensed quasars. </a:t>
            </a:r>
            <a:r>
              <a:rPr lang="en-US" dirty="0" err="1" smtClean="0"/>
              <a:t>Microlensing</a:t>
            </a:r>
            <a:r>
              <a:rPr lang="en-US" dirty="0" smtClean="0"/>
              <a:t> is one of the only other ways of investigating physical scales close to the SMBH, and this method also finds disk sizes larger than thin-disk theory by a factor of a few (Morgan et al. 2010; </a:t>
            </a:r>
            <a:r>
              <a:rPr lang="en-US" dirty="0" err="1" smtClean="0"/>
              <a:t>Blackburne</a:t>
            </a:r>
            <a:r>
              <a:rPr lang="en-US" dirty="0" smtClean="0"/>
              <a:t> et al. 2011; </a:t>
            </a:r>
            <a:r>
              <a:rPr lang="en-US" dirty="0" err="1" smtClean="0"/>
              <a:t>Mosquera</a:t>
            </a:r>
            <a:r>
              <a:rPr lang="en-US" dirty="0" smtClean="0"/>
              <a:t> et al. 2013; </a:t>
            </a:r>
            <a:r>
              <a:rPr lang="en-US" dirty="0" err="1" smtClean="0"/>
              <a:t>Jiménez</a:t>
            </a:r>
            <a:r>
              <a:rPr lang="en-US" dirty="0" smtClean="0"/>
              <a:t>- Vicente et al. 2014). However, </a:t>
            </a:r>
            <a:r>
              <a:rPr lang="en-US" dirty="0" err="1" smtClean="0"/>
              <a:t>microlensing</a:t>
            </a:r>
            <a:r>
              <a:rPr lang="en-US" dirty="0" smtClean="0"/>
              <a:t> can only probe the disks in distant, lensed quasars, while RM provides a means of probing accretion disks in local, low-luminosity AGN. There is therefore an imperative to expand the sample of objects with secure inter-band continuum lags, and several such programs are underway (i.e., NGC 4151, </a:t>
            </a:r>
            <a:r>
              <a:rPr lang="en-US" dirty="0" err="1" smtClean="0"/>
              <a:t>Edelson</a:t>
            </a:r>
            <a:r>
              <a:rPr lang="en-US" dirty="0" smtClean="0"/>
              <a:t> et al. submitted; NGC 4385, </a:t>
            </a:r>
            <a:r>
              <a:rPr lang="en-US" dirty="0" err="1" smtClean="0"/>
              <a:t>McHardy</a:t>
            </a:r>
            <a:r>
              <a:rPr lang="en-US" dirty="0" smtClean="0"/>
              <a:t> et al. in prep.).</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20</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DA136F-A460-FE49-A273-86FFE3961D27}" type="slidenum">
              <a:rPr lang="en-US"/>
              <a:pPr>
                <a:defRPr/>
              </a:pPr>
              <a:t>21</a:t>
            </a:fld>
            <a:endParaRPr lang="en-US"/>
          </a:p>
        </p:txBody>
      </p:sp>
      <p:sp>
        <p:nvSpPr>
          <p:cNvPr id="7168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1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buFont typeface="Times" charset="0"/>
              <a:buNone/>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DFD6FE"/>
                </a:solidFill>
              </a:rPr>
              <a:t>allowed by the rates of van </a:t>
            </a:r>
            <a:r>
              <a:rPr lang="en-US" dirty="0" err="1" smtClean="0">
                <a:solidFill>
                  <a:srgbClr val="DFD6FE"/>
                </a:solidFill>
              </a:rPr>
              <a:t>Velzen</a:t>
            </a:r>
            <a:r>
              <a:rPr lang="en-US" dirty="0" smtClean="0">
                <a:solidFill>
                  <a:srgbClr val="DFD6FE"/>
                </a:solidFill>
              </a:rPr>
              <a:t> &amp; Farrar (2014) who use SDSS Stripe 82 data</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Completed surveys:</a:t>
            </a:r>
          </a:p>
          <a:p>
            <a:r>
              <a:rPr lang="en-US" sz="1200" b="0" i="0" u="none" strike="noStrike" kern="1200" baseline="0" dirty="0" smtClean="0">
                <a:solidFill>
                  <a:schemeClr val="tx1"/>
                </a:solidFill>
                <a:latin typeface="+mn-lt"/>
                <a:ea typeface="+mn-ea"/>
                <a:cs typeface="+mn-cs"/>
              </a:rPr>
              <a:t>• ROSAT (3)</a:t>
            </a:r>
          </a:p>
          <a:p>
            <a:r>
              <a:rPr lang="en-US" sz="1200" b="0" i="0" u="none" strike="noStrike" kern="1200" baseline="0" dirty="0" smtClean="0">
                <a:solidFill>
                  <a:schemeClr val="tx1"/>
                </a:solidFill>
                <a:latin typeface="+mn-lt"/>
                <a:ea typeface="+mn-ea"/>
                <a:cs typeface="+mn-cs"/>
              </a:rPr>
              <a:t>• GALEX (3)</a:t>
            </a:r>
          </a:p>
          <a:p>
            <a:r>
              <a:rPr lang="en-US" sz="1200" b="0" i="0" u="none" strike="noStrike" kern="1200" baseline="0" dirty="0" smtClean="0">
                <a:solidFill>
                  <a:schemeClr val="tx1"/>
                </a:solidFill>
                <a:latin typeface="+mn-lt"/>
                <a:ea typeface="+mn-ea"/>
                <a:cs typeface="+mn-cs"/>
              </a:rPr>
              <a:t>• SDSS Stripe 82 (2)</a:t>
            </a:r>
          </a:p>
          <a:p>
            <a:r>
              <a:rPr lang="en-US" sz="1200" b="0" i="0" u="none" strike="noStrike" kern="1200" baseline="0" dirty="0" smtClean="0">
                <a:solidFill>
                  <a:schemeClr val="tx1"/>
                </a:solidFill>
                <a:latin typeface="+mn-lt"/>
                <a:ea typeface="+mn-ea"/>
                <a:cs typeface="+mn-cs"/>
              </a:rPr>
              <a:t>• Ongoing:</a:t>
            </a:r>
          </a:p>
          <a:p>
            <a:r>
              <a:rPr lang="en-US" sz="1200" b="0" i="0" u="none" strike="noStrike" kern="1200" baseline="0" dirty="0" smtClean="0">
                <a:solidFill>
                  <a:schemeClr val="tx1"/>
                </a:solidFill>
                <a:latin typeface="+mn-lt"/>
                <a:ea typeface="+mn-ea"/>
                <a:cs typeface="+mn-cs"/>
              </a:rPr>
              <a:t>• XMM (≈6)</a:t>
            </a:r>
          </a:p>
          <a:p>
            <a:r>
              <a:rPr lang="en-US" sz="1200" b="0" i="0" u="none" strike="noStrike" kern="1200" baseline="0" dirty="0" smtClean="0">
                <a:solidFill>
                  <a:schemeClr val="tx1"/>
                </a:solidFill>
                <a:latin typeface="+mn-lt"/>
                <a:ea typeface="+mn-ea"/>
                <a:cs typeface="+mn-cs"/>
              </a:rPr>
              <a:t>• PTF (3 or 4)</a:t>
            </a:r>
          </a:p>
          <a:p>
            <a:r>
              <a:rPr lang="en-US" sz="1200" b="0" i="0" u="none" strike="noStrike" kern="1200" baseline="0" dirty="0" smtClean="0">
                <a:solidFill>
                  <a:schemeClr val="tx1"/>
                </a:solidFill>
                <a:latin typeface="+mn-lt"/>
                <a:ea typeface="+mn-ea"/>
                <a:cs typeface="+mn-cs"/>
              </a:rPr>
              <a:t>• Pan-STARRS (2)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Discovery image of ASASSN-14ae. The top-left panel</a:t>
            </a:r>
          </a:p>
          <a:p>
            <a:r>
              <a:rPr lang="en-US" sz="1200" b="0" i="0" u="none" strike="noStrike" kern="1200" baseline="0" dirty="0" smtClean="0">
                <a:solidFill>
                  <a:schemeClr val="tx1"/>
                </a:solidFill>
                <a:latin typeface="+mn-lt"/>
                <a:ea typeface="+mn-ea"/>
                <a:cs typeface="+mn-cs"/>
              </a:rPr>
              <a:t>shows the ASAS-SN V -band reference image and the top-right</a:t>
            </a:r>
          </a:p>
          <a:p>
            <a:r>
              <a:rPr lang="en-US" sz="1200" b="0" i="0" u="none" strike="noStrike" kern="1200" baseline="0" dirty="0" smtClean="0">
                <a:solidFill>
                  <a:schemeClr val="tx1"/>
                </a:solidFill>
                <a:latin typeface="+mn-lt"/>
                <a:ea typeface="+mn-ea"/>
                <a:cs typeface="+mn-cs"/>
              </a:rPr>
              <a:t>panel shows the ASAS-SN subtracted image from 2014 January</a:t>
            </a:r>
          </a:p>
          <a:p>
            <a:r>
              <a:rPr lang="en-US" sz="1200" b="0" i="0" u="none" strike="noStrike" kern="1200" baseline="0" dirty="0" smtClean="0">
                <a:solidFill>
                  <a:schemeClr val="tx1"/>
                </a:solidFill>
                <a:latin typeface="+mn-lt"/>
                <a:ea typeface="+mn-ea"/>
                <a:cs typeface="+mn-cs"/>
              </a:rPr>
              <a:t>25. The bottom-left panel shows the archival SDSS g-band image</a:t>
            </a:r>
          </a:p>
          <a:p>
            <a:r>
              <a:rPr lang="en-US" sz="1200" b="0" i="0" u="none" strike="noStrike" kern="1200" baseline="0" dirty="0" smtClean="0">
                <a:solidFill>
                  <a:schemeClr val="tx1"/>
                </a:solidFill>
                <a:latin typeface="+mn-lt"/>
                <a:ea typeface="+mn-ea"/>
                <a:cs typeface="+mn-cs"/>
              </a:rPr>
              <a:t>of the host galaxy and the bottom-right panel shows an LT 2-m g-</a:t>
            </a:r>
          </a:p>
          <a:p>
            <a:r>
              <a:rPr lang="en-US" sz="1200" b="0" i="0" u="none" strike="noStrike" kern="1200" baseline="0" dirty="0" smtClean="0">
                <a:solidFill>
                  <a:schemeClr val="tx1"/>
                </a:solidFill>
                <a:latin typeface="+mn-lt"/>
                <a:ea typeface="+mn-ea"/>
                <a:cs typeface="+mn-cs"/>
              </a:rPr>
              <a:t>band image from 2014 February 08. The dates of the observations</a:t>
            </a:r>
          </a:p>
          <a:p>
            <a:r>
              <a:rPr lang="en-US" sz="1200" b="0" i="0" u="none" strike="noStrike" kern="1200" baseline="0" dirty="0" smtClean="0">
                <a:solidFill>
                  <a:schemeClr val="tx1"/>
                </a:solidFill>
                <a:latin typeface="+mn-lt"/>
                <a:ea typeface="+mn-ea"/>
                <a:cs typeface="+mn-cs"/>
              </a:rPr>
              <a:t>are listed in each panel, and the lower panels show a smaller </a:t>
            </a:r>
            <a:r>
              <a:rPr lang="en-US" sz="1200" b="0" i="0" u="none" strike="noStrike" kern="1200" baseline="0" dirty="0" err="1" smtClean="0">
                <a:solidFill>
                  <a:schemeClr val="tx1"/>
                </a:solidFill>
                <a:latin typeface="+mn-lt"/>
                <a:ea typeface="+mn-ea"/>
                <a:cs typeface="+mn-cs"/>
              </a:rPr>
              <a:t>eld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of view, indicated by the red box in the top-left panel. The red</a:t>
            </a:r>
          </a:p>
          <a:p>
            <a:r>
              <a:rPr lang="en-US" sz="1200" b="0" i="0" u="none" strike="noStrike" kern="1200" baseline="0" dirty="0" smtClean="0">
                <a:solidFill>
                  <a:schemeClr val="tx1"/>
                </a:solidFill>
                <a:latin typeface="+mn-lt"/>
                <a:ea typeface="+mn-ea"/>
                <a:cs typeface="+mn-cs"/>
              </a:rPr>
              <a:t>circles have radii of 5:000 and are centered on the host position.</a:t>
            </a:r>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22</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z=0.2326</a:t>
            </a:r>
          </a:p>
          <a:p>
            <a:r>
              <a:rPr lang="en-US" dirty="0" smtClean="0"/>
              <a:t>M_{</a:t>
            </a:r>
            <a:r>
              <a:rPr lang="en-US" dirty="0" err="1" smtClean="0"/>
              <a:t>u,AB</a:t>
            </a:r>
            <a:r>
              <a:rPr lang="en-US" dirty="0" smtClean="0"/>
              <a:t>} ~ -23.5</a:t>
            </a:r>
          </a:p>
          <a:p>
            <a:r>
              <a:rPr lang="en-US" dirty="0" smtClean="0"/>
              <a:t>bolometric luminosity </a:t>
            </a:r>
            <a:r>
              <a:rPr lang="en-US" dirty="0" err="1" smtClean="0"/>
              <a:t>L_bol</a:t>
            </a:r>
            <a:r>
              <a:rPr lang="en-US" dirty="0" smtClean="0"/>
              <a:t> ~ 2.2x10^45 ergs/s, which is &gt;~ 2 times more luminous than any previously known supernova.</a:t>
            </a:r>
          </a:p>
          <a:p>
            <a:r>
              <a:rPr lang="en-US" dirty="0" smtClean="0"/>
              <a:t>hydrogen-poor sub-class of super-luminous supernovae (</a:t>
            </a:r>
            <a:r>
              <a:rPr lang="en-US" dirty="0" err="1" smtClean="0"/>
              <a:t>SLSNe</a:t>
            </a:r>
            <a:r>
              <a:rPr lang="en-US" dirty="0" smtClean="0"/>
              <a:t>-I) </a:t>
            </a:r>
          </a:p>
          <a:p>
            <a:r>
              <a:rPr lang="en-US" dirty="0" smtClean="0"/>
              <a:t>In contrast to known </a:t>
            </a:r>
            <a:r>
              <a:rPr lang="en-US" dirty="0" err="1" smtClean="0"/>
              <a:t>SLSNe</a:t>
            </a:r>
            <a:r>
              <a:rPr lang="en-US" dirty="0" smtClean="0"/>
              <a:t>-I, most of which reside in star-forming, dwarf galaxies, its host appears to be a luminous galaxy (M_V ~ -22; M_K ~ -25.1) with little star formation. </a:t>
            </a:r>
          </a:p>
          <a:p>
            <a:r>
              <a:rPr lang="en-US" dirty="0" smtClean="0"/>
              <a:t>In the two months since its first detection, ASASSN-15lh has radiated ~7.5x10^51 ergs, challenging the popular </a:t>
            </a:r>
            <a:r>
              <a:rPr lang="en-US" dirty="0" err="1" smtClean="0"/>
              <a:t>magnetar</a:t>
            </a:r>
            <a:r>
              <a:rPr lang="en-US" dirty="0" smtClean="0"/>
              <a:t> model for the engine of </a:t>
            </a:r>
            <a:r>
              <a:rPr lang="en-US" dirty="0" err="1" smtClean="0"/>
              <a:t>SLSNe</a:t>
            </a:r>
            <a:r>
              <a:rPr lang="en-US" dirty="0" smtClean="0"/>
              <a:t>-I.</a:t>
            </a:r>
            <a:br>
              <a:rPr lang="en-US" dirty="0" smtClean="0"/>
            </a:br>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23</a:t>
            </a:fld>
            <a:endParaRPr lang="en-US"/>
          </a:p>
        </p:txBody>
      </p:sp>
    </p:spTree>
    <p:extLst>
      <p:ext uri="{BB962C8B-B14F-4D97-AF65-F5344CB8AC3E}">
        <p14:creationId xmlns:p14="http://schemas.microsoft.com/office/powerpoint/2010/main" val="1218770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25</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26</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400 mm NIKKOR</a:t>
            </a:r>
          </a:p>
          <a:p>
            <a:r>
              <a:rPr lang="en-US" dirty="0" smtClean="0"/>
              <a:t>400mm F2.8G ED VR</a:t>
            </a:r>
          </a:p>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3</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M33</a:t>
            </a:r>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4</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5</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6</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M33</a:t>
            </a:r>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7</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M33</a:t>
            </a:r>
            <a:endParaRPr lang="en-US" dirty="0"/>
          </a:p>
        </p:txBody>
      </p:sp>
      <p:sp>
        <p:nvSpPr>
          <p:cNvPr id="4" name="Slide Number Placeholder 3"/>
          <p:cNvSpPr>
            <a:spLocks noGrp="1"/>
          </p:cNvSpPr>
          <p:nvPr>
            <p:ph type="sldNum" sz="quarter" idx="10"/>
          </p:nvPr>
        </p:nvSpPr>
        <p:spPr/>
        <p:txBody>
          <a:bodyPr/>
          <a:lstStyle/>
          <a:p>
            <a:fld id="{7CD99772-4551-4D0E-AE38-5595ABA13ED2}" type="slidenum">
              <a:rPr lang="en-US" smtClean="0"/>
              <a:t>8</a:t>
            </a:fld>
            <a:endParaRPr lang="en-US"/>
          </a:p>
        </p:txBody>
      </p:sp>
    </p:spTree>
    <p:extLst>
      <p:ext uri="{BB962C8B-B14F-4D97-AF65-F5344CB8AC3E}">
        <p14:creationId xmlns:p14="http://schemas.microsoft.com/office/powerpoint/2010/main" val="1814409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Because this is such a short talk I can’t go into the details of the pipeline, but if feel free to ask me afterwards.  </a:t>
            </a:r>
          </a:p>
          <a:p>
            <a:endParaRPr lang="en-US" b="1" baseline="0" dirty="0" smtClean="0"/>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DFD6FE"/>
                </a:solidFill>
              </a:rPr>
              <a:t>Automated flux calibration against “The AAVSO Photometric All-Sky Survey”</a:t>
            </a:r>
          </a:p>
          <a:p>
            <a:endParaRPr lang="en-US" b="1" baseline="0" dirty="0"/>
          </a:p>
        </p:txBody>
      </p:sp>
      <p:sp>
        <p:nvSpPr>
          <p:cNvPr id="4" name="Slide Number Placeholder 3"/>
          <p:cNvSpPr>
            <a:spLocks noGrp="1"/>
          </p:cNvSpPr>
          <p:nvPr>
            <p:ph type="sldNum" sz="quarter" idx="10"/>
          </p:nvPr>
        </p:nvSpPr>
        <p:spPr/>
        <p:txBody>
          <a:bodyPr/>
          <a:lstStyle/>
          <a:p>
            <a:fld id="{7CD99772-4551-4D0E-AE38-5595ABA13ED2}" type="slidenum">
              <a:rPr lang="en-US" smtClean="0"/>
              <a:t>9</a:t>
            </a:fld>
            <a:endParaRPr lang="en-US"/>
          </a:p>
        </p:txBody>
      </p:sp>
    </p:spTree>
    <p:extLst>
      <p:ext uri="{BB962C8B-B14F-4D97-AF65-F5344CB8AC3E}">
        <p14:creationId xmlns:p14="http://schemas.microsoft.com/office/powerpoint/2010/main" val="1218770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34031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1317976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1198734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720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903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834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68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819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421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67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955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3970132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679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975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467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8BDFF5-1DD7-4E92-B8D8-7EC57DC7FD24}" type="datetimeFigureOut">
              <a:rPr lang="en-US" smtClean="0"/>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2347150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8BDFF5-1DD7-4E92-B8D8-7EC57DC7FD24}" type="datetimeFigureOut">
              <a:rPr lang="en-US" smtClean="0"/>
              <a:t>8/11/17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1824071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8BDFF5-1DD7-4E92-B8D8-7EC57DC7FD24}" type="datetimeFigureOut">
              <a:rPr lang="en-US" smtClean="0"/>
              <a:t>8/11/17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2278239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8BDFF5-1DD7-4E92-B8D8-7EC57DC7FD24}" type="datetimeFigureOut">
              <a:rPr lang="en-US" smtClean="0"/>
              <a:t>8/11/17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4017151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BDFF5-1DD7-4E92-B8D8-7EC57DC7FD24}" type="datetimeFigureOut">
              <a:rPr lang="en-US" smtClean="0"/>
              <a:t>8/11/17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494941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BDFF5-1DD7-4E92-B8D8-7EC57DC7FD24}" type="datetimeFigureOut">
              <a:rPr lang="en-US" smtClean="0"/>
              <a:t>8/11/17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2484971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8BDFF5-1DD7-4E92-B8D8-7EC57DC7FD24}" type="datetimeFigureOut">
              <a:rPr lang="en-US" smtClean="0"/>
              <a:t>8/11/17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5C390-D3DD-46D9-A7A0-D28964A0F158}" type="slidenum">
              <a:rPr lang="en-US" smtClean="0"/>
              <a:t>‹#›</a:t>
            </a:fld>
            <a:endParaRPr lang="en-US"/>
          </a:p>
        </p:txBody>
      </p:sp>
    </p:spTree>
    <p:extLst>
      <p:ext uri="{BB962C8B-B14F-4D97-AF65-F5344CB8AC3E}">
        <p14:creationId xmlns:p14="http://schemas.microsoft.com/office/powerpoint/2010/main" val="2461514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BEBA8EAE-BF5A-486C-A8C5-ECC9F3942E4B}">
                <a14:imgProps xmlns:a14="http://schemas.microsoft.com/office/drawing/2010/main">
                  <a14:imgLayer r:embed="rId14">
                    <a14:imgEffect>
                      <a14:sharpenSoften amount="-1000"/>
                    </a14:imgEffect>
                    <a14:imgEffect>
                      <a14:colorTemperature colorTemp="4250"/>
                    </a14:imgEffect>
                    <a14:imgEffect>
                      <a14:saturation sat="340000"/>
                    </a14:imgEffect>
                    <a14:imgEffect>
                      <a14:brightnessContrast bright="-70000" contrast="3000"/>
                    </a14:imgEffect>
                  </a14:imgLayer>
                </a14:imgProps>
              </a:ext>
              <a:ext uri="{28A0092B-C50C-407E-A947-70E740481C1C}">
                <a14:useLocalDpi xmlns:a14="http://schemas.microsoft.com/office/drawing/2010/main"/>
              </a:ext>
            </a:extLst>
          </a:blip>
          <a:srcRect/>
          <a:stretch>
            <a:fillRect l="-7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BDFF5-1DD7-4E92-B8D8-7EC57DC7FD24}" type="datetimeFigureOut">
              <a:rPr lang="en-US" smtClean="0"/>
              <a:t>8/11/17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5C390-D3DD-46D9-A7A0-D28964A0F158}" type="slidenum">
              <a:rPr lang="en-US" smtClean="0"/>
              <a:t>‹#›</a:t>
            </a:fld>
            <a:endParaRPr lang="en-US"/>
          </a:p>
        </p:txBody>
      </p:sp>
    </p:spTree>
    <p:extLst>
      <p:ext uri="{BB962C8B-B14F-4D97-AF65-F5344CB8AC3E}">
        <p14:creationId xmlns:p14="http://schemas.microsoft.com/office/powerpoint/2010/main" val="1782168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BEBA8EAE-BF5A-486C-A8C5-ECC9F3942E4B}">
                <a14:imgProps xmlns:a14="http://schemas.microsoft.com/office/drawing/2010/main">
                  <a14:imgLayer r:embed="rId14">
                    <a14:imgEffect>
                      <a14:sharpenSoften amount="-1000"/>
                    </a14:imgEffect>
                    <a14:imgEffect>
                      <a14:colorTemperature colorTemp="4250"/>
                    </a14:imgEffect>
                    <a14:imgEffect>
                      <a14:saturation sat="340000"/>
                    </a14:imgEffect>
                    <a14:imgEffect>
                      <a14:brightnessContrast bright="-70000" contrast="3000"/>
                    </a14:imgEffect>
                  </a14:imgLayer>
                </a14:imgProps>
              </a:ext>
              <a:ext uri="{28A0092B-C50C-407E-A947-70E740481C1C}">
                <a14:useLocalDpi xmlns:a14="http://schemas.microsoft.com/office/drawing/2010/main"/>
              </a:ext>
            </a:extLst>
          </a:blip>
          <a:srcRect/>
          <a:stretch>
            <a:fillRect l="-7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BDFF5-1DD7-4E92-B8D8-7EC57DC7FD24}" type="datetimeFigureOut">
              <a:rPr lang="en-US" smtClean="0">
                <a:solidFill>
                  <a:prstClr val="black">
                    <a:tint val="75000"/>
                  </a:prstClr>
                </a:solidFill>
              </a:rPr>
              <a:pPr/>
              <a:t>8/11/17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5C390-D3DD-46D9-A7A0-D28964A0F1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51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6.png"/><Relationship Id="rId20" Type="http://schemas.openxmlformats.org/officeDocument/2006/relationships/image" Target="../media/image16.png"/><Relationship Id="rId10" Type="http://schemas.openxmlformats.org/officeDocument/2006/relationships/image" Target="../media/image7.gif"/><Relationship Id="rId11" Type="http://schemas.openxmlformats.org/officeDocument/2006/relationships/image" Target="../media/image8.emf"/><Relationship Id="rId12" Type="http://schemas.openxmlformats.org/officeDocument/2006/relationships/image" Target="../media/image9.png"/><Relationship Id="rId13" Type="http://schemas.openxmlformats.org/officeDocument/2006/relationships/image" Target="../media/image10.png"/><Relationship Id="rId14" Type="http://schemas.openxmlformats.org/officeDocument/2006/relationships/image" Target="../media/image11.jpeg"/><Relationship Id="rId15" Type="http://schemas.openxmlformats.org/officeDocument/2006/relationships/image" Target="../media/image12.png"/><Relationship Id="rId16" Type="http://schemas.openxmlformats.org/officeDocument/2006/relationships/image" Target="../media/image13.png"/><Relationship Id="rId17" Type="http://schemas.openxmlformats.org/officeDocument/2006/relationships/image" Target="../media/image14.png"/><Relationship Id="rId18" Type="http://schemas.microsoft.com/office/2007/relationships/hdphoto" Target="../media/hdphoto3.wdp"/><Relationship Id="rId19" Type="http://schemas.openxmlformats.org/officeDocument/2006/relationships/image" Target="../media/image15.gi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microsoft.com/office/2007/relationships/hdphoto" Target="../media/hdphoto2.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8.emf"/><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1.xml"/><Relationship Id="rId5" Type="http://schemas.openxmlformats.org/officeDocument/2006/relationships/image" Target="../media/image47.png"/><Relationship Id="rId1" Type="http://schemas.microsoft.com/office/2007/relationships/media" Target="../media/media2.mp4"/><Relationship Id="rId2" Type="http://schemas.openxmlformats.org/officeDocument/2006/relationships/video" Target="../media/media2.mp4"/></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asas-sn.osu.edu/" TargetMode="External"/><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5.png"/><Relationship Id="rId6" Type="http://schemas.openxmlformats.org/officeDocument/2006/relationships/image" Target="../media/image26.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colorTemperature colorTemp="3000"/>
                    </a14:imgEffect>
                  </a14:imgLayer>
                </a14:imgProps>
              </a:ext>
              <a:ext uri="{28A0092B-C50C-407E-A947-70E740481C1C}">
                <a14:useLocalDpi xmlns:a14="http://schemas.microsoft.com/office/drawing/2010/main"/>
              </a:ext>
            </a:extLst>
          </a:blip>
          <a:srcRect/>
          <a:stretch>
            <a:fillRect l="-5000" r="-5000"/>
          </a:stretch>
        </a:blip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1219200" y="-990600"/>
            <a:ext cx="6772275" cy="3571875"/>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6200" y="762000"/>
            <a:ext cx="9296400" cy="914400"/>
          </a:xfrm>
        </p:spPr>
        <p:txBody>
          <a:bodyPr>
            <a:noAutofit/>
          </a:bodyPr>
          <a:lstStyle/>
          <a:p>
            <a:r>
              <a:rPr lang="en-US" sz="3700" dirty="0"/>
              <a:t/>
            </a:r>
            <a:br>
              <a:rPr lang="en-US" sz="3700" dirty="0"/>
            </a:br>
            <a:r>
              <a:rPr lang="en-US" sz="3700" dirty="0" smtClean="0">
                <a:solidFill>
                  <a:schemeClr val="bg1"/>
                </a:solidFill>
              </a:rPr>
              <a:t>The </a:t>
            </a:r>
            <a:r>
              <a:rPr lang="en-US" sz="3700" dirty="0" smtClean="0">
                <a:solidFill>
                  <a:schemeClr val="bg1"/>
                </a:solidFill>
              </a:rPr>
              <a:t>All-Sky </a:t>
            </a:r>
            <a:r>
              <a:rPr lang="en-US" sz="3700" dirty="0">
                <a:solidFill>
                  <a:schemeClr val="bg1"/>
                </a:solidFill>
              </a:rPr>
              <a:t>Automated Survey </a:t>
            </a:r>
            <a:r>
              <a:rPr lang="en-US" sz="3700" dirty="0" smtClean="0">
                <a:solidFill>
                  <a:schemeClr val="bg1"/>
                </a:solidFill>
              </a:rPr>
              <a:t>for </a:t>
            </a:r>
            <a:r>
              <a:rPr lang="en-US" sz="3700" dirty="0" err="1" smtClean="0">
                <a:solidFill>
                  <a:schemeClr val="bg1"/>
                </a:solidFill>
              </a:rPr>
              <a:t>SuperNovae</a:t>
            </a:r>
            <a:endParaRPr lang="en-US" sz="3700" dirty="0">
              <a:solidFill>
                <a:schemeClr val="bg1"/>
              </a:solidFill>
            </a:endParaRPr>
          </a:p>
        </p:txBody>
      </p:sp>
      <p:sp>
        <p:nvSpPr>
          <p:cNvPr id="3" name="TextBox 2"/>
          <p:cNvSpPr txBox="1"/>
          <p:nvPr/>
        </p:nvSpPr>
        <p:spPr>
          <a:xfrm>
            <a:off x="1066800" y="1828800"/>
            <a:ext cx="7010400" cy="1569660"/>
          </a:xfrm>
          <a:prstGeom prst="rect">
            <a:avLst/>
          </a:prstGeom>
          <a:noFill/>
        </p:spPr>
        <p:txBody>
          <a:bodyPr wrap="square" rtlCol="0">
            <a:spAutoFit/>
          </a:bodyPr>
          <a:lstStyle/>
          <a:p>
            <a:pPr algn="ctr"/>
            <a:r>
              <a:rPr lang="en-US" sz="2400" dirty="0" smtClean="0">
                <a:solidFill>
                  <a:schemeClr val="bg1"/>
                </a:solidFill>
              </a:rPr>
              <a:t>C. S. Kochanek (OSU), K. Z. </a:t>
            </a:r>
            <a:r>
              <a:rPr lang="en-US" sz="2400" dirty="0" err="1" smtClean="0">
                <a:solidFill>
                  <a:schemeClr val="bg1"/>
                </a:solidFill>
              </a:rPr>
              <a:t>Stanek</a:t>
            </a:r>
            <a:r>
              <a:rPr lang="en-US" sz="2400" dirty="0" smtClean="0">
                <a:solidFill>
                  <a:schemeClr val="bg1"/>
                </a:solidFill>
              </a:rPr>
              <a:t> (OSU), T. </a:t>
            </a:r>
            <a:r>
              <a:rPr lang="en-US" sz="2400" dirty="0" err="1" smtClean="0">
                <a:solidFill>
                  <a:schemeClr val="bg1"/>
                </a:solidFill>
              </a:rPr>
              <a:t>Holoien</a:t>
            </a:r>
            <a:r>
              <a:rPr lang="en-US" sz="2400" dirty="0">
                <a:solidFill>
                  <a:schemeClr val="bg1"/>
                </a:solidFill>
              </a:rPr>
              <a:t> </a:t>
            </a:r>
            <a:r>
              <a:rPr lang="en-US" sz="2400" dirty="0" smtClean="0">
                <a:solidFill>
                  <a:schemeClr val="bg1"/>
                </a:solidFill>
              </a:rPr>
              <a:t>(OSU-&gt;Carnegie), B. </a:t>
            </a:r>
            <a:r>
              <a:rPr lang="en-US" sz="2400" dirty="0" err="1" smtClean="0">
                <a:solidFill>
                  <a:schemeClr val="bg1"/>
                </a:solidFill>
              </a:rPr>
              <a:t>Shappee</a:t>
            </a:r>
            <a:r>
              <a:rPr lang="en-US" sz="2400" dirty="0" smtClean="0">
                <a:solidFill>
                  <a:schemeClr val="bg1"/>
                </a:solidFill>
              </a:rPr>
              <a:t> (Carnegie-&gt;Hawaii), J. L. </a:t>
            </a:r>
            <a:r>
              <a:rPr lang="en-US" sz="2400" dirty="0" err="1" smtClean="0">
                <a:solidFill>
                  <a:schemeClr val="bg1"/>
                </a:solidFill>
              </a:rPr>
              <a:t>Prieto</a:t>
            </a:r>
            <a:r>
              <a:rPr lang="en-US" sz="2400" dirty="0" smtClean="0">
                <a:solidFill>
                  <a:schemeClr val="bg1"/>
                </a:solidFill>
              </a:rPr>
              <a:t> (Diego Portales), S. Dong (</a:t>
            </a:r>
            <a:r>
              <a:rPr lang="en-US" sz="2400" dirty="0" err="1" smtClean="0">
                <a:solidFill>
                  <a:schemeClr val="bg1"/>
                </a:solidFill>
              </a:rPr>
              <a:t>Kavli</a:t>
            </a:r>
            <a:r>
              <a:rPr lang="en-US" sz="2400" dirty="0" smtClean="0">
                <a:solidFill>
                  <a:schemeClr val="bg1"/>
                </a:solidFill>
              </a:rPr>
              <a:t> Beijing)</a:t>
            </a:r>
          </a:p>
          <a:p>
            <a:endParaRPr lang="en-US" sz="2400" dirty="0">
              <a:solidFill>
                <a:schemeClr val="bg1"/>
              </a:solidFill>
            </a:endParaRPr>
          </a:p>
        </p:txBody>
      </p:sp>
      <p:sp>
        <p:nvSpPr>
          <p:cNvPr id="5" name="TextBox 4"/>
          <p:cNvSpPr txBox="1"/>
          <p:nvPr/>
        </p:nvSpPr>
        <p:spPr>
          <a:xfrm>
            <a:off x="1447800" y="3048000"/>
            <a:ext cx="6248400" cy="1569660"/>
          </a:xfrm>
          <a:prstGeom prst="rect">
            <a:avLst/>
          </a:prstGeom>
          <a:noFill/>
        </p:spPr>
        <p:txBody>
          <a:bodyPr wrap="square" rtlCol="0">
            <a:spAutoFit/>
          </a:bodyPr>
          <a:lstStyle/>
          <a:p>
            <a:pPr algn="ctr"/>
            <a:r>
              <a:rPr lang="en-US" sz="3200" dirty="0" smtClean="0">
                <a:solidFill>
                  <a:srgbClr val="FFFFFF"/>
                </a:solidFill>
              </a:rPr>
              <a:t>Goal: To Find All Bright Transients By Surveying the Entire Visible Sky to ~17 mag on a Nightly Basis</a:t>
            </a:r>
            <a:endParaRPr lang="en-US" sz="3200" dirty="0">
              <a:solidFill>
                <a:srgbClr val="FFFFFF"/>
              </a:solidFill>
            </a:endParaRPr>
          </a:p>
        </p:txBody>
      </p:sp>
      <p:pic>
        <p:nvPicPr>
          <p:cNvPr id="1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981" y="4648200"/>
            <a:ext cx="1143001" cy="1143001"/>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7" cstate="email">
            <a:extLst>
              <a:ext uri="{BEBA8EAE-BF5A-486C-A8C5-ECC9F3942E4B}">
                <a14:imgProps xmlns:a14="http://schemas.microsoft.com/office/drawing/2010/main">
                  <a14:imgLayer r:embed="rId8">
                    <a14:imgEffect>
                      <a14:sharpenSoften amount="17000"/>
                    </a14:imgEffect>
                    <a14:imgEffect>
                      <a14:colorTemperature colorTemp="8800"/>
                    </a14:imgEffect>
                    <a14:imgEffect>
                      <a14:saturation sat="109000"/>
                    </a14:imgEffect>
                    <a14:imgEffect>
                      <a14:brightnessContrast bright="43000" contrast="91000"/>
                    </a14:imgEffect>
                  </a14:imgLayer>
                </a14:imgProps>
              </a:ext>
              <a:ext uri="{28A0092B-C50C-407E-A947-70E740481C1C}">
                <a14:useLocalDpi xmlns:a14="http://schemas.microsoft.com/office/drawing/2010/main"/>
              </a:ext>
            </a:extLst>
          </a:blip>
          <a:stretch>
            <a:fillRect/>
          </a:stretch>
        </p:blipFill>
        <p:spPr>
          <a:xfrm>
            <a:off x="76200" y="5943600"/>
            <a:ext cx="1943495" cy="777398"/>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43000" y="4648200"/>
            <a:ext cx="1219200" cy="1206242"/>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33600" y="5784774"/>
            <a:ext cx="1066800" cy="1073226"/>
          </a:xfrm>
          <a:prstGeom prst="rect">
            <a:avLst/>
          </a:prstGeom>
          <a:effectLst>
            <a:innerShdw blurRad="63500" dist="50800" dir="16200000">
              <a:prstClr val="black">
                <a:alpha val="50000"/>
              </a:prstClr>
            </a:innerShdw>
          </a:effectLst>
        </p:spPr>
      </p:pic>
      <p:pic>
        <p:nvPicPr>
          <p:cNvPr id="21" name="Picture 20"/>
          <p:cNvPicPr>
            <a:picLocks noChangeAspect="1"/>
          </p:cNvPicPr>
          <p:nvPr/>
        </p:nvPicPr>
        <p:blipFill rotWithShape="1">
          <a:blip r:embed="rId11"/>
          <a:srcRect l="48519" b="33023"/>
          <a:stretch/>
        </p:blipFill>
        <p:spPr>
          <a:xfrm>
            <a:off x="3200400" y="5943600"/>
            <a:ext cx="1936453" cy="768165"/>
          </a:xfrm>
          <a:prstGeom prst="rect">
            <a:avLst/>
          </a:prstGeom>
        </p:spPr>
      </p:pic>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57800" y="5791200"/>
            <a:ext cx="1066800" cy="1041637"/>
          </a:xfrm>
          <a:prstGeom prst="rect">
            <a:avLst/>
          </a:prstGeom>
        </p:spPr>
      </p:pic>
      <p:pic>
        <p:nvPicPr>
          <p:cNvPr id="25" name="Picture 2" descr="http://astronomia.udp.cl/wp-content/uploads/2014/07/head_astronomia.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514600" y="4648200"/>
            <a:ext cx="1905000" cy="5602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http://www.ljmu.ac.uk/Mando_Images/logo.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14600" y="5257800"/>
            <a:ext cx="1938900" cy="5549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495800" y="4648200"/>
            <a:ext cx="1976387"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p:cNvPicPr>
            <a:picLocks noChangeAspect="1"/>
          </p:cNvPicPr>
          <p:nvPr/>
        </p:nvPicPr>
        <p:blipFill>
          <a:blip r:embed="rId16" cstate="screen">
            <a:lum bright="70000" contrast="-70000"/>
            <a:extLst>
              <a:ext uri="{28A0092B-C50C-407E-A947-70E740481C1C}">
                <a14:useLocalDpi xmlns:a14="http://schemas.microsoft.com/office/drawing/2010/main"/>
              </a:ext>
            </a:extLst>
          </a:blip>
          <a:stretch>
            <a:fillRect/>
          </a:stretch>
        </p:blipFill>
        <p:spPr>
          <a:xfrm>
            <a:off x="4495800" y="5257800"/>
            <a:ext cx="1992648" cy="609600"/>
          </a:xfrm>
          <a:prstGeom prst="rect">
            <a:avLst/>
          </a:prstGeom>
        </p:spPr>
      </p:pic>
      <p:pic>
        <p:nvPicPr>
          <p:cNvPr id="29" name="Picture 28"/>
          <p:cNvPicPr>
            <a:picLocks noChangeAspect="1"/>
          </p:cNvPicPr>
          <p:nvPr/>
        </p:nvPicPr>
        <p:blipFill>
          <a:blip r:embed="rId17" cstate="screen">
            <a:extLst>
              <a:ext uri="{BEBA8EAE-BF5A-486C-A8C5-ECC9F3942E4B}">
                <a14:imgProps xmlns:a14="http://schemas.microsoft.com/office/drawing/2010/main">
                  <a14:imgLayer r:embed="rId18">
                    <a14:imgEffect>
                      <a14:sharpenSoften amount="19000"/>
                    </a14:imgEffect>
                    <a14:imgEffect>
                      <a14:saturation sat="109000"/>
                    </a14:imgEffect>
                    <a14:imgEffect>
                      <a14:brightnessContrast bright="100000" contrast="-31000"/>
                    </a14:imgEffect>
                  </a14:imgLayer>
                </a14:imgProps>
              </a:ext>
              <a:ext uri="{28A0092B-C50C-407E-A947-70E740481C1C}">
                <a14:useLocalDpi xmlns:a14="http://schemas.microsoft.com/office/drawing/2010/main"/>
              </a:ext>
            </a:extLst>
          </a:blip>
          <a:stretch>
            <a:fillRect/>
          </a:stretch>
        </p:blipFill>
        <p:spPr>
          <a:xfrm>
            <a:off x="6514588" y="4572000"/>
            <a:ext cx="1105412" cy="1105412"/>
          </a:xfrm>
          <a:prstGeom prst="rect">
            <a:avLst/>
          </a:prstGeom>
        </p:spPr>
      </p:pic>
      <p:pic>
        <p:nvPicPr>
          <p:cNvPr id="30" name="Picture 29"/>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400800" y="5715000"/>
            <a:ext cx="1105412" cy="1105412"/>
          </a:xfrm>
          <a:prstGeom prst="rect">
            <a:avLst/>
          </a:prstGeom>
        </p:spPr>
      </p:pic>
      <p:pic>
        <p:nvPicPr>
          <p:cNvPr id="31" name="Picture 3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543800" y="5598658"/>
            <a:ext cx="1066800" cy="1183142"/>
          </a:xfrm>
          <a:prstGeom prst="rect">
            <a:avLst/>
          </a:prstGeom>
        </p:spPr>
      </p:pic>
    </p:spTree>
    <p:extLst>
      <p:ext uri="{BB962C8B-B14F-4D97-AF65-F5344CB8AC3E}">
        <p14:creationId xmlns:p14="http://schemas.microsoft.com/office/powerpoint/2010/main" val="42297332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74378" y="25400"/>
            <a:ext cx="8229600" cy="914400"/>
          </a:xfrm>
        </p:spPr>
        <p:txBody>
          <a:bodyPr/>
          <a:lstStyle/>
          <a:p>
            <a:r>
              <a:rPr lang="en-US" dirty="0" smtClean="0">
                <a:solidFill>
                  <a:schemeClr val="bg1"/>
                </a:solidFill>
              </a:rPr>
              <a:t>Image Subtraction: New </a:t>
            </a:r>
            <a:r>
              <a:rPr lang="en-US" dirty="0" smtClean="0">
                <a:solidFill>
                  <a:schemeClr val="bg1"/>
                </a:solidFill>
              </a:rPr>
              <a:t>Image</a:t>
            </a:r>
            <a:endParaRPr lang="en-US" dirty="0">
              <a:solidFill>
                <a:schemeClr val="bg1"/>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0069" y="914400"/>
            <a:ext cx="5783860" cy="5791200"/>
          </a:xfrm>
          <a:prstGeom prst="rect">
            <a:avLst/>
          </a:prstGeom>
        </p:spPr>
      </p:pic>
      <p:sp>
        <p:nvSpPr>
          <p:cNvPr id="3" name="Rectangle 2"/>
          <p:cNvSpPr/>
          <p:nvPr/>
        </p:nvSpPr>
        <p:spPr>
          <a:xfrm>
            <a:off x="1626996" y="914400"/>
            <a:ext cx="45719" cy="5791200"/>
          </a:xfrm>
          <a:prstGeom prst="rect">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flipH="1">
            <a:off x="4549141" y="3783456"/>
            <a:ext cx="45719" cy="57985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3988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74378" y="25400"/>
            <a:ext cx="8229600" cy="914400"/>
          </a:xfrm>
        </p:spPr>
        <p:txBody>
          <a:bodyPr>
            <a:normAutofit fontScale="90000"/>
          </a:bodyPr>
          <a:lstStyle/>
          <a:p>
            <a:r>
              <a:rPr lang="en-US" dirty="0" smtClean="0">
                <a:solidFill>
                  <a:schemeClr val="bg1"/>
                </a:solidFill>
              </a:rPr>
              <a:t>Image Subtraction: Subtracted </a:t>
            </a:r>
            <a:r>
              <a:rPr lang="en-US" dirty="0" smtClean="0">
                <a:solidFill>
                  <a:schemeClr val="bg1"/>
                </a:solidFill>
              </a:rPr>
              <a:t>Image</a:t>
            </a:r>
            <a:endParaRPr lang="en-US" dirty="0">
              <a:solidFill>
                <a:schemeClr val="bg1"/>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3739" y="914400"/>
            <a:ext cx="5776520" cy="5791200"/>
          </a:xfrm>
          <a:prstGeom prst="rect">
            <a:avLst/>
          </a:prstGeom>
        </p:spPr>
      </p:pic>
      <p:sp>
        <p:nvSpPr>
          <p:cNvPr id="3" name="Rectangle 2"/>
          <p:cNvSpPr/>
          <p:nvPr/>
        </p:nvSpPr>
        <p:spPr>
          <a:xfrm>
            <a:off x="1626996" y="914400"/>
            <a:ext cx="45719" cy="5791200"/>
          </a:xfrm>
          <a:prstGeom prst="rect">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flipH="1">
            <a:off x="4549141" y="3783456"/>
            <a:ext cx="45719" cy="57985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8539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74378" y="-76200"/>
            <a:ext cx="8229600" cy="914400"/>
          </a:xfrm>
        </p:spPr>
        <p:txBody>
          <a:bodyPr/>
          <a:lstStyle/>
          <a:p>
            <a:r>
              <a:rPr lang="en-US" dirty="0" smtClean="0">
                <a:solidFill>
                  <a:schemeClr val="bg1"/>
                </a:solidFill>
              </a:rPr>
              <a:t>Transient Detection Pipeline</a:t>
            </a:r>
            <a:endParaRPr lang="en-US" dirty="0">
              <a:solidFill>
                <a:schemeClr val="bg1"/>
              </a:solidFill>
            </a:endParaRPr>
          </a:p>
        </p:txBody>
      </p:sp>
      <p:sp>
        <p:nvSpPr>
          <p:cNvPr id="11" name="Content Placeholder 2"/>
          <p:cNvSpPr txBox="1">
            <a:spLocks/>
          </p:cNvSpPr>
          <p:nvPr/>
        </p:nvSpPr>
        <p:spPr>
          <a:xfrm>
            <a:off x="0" y="685800"/>
            <a:ext cx="8915400" cy="22860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900" dirty="0" smtClean="0">
              <a:solidFill>
                <a:srgbClr val="DFD6FE"/>
              </a:solidFill>
            </a:endParaRPr>
          </a:p>
          <a:p>
            <a:r>
              <a:rPr lang="en-US" dirty="0" smtClean="0">
                <a:solidFill>
                  <a:srgbClr val="DFD6FE"/>
                </a:solidFill>
              </a:rPr>
              <a:t>Detections dominated by false positives (5-10 million per night)</a:t>
            </a:r>
          </a:p>
          <a:p>
            <a:endParaRPr lang="en-US" sz="1200" dirty="0">
              <a:solidFill>
                <a:srgbClr val="DFD6FE"/>
              </a:solidFill>
            </a:endParaRPr>
          </a:p>
          <a:p>
            <a:r>
              <a:rPr lang="en-US" dirty="0">
                <a:solidFill>
                  <a:srgbClr val="DFD6FE"/>
                </a:solidFill>
              </a:rPr>
              <a:t>M</a:t>
            </a:r>
            <a:r>
              <a:rPr lang="en-US" dirty="0" smtClean="0">
                <a:solidFill>
                  <a:srgbClr val="DFD6FE"/>
                </a:solidFill>
              </a:rPr>
              <a:t>any cuts made including machine learning classifier</a:t>
            </a:r>
          </a:p>
          <a:p>
            <a:endParaRPr lang="en-US" sz="900" dirty="0" smtClean="0">
              <a:solidFill>
                <a:srgbClr val="DFD6FE"/>
              </a:solidFill>
            </a:endParaRPr>
          </a:p>
          <a:p>
            <a:r>
              <a:rPr lang="en-US" dirty="0" smtClean="0">
                <a:solidFill>
                  <a:srgbClr val="DFD6FE"/>
                </a:solidFill>
              </a:rPr>
              <a:t>300-500 candidates scanned by eye per night</a:t>
            </a:r>
          </a:p>
          <a:p>
            <a:endParaRPr lang="en-US" sz="900" dirty="0" smtClean="0">
              <a:solidFill>
                <a:srgbClr val="DFD6FE"/>
              </a:solidFill>
            </a:endParaRPr>
          </a:p>
          <a:p>
            <a:r>
              <a:rPr lang="en-US" dirty="0">
                <a:solidFill>
                  <a:srgbClr val="DFD6FE"/>
                </a:solidFill>
              </a:rPr>
              <a:t>F</a:t>
            </a:r>
            <a:r>
              <a:rPr lang="en-US" dirty="0" smtClean="0">
                <a:solidFill>
                  <a:srgbClr val="DFD6FE"/>
                </a:solidFill>
              </a:rPr>
              <a:t>ollow</a:t>
            </a:r>
            <a:r>
              <a:rPr lang="en-US" sz="3100" dirty="0" smtClean="0">
                <a:solidFill>
                  <a:srgbClr val="DFD6FE"/>
                </a:solidFill>
              </a:rPr>
              <a:t> up initiated, new transients announced typically in </a:t>
            </a:r>
            <a:r>
              <a:rPr lang="en-US" sz="3100" b="1" dirty="0" smtClean="0">
                <a:solidFill>
                  <a:srgbClr val="DFD6FE"/>
                </a:solidFill>
              </a:rPr>
              <a:t>hours</a:t>
            </a:r>
          </a:p>
          <a:p>
            <a:pPr marL="0" indent="0">
              <a:buNone/>
            </a:pPr>
            <a:endParaRPr lang="en-US" sz="900" dirty="0">
              <a:solidFill>
                <a:srgbClr val="DFD6FE"/>
              </a:solidFill>
            </a:endParaRPr>
          </a:p>
        </p:txBody>
      </p:sp>
      <p:pic>
        <p:nvPicPr>
          <p:cNvPr id="8194" name="Picture 2" descr="http://astroutils.astronomy.ohio-state.edu:8080/SEARCHLOGS/search2457072/cand181b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01082"/>
            <a:ext cx="9220200" cy="426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4201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3225" t="15015" r="13279" b="9085"/>
          <a:stretch/>
        </p:blipFill>
        <p:spPr>
          <a:xfrm>
            <a:off x="6828329" y="5032187"/>
            <a:ext cx="2010871" cy="1902013"/>
          </a:xfrm>
          <a:prstGeom prst="rect">
            <a:avLst/>
          </a:prstGeom>
          <a:effectLst>
            <a:softEdge rad="25400"/>
          </a:effectLst>
        </p:spPr>
      </p:pic>
      <p:sp>
        <p:nvSpPr>
          <p:cNvPr id="8" name="Title 1"/>
          <p:cNvSpPr>
            <a:spLocks noGrp="1"/>
          </p:cNvSpPr>
          <p:nvPr>
            <p:ph type="title"/>
          </p:nvPr>
        </p:nvSpPr>
        <p:spPr>
          <a:xfrm>
            <a:off x="474378" y="25400"/>
            <a:ext cx="8229600" cy="914400"/>
          </a:xfrm>
        </p:spPr>
        <p:txBody>
          <a:bodyPr/>
          <a:lstStyle/>
          <a:p>
            <a:r>
              <a:rPr lang="en-US" dirty="0" smtClean="0">
                <a:solidFill>
                  <a:schemeClr val="bg1"/>
                </a:solidFill>
              </a:rPr>
              <a:t>Follow-up Facilities </a:t>
            </a:r>
            <a:endParaRPr lang="en-US" dirty="0">
              <a:solidFill>
                <a:schemeClr val="bg1"/>
              </a:solidFill>
            </a:endParaRPr>
          </a:p>
        </p:txBody>
      </p:sp>
      <p:sp>
        <p:nvSpPr>
          <p:cNvPr id="10" name="Content Placeholder 2"/>
          <p:cNvSpPr txBox="1">
            <a:spLocks/>
          </p:cNvSpPr>
          <p:nvPr/>
        </p:nvSpPr>
        <p:spPr>
          <a:xfrm>
            <a:off x="304800" y="914400"/>
            <a:ext cx="8305800"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solidFill>
                <a:srgbClr val="DFD6FE"/>
              </a:solidFill>
            </a:endParaRPr>
          </a:p>
        </p:txBody>
      </p:sp>
      <p:pic>
        <p:nvPicPr>
          <p:cNvPr id="1026" name="Picture 2" descr="http://lcogt.net/files/styles/fourcol-image/public/media/DSC0006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67233" y="304800"/>
            <a:ext cx="1748167" cy="1905000"/>
          </a:xfrm>
          <a:prstGeom prst="rect">
            <a:avLst/>
          </a:prstGeom>
          <a:ln w="127000" cap="sq">
            <a:solidFill>
              <a:srgbClr val="000000"/>
            </a:solidFill>
            <a:miter lim="800000"/>
          </a:ln>
          <a:effectLst>
            <a:outerShdw blurRad="57150" dist="50800" dir="2700000" algn="tl" rotWithShape="0">
              <a:srgbClr val="000000">
                <a:alpha val="40000"/>
              </a:srgbClr>
            </a:outerShdw>
            <a:softEdge rad="254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114324" y="2275837"/>
            <a:ext cx="1785487" cy="1762763"/>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0" y="1292578"/>
            <a:ext cx="4457700" cy="541302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LCOGT 1 meters </a:t>
            </a:r>
          </a:p>
          <a:p>
            <a:endParaRPr lang="en-US" sz="2400" dirty="0">
              <a:solidFill>
                <a:srgbClr val="DFD6FE"/>
              </a:solidFill>
            </a:endParaRPr>
          </a:p>
          <a:p>
            <a:r>
              <a:rPr lang="en-US" dirty="0">
                <a:solidFill>
                  <a:srgbClr val="DFD6FE"/>
                </a:solidFill>
              </a:rPr>
              <a:t>Magellan 2 x </a:t>
            </a:r>
            <a:r>
              <a:rPr lang="en-US" dirty="0" smtClean="0">
                <a:solidFill>
                  <a:srgbClr val="DFD6FE"/>
                </a:solidFill>
              </a:rPr>
              <a:t>6.5 meter</a:t>
            </a:r>
          </a:p>
          <a:p>
            <a:endParaRPr lang="en-US" sz="2400" dirty="0">
              <a:solidFill>
                <a:srgbClr val="DFD6FE"/>
              </a:solidFill>
            </a:endParaRPr>
          </a:p>
          <a:p>
            <a:r>
              <a:rPr lang="en-US" sz="4000" b="1" dirty="0" smtClean="0">
                <a:solidFill>
                  <a:srgbClr val="DFD6FE"/>
                </a:solidFill>
              </a:rPr>
              <a:t>LBT </a:t>
            </a:r>
            <a:r>
              <a:rPr lang="en-US" sz="4000" b="1" dirty="0">
                <a:solidFill>
                  <a:srgbClr val="DFD6FE"/>
                </a:solidFill>
              </a:rPr>
              <a:t>2 x 8.4 meter </a:t>
            </a:r>
            <a:endParaRPr lang="en-US" sz="2900" b="1" dirty="0">
              <a:solidFill>
                <a:srgbClr val="DFD6FE"/>
              </a:solidFill>
            </a:endParaRPr>
          </a:p>
          <a:p>
            <a:endParaRPr lang="en-US" sz="2400" dirty="0">
              <a:solidFill>
                <a:srgbClr val="DFD6FE"/>
              </a:solidFill>
            </a:endParaRPr>
          </a:p>
          <a:p>
            <a:r>
              <a:rPr lang="en-US" dirty="0" smtClean="0">
                <a:solidFill>
                  <a:srgbClr val="DFD6FE"/>
                </a:solidFill>
              </a:rPr>
              <a:t>Du Pont  2.5 meter</a:t>
            </a:r>
          </a:p>
          <a:p>
            <a:endParaRPr lang="en-US" sz="2400" dirty="0">
              <a:solidFill>
                <a:srgbClr val="DFD6FE"/>
              </a:solidFill>
            </a:endParaRPr>
          </a:p>
          <a:p>
            <a:r>
              <a:rPr lang="en-US" sz="4000" b="1" dirty="0" smtClean="0">
                <a:solidFill>
                  <a:srgbClr val="DFD6FE"/>
                </a:solidFill>
              </a:rPr>
              <a:t>MDM 2.4 meter</a:t>
            </a:r>
          </a:p>
          <a:p>
            <a:endParaRPr lang="en-US" dirty="0" smtClean="0">
              <a:solidFill>
                <a:srgbClr val="DFD6FE"/>
              </a:solidFill>
            </a:endParaRPr>
          </a:p>
          <a:p>
            <a:r>
              <a:rPr lang="en-US" dirty="0" smtClean="0">
                <a:solidFill>
                  <a:srgbClr val="DFD6FE"/>
                </a:solidFill>
              </a:rPr>
              <a:t>Liverpool Telescope 2 meter </a:t>
            </a:r>
          </a:p>
          <a:p>
            <a:endParaRPr lang="en-US" sz="2400" dirty="0" smtClean="0">
              <a:solidFill>
                <a:srgbClr val="DFD6FE"/>
              </a:solidFill>
            </a:endParaRPr>
          </a:p>
          <a:p>
            <a:r>
              <a:rPr lang="en-US" dirty="0" smtClean="0">
                <a:solidFill>
                  <a:srgbClr val="DFD6FE"/>
                </a:solidFill>
              </a:rPr>
              <a:t>Swift satellite</a:t>
            </a:r>
          </a:p>
          <a:p>
            <a:pPr marL="0" indent="0">
              <a:buNone/>
            </a:pPr>
            <a:endParaRPr lang="en-US" sz="2400" dirty="0" smtClean="0">
              <a:solidFill>
                <a:srgbClr val="DFD6FE"/>
              </a:solidFill>
            </a:endParaRPr>
          </a:p>
          <a:p>
            <a:r>
              <a:rPr lang="en-US" dirty="0">
                <a:solidFill>
                  <a:srgbClr val="DFD6FE"/>
                </a:solidFill>
              </a:rPr>
              <a:t>m</a:t>
            </a:r>
            <a:r>
              <a:rPr lang="en-US" dirty="0" smtClean="0">
                <a:solidFill>
                  <a:srgbClr val="DFD6FE"/>
                </a:solidFill>
              </a:rPr>
              <a:t>any others (SALT, UH 2.2m, FLWO </a:t>
            </a:r>
            <a:r>
              <a:rPr lang="en-US" dirty="0">
                <a:solidFill>
                  <a:srgbClr val="DFD6FE"/>
                </a:solidFill>
              </a:rPr>
              <a:t>1.5m</a:t>
            </a:r>
            <a:r>
              <a:rPr lang="en-US" dirty="0" smtClean="0">
                <a:solidFill>
                  <a:srgbClr val="DFD6FE"/>
                </a:solidFill>
              </a:rPr>
              <a:t>, </a:t>
            </a:r>
            <a:r>
              <a:rPr lang="en-US" dirty="0">
                <a:solidFill>
                  <a:srgbClr val="DFD6FE"/>
                </a:solidFill>
              </a:rPr>
              <a:t>NOT </a:t>
            </a:r>
            <a:r>
              <a:rPr lang="en-US" dirty="0" smtClean="0">
                <a:solidFill>
                  <a:srgbClr val="DFD6FE"/>
                </a:solidFill>
              </a:rPr>
              <a:t>2.5m, </a:t>
            </a:r>
            <a:r>
              <a:rPr lang="en-US" dirty="0" err="1" smtClean="0">
                <a:solidFill>
                  <a:srgbClr val="DFD6FE"/>
                </a:solidFill>
              </a:rPr>
              <a:t>Faulkes</a:t>
            </a:r>
            <a:r>
              <a:rPr lang="en-US" dirty="0" smtClean="0">
                <a:solidFill>
                  <a:srgbClr val="DFD6FE"/>
                </a:solidFill>
              </a:rPr>
              <a:t>, HST, Chandra, VLA …) </a:t>
            </a:r>
          </a:p>
        </p:txBody>
      </p:sp>
      <p:pic>
        <p:nvPicPr>
          <p:cNvPr id="2" name="Picture 2" descr="Image result for magellan telescope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86200" y="990600"/>
            <a:ext cx="2743200" cy="2054753"/>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2400" y="3162264"/>
            <a:ext cx="2455750" cy="1638336"/>
          </a:xfrm>
          <a:prstGeom prst="rect">
            <a:avLst/>
          </a:prstGeom>
          <a:effectLst>
            <a:softEdge rad="25400"/>
          </a:effectLst>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17246" y="4953000"/>
            <a:ext cx="2453640" cy="1752600"/>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77000" y="3962400"/>
            <a:ext cx="2749654" cy="1028700"/>
          </a:xfrm>
          <a:prstGeom prst="rect">
            <a:avLst/>
          </a:prstGeom>
          <a:effectLst>
            <a:softEdge rad="25400"/>
          </a:effectLst>
        </p:spPr>
      </p:pic>
    </p:spTree>
    <p:extLst>
      <p:ext uri="{BB962C8B-B14F-4D97-AF65-F5344CB8AC3E}">
        <p14:creationId xmlns:p14="http://schemas.microsoft.com/office/powerpoint/2010/main" val="42571987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1887" y="6085773"/>
            <a:ext cx="2374111" cy="461665"/>
          </a:xfrm>
          <a:prstGeom prst="rect">
            <a:avLst/>
          </a:prstGeom>
          <a:noFill/>
        </p:spPr>
        <p:txBody>
          <a:bodyPr wrap="none" rtlCol="0">
            <a:spAutoFit/>
          </a:bodyPr>
          <a:lstStyle/>
          <a:p>
            <a:r>
              <a:rPr lang="en-US" sz="2400" dirty="0" smtClean="0"/>
              <a:t>August 26</a:t>
            </a:r>
            <a:r>
              <a:rPr lang="en-US" sz="2400" baseline="30000" dirty="0" smtClean="0"/>
              <a:t>th</a:t>
            </a:r>
            <a:r>
              <a:rPr lang="en-US" sz="2400" dirty="0" smtClean="0"/>
              <a:t>, 2014</a:t>
            </a:r>
            <a:endParaRPr lang="en-US" sz="2400" dirty="0"/>
          </a:p>
        </p:txBody>
      </p:sp>
      <p:sp>
        <p:nvSpPr>
          <p:cNvPr id="4" name="Title 1"/>
          <p:cNvSpPr>
            <a:spLocks noGrp="1"/>
          </p:cNvSpPr>
          <p:nvPr>
            <p:ph type="title"/>
          </p:nvPr>
        </p:nvSpPr>
        <p:spPr>
          <a:xfrm>
            <a:off x="457200" y="38100"/>
            <a:ext cx="8229600" cy="876300"/>
          </a:xfrm>
        </p:spPr>
        <p:txBody>
          <a:bodyPr/>
          <a:lstStyle/>
          <a:p>
            <a:r>
              <a:rPr lang="en-US" dirty="0" smtClean="0">
                <a:solidFill>
                  <a:schemeClr val="bg1"/>
                </a:solidFill>
              </a:rPr>
              <a:t>Nearby </a:t>
            </a:r>
            <a:r>
              <a:rPr lang="en-US" dirty="0" err="1" smtClean="0">
                <a:solidFill>
                  <a:schemeClr val="bg1"/>
                </a:solidFill>
              </a:rPr>
              <a:t>SNe</a:t>
            </a:r>
            <a:endParaRPr lang="en-US" dirty="0">
              <a:solidFill>
                <a:schemeClr val="bg1"/>
              </a:solidFill>
            </a:endParaRPr>
          </a:p>
        </p:txBody>
      </p:sp>
      <p:pic>
        <p:nvPicPr>
          <p:cNvPr id="1027" name="Picture 3"/>
          <p:cNvPicPr>
            <a:picLocks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57200" y="1129102"/>
            <a:ext cx="8229600" cy="5331316"/>
          </a:xfrm>
          <a:prstGeom prst="rect">
            <a:avLst/>
          </a:prstGeom>
          <a:ln>
            <a:noFill/>
          </a:ln>
          <a:effectLst>
            <a:reflection blurRad="6350" stA="24000" endA="300" endPos="35000" dir="5400000" sy="-100000" algn="bl" rotWithShape="0"/>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6971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extLst>
              <a:ext uri="{28A0092B-C50C-407E-A947-70E740481C1C}">
                <a14:useLocalDpi xmlns:a14="http://schemas.microsoft.com/office/drawing/2010/main"/>
              </a:ext>
            </a:extLst>
          </a:blip>
          <a:stretch>
            <a:fillRect/>
          </a:stretch>
        </p:blipFill>
        <p:spPr>
          <a:xfrm>
            <a:off x="152400" y="990600"/>
            <a:ext cx="8839200" cy="5562600"/>
          </a:xfrm>
          <a:prstGeom prst="rect">
            <a:avLst/>
          </a:prstGeom>
          <a:ln>
            <a:noFill/>
          </a:ln>
          <a:effectLst>
            <a:softEdge rad="38100"/>
          </a:effectLst>
        </p:spPr>
      </p:pic>
      <p:sp>
        <p:nvSpPr>
          <p:cNvPr id="3" name="Title 1"/>
          <p:cNvSpPr>
            <a:spLocks noGrp="1"/>
          </p:cNvSpPr>
          <p:nvPr>
            <p:ph type="title"/>
          </p:nvPr>
        </p:nvSpPr>
        <p:spPr>
          <a:xfrm>
            <a:off x="457200" y="38100"/>
            <a:ext cx="8229600" cy="876300"/>
          </a:xfrm>
        </p:spPr>
        <p:txBody>
          <a:bodyPr/>
          <a:lstStyle/>
          <a:p>
            <a:r>
              <a:rPr lang="en-US" dirty="0" smtClean="0">
                <a:solidFill>
                  <a:schemeClr val="bg1"/>
                </a:solidFill>
              </a:rPr>
              <a:t>We are more complete, unbiased.</a:t>
            </a:r>
            <a:endParaRPr lang="en-US" dirty="0">
              <a:solidFill>
                <a:schemeClr val="bg1"/>
              </a:solidFill>
            </a:endParaRPr>
          </a:p>
        </p:txBody>
      </p:sp>
      <p:sp>
        <p:nvSpPr>
          <p:cNvPr id="6" name="Content Placeholder 2"/>
          <p:cNvSpPr txBox="1">
            <a:spLocks/>
          </p:cNvSpPr>
          <p:nvPr/>
        </p:nvSpPr>
        <p:spPr>
          <a:xfrm>
            <a:off x="4419600" y="6400800"/>
            <a:ext cx="5638800"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err="1" smtClean="0">
                <a:solidFill>
                  <a:srgbClr val="DFD6FE"/>
                </a:solidFill>
              </a:rPr>
              <a:t>Holoien</a:t>
            </a:r>
            <a:r>
              <a:rPr lang="fr-FR" sz="2400" dirty="0" smtClean="0">
                <a:solidFill>
                  <a:srgbClr val="DFD6FE"/>
                </a:solidFill>
              </a:rPr>
              <a:t> et al</a:t>
            </a:r>
            <a:r>
              <a:rPr lang="fr-FR" sz="2400" dirty="0">
                <a:solidFill>
                  <a:srgbClr val="DFD6FE"/>
                </a:solidFill>
              </a:rPr>
              <a:t>. (</a:t>
            </a:r>
            <a:r>
              <a:rPr lang="fr-FR" sz="2400" dirty="0" smtClean="0">
                <a:solidFill>
                  <a:srgbClr val="DFD6FE"/>
                </a:solidFill>
              </a:rPr>
              <a:t>incl. </a:t>
            </a:r>
            <a:r>
              <a:rPr lang="fr-FR" sz="2400" dirty="0">
                <a:solidFill>
                  <a:srgbClr val="DFD6FE"/>
                </a:solidFill>
              </a:rPr>
              <a:t>Shappee)  </a:t>
            </a:r>
            <a:r>
              <a:rPr lang="fr-FR" sz="2400" dirty="0" smtClean="0">
                <a:solidFill>
                  <a:srgbClr val="DFD6FE"/>
                </a:solidFill>
              </a:rPr>
              <a:t>2017b</a:t>
            </a:r>
            <a:endParaRPr lang="en-US" sz="2400" dirty="0" smtClean="0">
              <a:solidFill>
                <a:srgbClr val="DFD6FE"/>
              </a:solidFill>
            </a:endParaRPr>
          </a:p>
        </p:txBody>
      </p:sp>
    </p:spTree>
    <p:extLst>
      <p:ext uri="{BB962C8B-B14F-4D97-AF65-F5344CB8AC3E}">
        <p14:creationId xmlns:p14="http://schemas.microsoft.com/office/powerpoint/2010/main" val="10733367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solidFill>
                  <a:schemeClr val="bg1"/>
                </a:solidFill>
              </a:rPr>
              <a:t>The first unbiased supernova sample</a:t>
            </a:r>
            <a:endParaRPr lang="en-US" dirty="0">
              <a:solidFill>
                <a:schemeClr val="bg1"/>
              </a:solidFill>
            </a:endParaRPr>
          </a:p>
        </p:txBody>
      </p:sp>
      <p:sp>
        <p:nvSpPr>
          <p:cNvPr id="3" name="Content Placeholder 2"/>
          <p:cNvSpPr>
            <a:spLocks noGrp="1"/>
          </p:cNvSpPr>
          <p:nvPr>
            <p:ph idx="1"/>
          </p:nvPr>
        </p:nvSpPr>
        <p:spPr>
          <a:xfrm>
            <a:off x="114300" y="1066800"/>
            <a:ext cx="8915400" cy="2727312"/>
          </a:xfrm>
        </p:spPr>
        <p:txBody>
          <a:bodyPr>
            <a:normAutofit/>
          </a:bodyPr>
          <a:lstStyle/>
          <a:p>
            <a:endParaRPr lang="en-US" b="1" dirty="0">
              <a:solidFill>
                <a:srgbClr val="EBE6FE"/>
              </a:solidFill>
            </a:endParaRPr>
          </a:p>
          <a:p>
            <a:endParaRPr lang="en-US" sz="1100" dirty="0" smtClean="0">
              <a:solidFill>
                <a:srgbClr val="EBE6FE"/>
              </a:solidFill>
            </a:endParaRPr>
          </a:p>
          <a:p>
            <a:endParaRPr lang="en-US" dirty="0">
              <a:solidFill>
                <a:srgbClr val="EBE6FE"/>
              </a:solidFill>
            </a:endParaRPr>
          </a:p>
        </p:txBody>
      </p:sp>
      <p:sp>
        <p:nvSpPr>
          <p:cNvPr id="7" name="Content Placeholder 2"/>
          <p:cNvSpPr txBox="1">
            <a:spLocks/>
          </p:cNvSpPr>
          <p:nvPr/>
        </p:nvSpPr>
        <p:spPr>
          <a:xfrm>
            <a:off x="304800" y="1339827"/>
            <a:ext cx="8382000" cy="50609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solidFill>
                <a:srgbClr val="DFD6FE"/>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37255" y="1136046"/>
            <a:ext cx="8069490" cy="5264754"/>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4419600" y="6400800"/>
            <a:ext cx="5638800"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err="1" smtClean="0">
                <a:solidFill>
                  <a:srgbClr val="DFD6FE"/>
                </a:solidFill>
              </a:rPr>
              <a:t>Holoien</a:t>
            </a:r>
            <a:r>
              <a:rPr lang="fr-FR" sz="2400" dirty="0" smtClean="0">
                <a:solidFill>
                  <a:srgbClr val="DFD6FE"/>
                </a:solidFill>
              </a:rPr>
              <a:t> et al</a:t>
            </a:r>
            <a:r>
              <a:rPr lang="fr-FR" sz="2400" dirty="0">
                <a:solidFill>
                  <a:srgbClr val="DFD6FE"/>
                </a:solidFill>
              </a:rPr>
              <a:t>. (</a:t>
            </a:r>
            <a:r>
              <a:rPr lang="fr-FR" sz="2400" dirty="0" smtClean="0">
                <a:solidFill>
                  <a:srgbClr val="DFD6FE"/>
                </a:solidFill>
              </a:rPr>
              <a:t>incl. </a:t>
            </a:r>
            <a:r>
              <a:rPr lang="fr-FR" sz="2400" dirty="0">
                <a:solidFill>
                  <a:srgbClr val="DFD6FE"/>
                </a:solidFill>
              </a:rPr>
              <a:t>Shappee)  </a:t>
            </a:r>
            <a:r>
              <a:rPr lang="fr-FR" sz="2400" dirty="0" smtClean="0">
                <a:solidFill>
                  <a:srgbClr val="DFD6FE"/>
                </a:solidFill>
              </a:rPr>
              <a:t>2017b</a:t>
            </a:r>
            <a:endParaRPr lang="en-US" sz="2400" dirty="0" smtClean="0">
              <a:solidFill>
                <a:srgbClr val="DFD6FE"/>
              </a:solidFill>
            </a:endParaRPr>
          </a:p>
        </p:txBody>
      </p:sp>
    </p:spTree>
    <p:extLst>
      <p:ext uri="{BB962C8B-B14F-4D97-AF65-F5344CB8AC3E}">
        <p14:creationId xmlns:p14="http://schemas.microsoft.com/office/powerpoint/2010/main" val="2253591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38100"/>
            <a:ext cx="8229600" cy="876300"/>
          </a:xfrm>
        </p:spPr>
        <p:txBody>
          <a:bodyPr/>
          <a:lstStyle/>
          <a:p>
            <a:r>
              <a:rPr lang="en-US" dirty="0" smtClean="0">
                <a:solidFill>
                  <a:schemeClr val="bg1"/>
                </a:solidFill>
              </a:rPr>
              <a:t>Unbiased rate measurement</a:t>
            </a:r>
            <a:endParaRPr lang="en-US" dirty="0">
              <a:solidFill>
                <a:schemeClr val="bg1"/>
              </a:solidFill>
            </a:endParaRPr>
          </a:p>
        </p:txBody>
      </p:sp>
      <p:pic>
        <p:nvPicPr>
          <p:cNvPr id="5" name="Picture 4" descr="mag_di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00" y="838200"/>
            <a:ext cx="6807200" cy="4521200"/>
          </a:xfrm>
          <a:prstGeom prst="rect">
            <a:avLst/>
          </a:prstGeom>
        </p:spPr>
      </p:pic>
      <p:sp>
        <p:nvSpPr>
          <p:cNvPr id="6" name="TextBox 5"/>
          <p:cNvSpPr txBox="1"/>
          <p:nvPr/>
        </p:nvSpPr>
        <p:spPr>
          <a:xfrm>
            <a:off x="304800" y="5486400"/>
            <a:ext cx="8610600" cy="830997"/>
          </a:xfrm>
          <a:prstGeom prst="rect">
            <a:avLst/>
          </a:prstGeom>
          <a:noFill/>
        </p:spPr>
        <p:txBody>
          <a:bodyPr wrap="square" rtlCol="0">
            <a:spAutoFit/>
          </a:bodyPr>
          <a:lstStyle/>
          <a:p>
            <a:pPr algn="ctr"/>
            <a:r>
              <a:rPr lang="en-US" sz="2400" dirty="0" smtClean="0">
                <a:solidFill>
                  <a:srgbClr val="FFFFFF"/>
                </a:solidFill>
              </a:rPr>
              <a:t>Basically 100% complete for m&lt;16.5, 70% complete for m&lt;17.0</a:t>
            </a:r>
          </a:p>
          <a:p>
            <a:pPr algn="ctr"/>
            <a:r>
              <a:rPr lang="en-US" sz="2400" dirty="0" smtClean="0">
                <a:solidFill>
                  <a:srgbClr val="FFFFFF"/>
                </a:solidFill>
              </a:rPr>
              <a:t>ALL SUPERNOVA ARE SPECTROSCOPICALLY CLASSIFIED</a:t>
            </a:r>
            <a:endParaRPr lang="en-US" sz="2400" dirty="0">
              <a:solidFill>
                <a:srgbClr val="FFFFFF"/>
              </a:solidFill>
            </a:endParaRPr>
          </a:p>
        </p:txBody>
      </p:sp>
    </p:spTree>
    <p:extLst>
      <p:ext uri="{BB962C8B-B14F-4D97-AF65-F5344CB8AC3E}">
        <p14:creationId xmlns:p14="http://schemas.microsoft.com/office/powerpoint/2010/main" val="2137511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solidFill>
                  <a:srgbClr val="FFFFFF"/>
                </a:solidFill>
              </a:rPr>
              <a:t>Galactic Novae, the new </a:t>
            </a:r>
            <a:r>
              <a:rPr lang="en-US" sz="3600" dirty="0" err="1" smtClean="0">
                <a:solidFill>
                  <a:srgbClr val="FFFFFF"/>
                </a:solidFill>
              </a:rPr>
              <a:t>γ</a:t>
            </a:r>
            <a:r>
              <a:rPr lang="en-US" sz="3600" dirty="0" smtClean="0">
                <a:solidFill>
                  <a:srgbClr val="FFFFFF"/>
                </a:solidFill>
              </a:rPr>
              <a:t>-ray sources</a:t>
            </a:r>
            <a:endParaRPr lang="en-US" sz="3600" dirty="0">
              <a:solidFill>
                <a:srgbClr val="FFFFFF"/>
              </a:solidFill>
            </a:endParaRPr>
          </a:p>
        </p:txBody>
      </p:sp>
      <p:sp>
        <p:nvSpPr>
          <p:cNvPr id="3" name="TextBox 2"/>
          <p:cNvSpPr txBox="1"/>
          <p:nvPr/>
        </p:nvSpPr>
        <p:spPr>
          <a:xfrm>
            <a:off x="838200" y="1447800"/>
            <a:ext cx="7391400" cy="4524315"/>
          </a:xfrm>
          <a:prstGeom prst="rect">
            <a:avLst/>
          </a:prstGeom>
          <a:noFill/>
        </p:spPr>
        <p:txBody>
          <a:bodyPr wrap="square" rtlCol="0">
            <a:spAutoFit/>
          </a:bodyPr>
          <a:lstStyle/>
          <a:p>
            <a:pPr algn="ctr"/>
            <a:r>
              <a:rPr lang="en-US" sz="2400" dirty="0" smtClean="0">
                <a:solidFill>
                  <a:srgbClr val="FFFFFF"/>
                </a:solidFill>
              </a:rPr>
              <a:t>Since starting to observe the full Galactic plain, ASAS-SN also dominates the discovery of Galactic novae</a:t>
            </a:r>
          </a:p>
          <a:p>
            <a:pPr algn="ctr"/>
            <a:endParaRPr lang="en-US" sz="2400" dirty="0">
              <a:solidFill>
                <a:srgbClr val="FFFFFF"/>
              </a:solidFill>
            </a:endParaRPr>
          </a:p>
          <a:p>
            <a:pPr algn="ctr"/>
            <a:r>
              <a:rPr lang="en-US" sz="2400" dirty="0" smtClean="0">
                <a:solidFill>
                  <a:srgbClr val="FFFFFF"/>
                </a:solidFill>
              </a:rPr>
              <a:t>Particular focus of Michigan State ASAS-SN members L. </a:t>
            </a:r>
            <a:r>
              <a:rPr lang="en-US" sz="2400" dirty="0" err="1" smtClean="0">
                <a:solidFill>
                  <a:srgbClr val="FFFFFF"/>
                </a:solidFill>
              </a:rPr>
              <a:t>Chomiuk</a:t>
            </a:r>
            <a:r>
              <a:rPr lang="en-US" sz="2400" dirty="0" smtClean="0">
                <a:solidFill>
                  <a:srgbClr val="FFFFFF"/>
                </a:solidFill>
              </a:rPr>
              <a:t> and J. </a:t>
            </a:r>
            <a:r>
              <a:rPr lang="en-US" sz="2400" dirty="0" err="1" smtClean="0">
                <a:solidFill>
                  <a:srgbClr val="FFFFFF"/>
                </a:solidFill>
              </a:rPr>
              <a:t>Strader</a:t>
            </a:r>
            <a:endParaRPr lang="en-US" sz="2400" dirty="0" smtClean="0">
              <a:solidFill>
                <a:srgbClr val="FFFFFF"/>
              </a:solidFill>
            </a:endParaRPr>
          </a:p>
          <a:p>
            <a:pPr algn="ctr"/>
            <a:endParaRPr lang="en-US" sz="2400" dirty="0">
              <a:solidFill>
                <a:srgbClr val="FFFFFF"/>
              </a:solidFill>
            </a:endParaRPr>
          </a:p>
          <a:p>
            <a:pPr algn="ctr"/>
            <a:r>
              <a:rPr lang="en-US" sz="2400" dirty="0" smtClean="0">
                <a:solidFill>
                  <a:srgbClr val="FFFFFF"/>
                </a:solidFill>
              </a:rPr>
              <a:t>ASASSN-16ma shows correlations between the optical and Fermi </a:t>
            </a:r>
            <a:r>
              <a:rPr lang="en-US" sz="2400" dirty="0" err="1">
                <a:solidFill>
                  <a:srgbClr val="FFFFFF"/>
                </a:solidFill>
              </a:rPr>
              <a:t>γ</a:t>
            </a:r>
            <a:r>
              <a:rPr lang="en-US" sz="2400" dirty="0">
                <a:solidFill>
                  <a:srgbClr val="FFFFFF"/>
                </a:solidFill>
              </a:rPr>
              <a:t>-ray </a:t>
            </a:r>
            <a:r>
              <a:rPr lang="en-US" sz="2400" dirty="0" smtClean="0">
                <a:solidFill>
                  <a:srgbClr val="FFFFFF"/>
                </a:solidFill>
              </a:rPr>
              <a:t>emission (Li et al. in press)</a:t>
            </a:r>
          </a:p>
          <a:p>
            <a:pPr algn="ctr"/>
            <a:endParaRPr lang="en-US" sz="2400" dirty="0">
              <a:solidFill>
                <a:srgbClr val="FFFFFF"/>
              </a:solidFill>
            </a:endParaRPr>
          </a:p>
          <a:p>
            <a:pPr algn="ctr"/>
            <a:r>
              <a:rPr lang="en-US" sz="2400" dirty="0" smtClean="0">
                <a:solidFill>
                  <a:srgbClr val="FFFFFF"/>
                </a:solidFill>
                <a:sym typeface="Wingdings"/>
              </a:rPr>
              <a:t> Some of the optical emission in novae is powered by shocks rather than energy released on/near the white dwarf</a:t>
            </a:r>
            <a:endParaRPr lang="en-US" sz="2400" dirty="0">
              <a:solidFill>
                <a:srgbClr val="FFFFFF"/>
              </a:solidFill>
            </a:endParaRPr>
          </a:p>
        </p:txBody>
      </p:sp>
    </p:spTree>
    <p:extLst>
      <p:ext uri="{BB962C8B-B14F-4D97-AF65-F5344CB8AC3E}">
        <p14:creationId xmlns:p14="http://schemas.microsoft.com/office/powerpoint/2010/main" val="4968110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2255713"/>
            <a:ext cx="4295082" cy="3237422"/>
          </a:xfrm>
          <a:prstGeom prst="rect">
            <a:avLst/>
          </a:prstGeom>
          <a:effectLst>
            <a:reflection blurRad="6350" stA="10000" endPos="40000" dist="101600" dir="5400000" sy="-100000" algn="bl" rotWithShape="0"/>
            <a:softEdge rad="12700"/>
          </a:effectLst>
        </p:spPr>
      </p:pic>
      <p:sp>
        <p:nvSpPr>
          <p:cNvPr id="2" name="Title 1"/>
          <p:cNvSpPr>
            <a:spLocks noGrp="1"/>
          </p:cNvSpPr>
          <p:nvPr>
            <p:ph type="title"/>
          </p:nvPr>
        </p:nvSpPr>
        <p:spPr>
          <a:effectLst/>
        </p:spPr>
        <p:txBody>
          <a:bodyPr>
            <a:noAutofit/>
          </a:bodyPr>
          <a:lstStyle/>
          <a:p>
            <a:r>
              <a:rPr lang="en-US" sz="3600" dirty="0" smtClean="0">
                <a:solidFill>
                  <a:schemeClr val="bg1"/>
                </a:solidFill>
              </a:rPr>
              <a:t>Active Galactic Nuclei – Flares, and not Just </a:t>
            </a:r>
            <a:r>
              <a:rPr lang="en-US" sz="3600" dirty="0" err="1" smtClean="0">
                <a:solidFill>
                  <a:schemeClr val="bg1"/>
                </a:solidFill>
              </a:rPr>
              <a:t>Blazars</a:t>
            </a:r>
            <a:r>
              <a:rPr lang="en-US" sz="3600" dirty="0" smtClean="0">
                <a:solidFill>
                  <a:schemeClr val="bg1"/>
                </a:solidFill>
              </a:rPr>
              <a:t/>
            </a:r>
            <a:br>
              <a:rPr lang="en-US" sz="3600" dirty="0" smtClean="0">
                <a:solidFill>
                  <a:schemeClr val="bg1"/>
                </a:solidFill>
              </a:rPr>
            </a:br>
            <a:r>
              <a:rPr lang="en-US" sz="3600" dirty="0" smtClean="0">
                <a:solidFill>
                  <a:schemeClr val="bg1"/>
                </a:solidFill>
              </a:rPr>
              <a:t> A “</a:t>
            </a:r>
            <a:r>
              <a:rPr lang="en-US" sz="3600" dirty="0">
                <a:solidFill>
                  <a:schemeClr val="bg1"/>
                </a:solidFill>
              </a:rPr>
              <a:t>Changing look” </a:t>
            </a:r>
            <a:r>
              <a:rPr lang="en-US" sz="3600" dirty="0" smtClean="0">
                <a:solidFill>
                  <a:schemeClr val="bg1"/>
                </a:solidFill>
              </a:rPr>
              <a:t>AGN: NGC 2617</a:t>
            </a:r>
            <a:endParaRPr lang="en-US" sz="3600" dirty="0">
              <a:solidFill>
                <a:schemeClr val="bg1"/>
              </a:solidFill>
            </a:endParaRPr>
          </a:p>
        </p:txBody>
      </p:sp>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
        <p:nvSpPr>
          <p:cNvPr id="7" name="Content Placeholder 2"/>
          <p:cNvSpPr txBox="1">
            <a:spLocks/>
          </p:cNvSpPr>
          <p:nvPr/>
        </p:nvSpPr>
        <p:spPr>
          <a:xfrm>
            <a:off x="228600" y="1749878"/>
            <a:ext cx="4267200" cy="503192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ASAS-SN triggered on a 10% increase in flux from AGN + host</a:t>
            </a:r>
          </a:p>
          <a:p>
            <a:endParaRPr lang="en-US" sz="1100" dirty="0" smtClean="0">
              <a:solidFill>
                <a:srgbClr val="DFD6FE"/>
              </a:solidFill>
            </a:endParaRPr>
          </a:p>
          <a:p>
            <a:r>
              <a:rPr lang="en-US" dirty="0" smtClean="0">
                <a:solidFill>
                  <a:srgbClr val="DFD6FE"/>
                </a:solidFill>
              </a:rPr>
              <a:t>Follow-up imaging showed AGN continued to brighten by 1.3 mag </a:t>
            </a:r>
          </a:p>
          <a:p>
            <a:endParaRPr lang="en-US" sz="1100" dirty="0">
              <a:solidFill>
                <a:srgbClr val="DFD6FE"/>
              </a:solidFill>
            </a:endParaRPr>
          </a:p>
          <a:p>
            <a:r>
              <a:rPr lang="en-US" dirty="0">
                <a:solidFill>
                  <a:srgbClr val="DFD6FE"/>
                </a:solidFill>
              </a:rPr>
              <a:t>Follow-up spectroscopy showed that the AGN changed from a </a:t>
            </a:r>
            <a:r>
              <a:rPr lang="en-US" dirty="0" err="1">
                <a:solidFill>
                  <a:srgbClr val="DFD6FE"/>
                </a:solidFill>
              </a:rPr>
              <a:t>Seyfert</a:t>
            </a:r>
            <a:r>
              <a:rPr lang="en-US" dirty="0">
                <a:solidFill>
                  <a:srgbClr val="DFD6FE"/>
                </a:solidFill>
              </a:rPr>
              <a:t> type 1.8 to 1.0</a:t>
            </a:r>
          </a:p>
          <a:p>
            <a:endParaRPr lang="en-US" dirty="0" smtClean="0">
              <a:solidFill>
                <a:srgbClr val="DFD6FE"/>
              </a:solidFill>
            </a:endParaRPr>
          </a:p>
        </p:txBody>
      </p:sp>
      <p:sp>
        <p:nvSpPr>
          <p:cNvPr id="8" name="Content Placeholder 2"/>
          <p:cNvSpPr txBox="1">
            <a:spLocks/>
          </p:cNvSpPr>
          <p:nvPr/>
        </p:nvSpPr>
        <p:spPr>
          <a:xfrm>
            <a:off x="6400800" y="6286500"/>
            <a:ext cx="2814484"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smtClean="0">
                <a:solidFill>
                  <a:srgbClr val="DFD6FE"/>
                </a:solidFill>
              </a:rPr>
              <a:t>Shappee et al. 2014</a:t>
            </a:r>
            <a:endParaRPr lang="en-US" sz="2400" dirty="0" smtClean="0">
              <a:solidFill>
                <a:srgbClr val="DFD6FE"/>
              </a:solidFill>
            </a:endParaRPr>
          </a:p>
        </p:txBody>
      </p:sp>
    </p:spTree>
    <p:extLst>
      <p:ext uri="{BB962C8B-B14F-4D97-AF65-F5344CB8AC3E}">
        <p14:creationId xmlns:p14="http://schemas.microsoft.com/office/powerpoint/2010/main" val="13144851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48" y="1280346"/>
            <a:ext cx="8886679" cy="4434653"/>
          </a:xfrm>
          <a:prstGeom prst="rect">
            <a:avLst/>
          </a:prstGeom>
          <a:effectLst>
            <a:softEdge rad="63500"/>
          </a:effectLst>
        </p:spPr>
      </p:pic>
      <p:sp>
        <p:nvSpPr>
          <p:cNvPr id="10" name="Oval 9"/>
          <p:cNvSpPr/>
          <p:nvPr/>
        </p:nvSpPr>
        <p:spPr>
          <a:xfrm>
            <a:off x="513644" y="2833511"/>
            <a:ext cx="304800" cy="3048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2638778" y="4086135"/>
            <a:ext cx="304800" cy="3048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4"/>
          <a:srcRect l="48519" b="33023"/>
          <a:stretch/>
        </p:blipFill>
        <p:spPr>
          <a:xfrm>
            <a:off x="6477000" y="5768547"/>
            <a:ext cx="2362200" cy="937053"/>
          </a:xfrm>
          <a:prstGeom prst="rect">
            <a:avLst/>
          </a:prstGeom>
        </p:spPr>
      </p:pic>
      <p:pic>
        <p:nvPicPr>
          <p:cNvPr id="12"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0" y="5423060"/>
            <a:ext cx="3285194" cy="173974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29000" y="5943600"/>
            <a:ext cx="2514600" cy="461665"/>
          </a:xfrm>
          <a:prstGeom prst="rect">
            <a:avLst/>
          </a:prstGeom>
          <a:noFill/>
        </p:spPr>
        <p:txBody>
          <a:bodyPr wrap="square" rtlCol="0">
            <a:spAutoFit/>
          </a:bodyPr>
          <a:lstStyle/>
          <a:p>
            <a:pPr algn="ctr"/>
            <a:r>
              <a:rPr lang="en-US" sz="2400" dirty="0" smtClean="0">
                <a:solidFill>
                  <a:srgbClr val="FFFFFF"/>
                </a:solidFill>
              </a:rPr>
              <a:t>Hosted By……</a:t>
            </a:r>
            <a:endParaRPr lang="en-US" sz="2400" dirty="0">
              <a:solidFill>
                <a:srgbClr val="FFFFFF"/>
              </a:solidFill>
            </a:endParaRPr>
          </a:p>
        </p:txBody>
      </p:sp>
      <p:sp>
        <p:nvSpPr>
          <p:cNvPr id="3" name="TextBox 2"/>
          <p:cNvSpPr txBox="1"/>
          <p:nvPr/>
        </p:nvSpPr>
        <p:spPr>
          <a:xfrm>
            <a:off x="76200" y="152400"/>
            <a:ext cx="9067800" cy="830997"/>
          </a:xfrm>
          <a:prstGeom prst="rect">
            <a:avLst/>
          </a:prstGeom>
          <a:noFill/>
        </p:spPr>
        <p:txBody>
          <a:bodyPr wrap="square" rtlCol="0">
            <a:spAutoFit/>
          </a:bodyPr>
          <a:lstStyle/>
          <a:p>
            <a:r>
              <a:rPr lang="en-US" sz="2400" dirty="0" smtClean="0">
                <a:solidFill>
                  <a:srgbClr val="FFFFFF"/>
                </a:solidFill>
              </a:rPr>
              <a:t>Presently 2 “Mounts” – Haleakala and CTIO</a:t>
            </a:r>
          </a:p>
          <a:p>
            <a:r>
              <a:rPr lang="en-US" sz="2400" dirty="0" smtClean="0">
                <a:solidFill>
                  <a:srgbClr val="FFFFFF"/>
                </a:solidFill>
              </a:rPr>
              <a:t>By end of 2017, 3 more – McDonald, Sutherland, second at CTIO</a:t>
            </a:r>
            <a:endParaRPr lang="en-US" sz="2400" dirty="0">
              <a:solidFill>
                <a:srgbClr val="FFFFFF"/>
              </a:solidFill>
            </a:endParaRPr>
          </a:p>
        </p:txBody>
      </p:sp>
      <p:sp>
        <p:nvSpPr>
          <p:cNvPr id="13" name="Oval 12"/>
          <p:cNvSpPr/>
          <p:nvPr/>
        </p:nvSpPr>
        <p:spPr>
          <a:xfrm>
            <a:off x="1828800" y="2590800"/>
            <a:ext cx="304800" cy="304800"/>
          </a:xfrm>
          <a:prstGeom prst="ellipse">
            <a:avLst/>
          </a:prstGeom>
          <a:noFill/>
          <a:ln w="76200" cmpd="sng">
            <a:solidFill>
              <a:srgbClr val="DC93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4910328" y="4160520"/>
            <a:ext cx="304800" cy="304800"/>
          </a:xfrm>
          <a:prstGeom prst="ellipse">
            <a:avLst/>
          </a:prstGeom>
          <a:noFill/>
          <a:ln w="76200" cmpd="sng">
            <a:solidFill>
              <a:srgbClr val="DC93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2286000" y="4114800"/>
            <a:ext cx="304800" cy="304800"/>
          </a:xfrm>
          <a:prstGeom prst="ellipse">
            <a:avLst/>
          </a:prstGeom>
          <a:noFill/>
          <a:ln w="76200" cmpd="sng">
            <a:solidFill>
              <a:srgbClr val="DC93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754525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86800" cy="4525963"/>
          </a:xfrm>
        </p:spPr>
        <p:txBody>
          <a:bodyPr>
            <a:normAutofit/>
          </a:bodyPr>
          <a:lstStyle/>
          <a:p>
            <a:endParaRPr lang="en-US" dirty="0" smtClean="0">
              <a:solidFill>
                <a:srgbClr val="EBE6FE"/>
              </a:solidFill>
            </a:endParaRPr>
          </a:p>
          <a:p>
            <a:endParaRPr lang="en-US" dirty="0">
              <a:solidFill>
                <a:srgbClr val="EBE6FE"/>
              </a:solidFill>
            </a:endParaRPr>
          </a:p>
        </p:txBody>
      </p:sp>
      <p:sp>
        <p:nvSpPr>
          <p:cNvPr id="5" name="Title 1"/>
          <p:cNvSpPr>
            <a:spLocks noGrp="1"/>
          </p:cNvSpPr>
          <p:nvPr>
            <p:ph type="title"/>
          </p:nvPr>
        </p:nvSpPr>
        <p:spPr>
          <a:xfrm>
            <a:off x="457200" y="0"/>
            <a:ext cx="8229600" cy="1143000"/>
          </a:xfrm>
          <a:effectLst/>
        </p:spPr>
        <p:txBody>
          <a:bodyPr>
            <a:noAutofit/>
          </a:bodyPr>
          <a:lstStyle/>
          <a:p>
            <a:r>
              <a:rPr lang="en-US" sz="3600" dirty="0" smtClean="0">
                <a:solidFill>
                  <a:schemeClr val="bg1"/>
                </a:solidFill>
              </a:rPr>
              <a:t>Use </a:t>
            </a:r>
            <a:r>
              <a:rPr lang="en-US" sz="3600" dirty="0" smtClean="0">
                <a:solidFill>
                  <a:schemeClr val="bg1"/>
                </a:solidFill>
              </a:rPr>
              <a:t>It To Measure Size of Disk versus Wavelength=Temperature</a:t>
            </a:r>
            <a:endParaRPr lang="en-US" sz="3600" dirty="0">
              <a:solidFill>
                <a:schemeClr val="bg1"/>
              </a:solidFill>
            </a:endParaRPr>
          </a:p>
        </p:txBody>
      </p:sp>
      <p:sp>
        <p:nvSpPr>
          <p:cNvPr id="6" name="Content Placeholder 2"/>
          <p:cNvSpPr txBox="1">
            <a:spLocks/>
          </p:cNvSpPr>
          <p:nvPr/>
        </p:nvSpPr>
        <p:spPr>
          <a:xfrm>
            <a:off x="6400800" y="6452340"/>
            <a:ext cx="2814484"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smtClean="0">
                <a:solidFill>
                  <a:srgbClr val="DFD6FE"/>
                </a:solidFill>
              </a:rPr>
              <a:t>Shappee et al. 2014</a:t>
            </a:r>
            <a:endParaRPr lang="en-US" sz="2400" dirty="0" smtClean="0">
              <a:solidFill>
                <a:srgbClr val="DFD6FE"/>
              </a:solidFill>
            </a:endParaRP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1219199"/>
            <a:ext cx="7620000" cy="5216135"/>
          </a:xfrm>
          <a:prstGeom prst="rect">
            <a:avLst/>
          </a:prstGeom>
          <a:noFill/>
          <a:ln>
            <a:noFill/>
          </a:ln>
          <a:effectLst>
            <a:reflection blurRad="6350" stA="20000" endPos="38500" dist="50800" dir="5400000" sy="-100000" algn="bl" rotWithShape="0"/>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7589" y="1371403"/>
            <a:ext cx="347811" cy="495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5000" y="5848350"/>
            <a:ext cx="566208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5758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0" y="304800"/>
            <a:ext cx="6096000" cy="1143000"/>
          </a:xfrm>
          <a:prstGeom prst="rect">
            <a:avLst/>
          </a:prstGeom>
          <a:effec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Tidal Disruption Events</a:t>
            </a:r>
            <a:endParaRPr lang="en-US" dirty="0">
              <a:solidFill>
                <a:schemeClr val="bg1"/>
              </a:solidFill>
            </a:endParaRPr>
          </a:p>
        </p:txBody>
      </p:sp>
      <p:sp>
        <p:nvSpPr>
          <p:cNvPr id="3" name="TextBox 2"/>
          <p:cNvSpPr txBox="1"/>
          <p:nvPr/>
        </p:nvSpPr>
        <p:spPr>
          <a:xfrm>
            <a:off x="7162800" y="6519446"/>
            <a:ext cx="1883849" cy="338554"/>
          </a:xfrm>
          <a:prstGeom prst="rect">
            <a:avLst/>
          </a:prstGeom>
          <a:noFill/>
        </p:spPr>
        <p:txBody>
          <a:bodyPr wrap="none" rtlCol="0">
            <a:spAutoFit/>
          </a:bodyPr>
          <a:lstStyle/>
          <a:p>
            <a:r>
              <a:rPr lang="en-US" sz="1600" dirty="0" smtClean="0">
                <a:solidFill>
                  <a:schemeClr val="bg1">
                    <a:lumMod val="85000"/>
                  </a:schemeClr>
                </a:solidFill>
                <a:latin typeface="Arial"/>
                <a:cs typeface="Arial"/>
              </a:rPr>
              <a:t>James </a:t>
            </a:r>
            <a:r>
              <a:rPr lang="en-US" sz="1600" dirty="0" err="1" smtClean="0">
                <a:solidFill>
                  <a:schemeClr val="bg1">
                    <a:lumMod val="85000"/>
                  </a:schemeClr>
                </a:solidFill>
                <a:latin typeface="Arial"/>
                <a:cs typeface="Arial"/>
              </a:rPr>
              <a:t>Guillochon</a:t>
            </a:r>
            <a:endParaRPr lang="en-US" sz="1600" dirty="0">
              <a:solidFill>
                <a:schemeClr val="bg1">
                  <a:lumMod val="85000"/>
                </a:schemeClr>
              </a:solidFill>
              <a:latin typeface="Arial"/>
              <a:cs typeface="Arial"/>
            </a:endParaRPr>
          </a:p>
        </p:txBody>
      </p:sp>
      <p:pic>
        <p:nvPicPr>
          <p:cNvPr id="5" name="TDE_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09700"/>
            <a:ext cx="9144000" cy="5143500"/>
          </a:xfrm>
          <a:prstGeom prst="rect">
            <a:avLst/>
          </a:prstGeom>
        </p:spPr>
      </p:pic>
      <p:sp>
        <p:nvSpPr>
          <p:cNvPr id="7" name="Oval 6"/>
          <p:cNvSpPr/>
          <p:nvPr/>
        </p:nvSpPr>
        <p:spPr>
          <a:xfrm>
            <a:off x="1295400" y="1752600"/>
            <a:ext cx="304800" cy="3048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rot="10800000">
            <a:off x="762000" y="2286000"/>
            <a:ext cx="381000" cy="533400"/>
          </a:xfrm>
          <a:prstGeom prst="downArrow">
            <a:avLst/>
          </a:prstGeom>
          <a:solidFill>
            <a:srgbClr val="FF0000">
              <a:alpha val="63000"/>
            </a:srgbClr>
          </a:solidFill>
          <a:ln w="60325">
            <a:solidFill>
              <a:srgbClr val="FF00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0" y="2895600"/>
            <a:ext cx="2057400" cy="5793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2800" dirty="0" smtClean="0">
                <a:solidFill>
                  <a:srgbClr val="DFD6FE"/>
                </a:solidFill>
              </a:rPr>
              <a:t>Black </a:t>
            </a:r>
            <a:r>
              <a:rPr lang="fr-FR" sz="2800" dirty="0" err="1" smtClean="0">
                <a:solidFill>
                  <a:srgbClr val="DFD6FE"/>
                </a:solidFill>
              </a:rPr>
              <a:t>Hole</a:t>
            </a:r>
            <a:endParaRPr lang="fr-FR" sz="2800" dirty="0" smtClean="0">
              <a:solidFill>
                <a:srgbClr val="DFD6FE"/>
              </a:solidFill>
            </a:endParaRPr>
          </a:p>
        </p:txBody>
      </p:sp>
      <p:sp>
        <p:nvSpPr>
          <p:cNvPr id="11" name="Content Placeholder 2"/>
          <p:cNvSpPr txBox="1">
            <a:spLocks/>
          </p:cNvSpPr>
          <p:nvPr/>
        </p:nvSpPr>
        <p:spPr>
          <a:xfrm>
            <a:off x="1524000" y="1600200"/>
            <a:ext cx="1066800" cy="5793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2800" dirty="0" smtClean="0">
                <a:solidFill>
                  <a:srgbClr val="DFD6FE"/>
                </a:solidFill>
              </a:rPr>
              <a:t>Star</a:t>
            </a:r>
          </a:p>
        </p:txBody>
      </p:sp>
      <p:sp>
        <p:nvSpPr>
          <p:cNvPr id="2" name="TextBox 1"/>
          <p:cNvSpPr txBox="1"/>
          <p:nvPr/>
        </p:nvSpPr>
        <p:spPr>
          <a:xfrm>
            <a:off x="5867400" y="3048001"/>
            <a:ext cx="3200400" cy="2246769"/>
          </a:xfrm>
          <a:prstGeom prst="rect">
            <a:avLst/>
          </a:prstGeom>
          <a:noFill/>
        </p:spPr>
        <p:txBody>
          <a:bodyPr wrap="square" rtlCol="0">
            <a:spAutoFit/>
          </a:bodyPr>
          <a:lstStyle/>
          <a:p>
            <a:r>
              <a:rPr lang="en-US" sz="2800" dirty="0" smtClean="0">
                <a:solidFill>
                  <a:srgbClr val="FFFFFF"/>
                </a:solidFill>
              </a:rPr>
              <a:t>Star passes within tidal limit of a supermassive black hole and is destroyed</a:t>
            </a:r>
            <a:endParaRPr lang="en-US" sz="2800" dirty="0">
              <a:solidFill>
                <a:srgbClr val="FFFFFF"/>
              </a:solidFill>
            </a:endParaRPr>
          </a:p>
        </p:txBody>
      </p:sp>
    </p:spTree>
    <p:extLst>
      <p:ext uri="{BB962C8B-B14F-4D97-AF65-F5344CB8AC3E}">
        <p14:creationId xmlns:p14="http://schemas.microsoft.com/office/powerpoint/2010/main" val="38860913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231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childTnLst>
        </p:cTn>
      </p:par>
    </p:tnLst>
    <p:bldLst>
      <p:bldP spid="7" grpId="0" animBg="1"/>
      <p:bldP spid="9"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6096000" cy="1143000"/>
          </a:xfrm>
          <a:effectLst/>
        </p:spPr>
        <p:txBody>
          <a:bodyPr>
            <a:normAutofit/>
          </a:bodyPr>
          <a:lstStyle/>
          <a:p>
            <a:r>
              <a:rPr lang="en-US" dirty="0" smtClean="0">
                <a:solidFill>
                  <a:schemeClr val="bg1"/>
                </a:solidFill>
              </a:rPr>
              <a:t>Tidal Disruption Events in</a:t>
            </a:r>
            <a:endParaRPr lang="en-US" dirty="0">
              <a:solidFill>
                <a:schemeClr val="bg1"/>
              </a:solidFill>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1236" y="1905000"/>
            <a:ext cx="4438174" cy="405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248400" y="228600"/>
            <a:ext cx="2590800" cy="137201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4905881" y="1485900"/>
            <a:ext cx="3728884"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2400" dirty="0" smtClean="0">
                <a:solidFill>
                  <a:srgbClr val="DFD6FE"/>
                </a:solidFill>
              </a:rPr>
              <a:t>ASASSN-14ae</a:t>
            </a:r>
            <a:endParaRPr lang="en-US" sz="2400" dirty="0" smtClean="0">
              <a:solidFill>
                <a:srgbClr val="DFD6FE"/>
              </a:solidFill>
            </a:endParaRPr>
          </a:p>
        </p:txBody>
      </p:sp>
      <p:sp>
        <p:nvSpPr>
          <p:cNvPr id="9" name="Content Placeholder 2"/>
          <p:cNvSpPr txBox="1">
            <a:spLocks/>
          </p:cNvSpPr>
          <p:nvPr/>
        </p:nvSpPr>
        <p:spPr>
          <a:xfrm>
            <a:off x="152400" y="1752600"/>
            <a:ext cx="4191000" cy="541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DFD6FE"/>
                </a:solidFill>
              </a:rPr>
              <a:t>4</a:t>
            </a:r>
            <a:r>
              <a:rPr lang="en-US" sz="2400" dirty="0" smtClean="0">
                <a:solidFill>
                  <a:srgbClr val="DFD6FE"/>
                </a:solidFill>
              </a:rPr>
              <a:t> best-studied events</a:t>
            </a:r>
            <a:endParaRPr lang="en-US" sz="2400" dirty="0" smtClean="0">
              <a:solidFill>
                <a:srgbClr val="DFD6FE"/>
              </a:solidFill>
            </a:endParaRPr>
          </a:p>
          <a:p>
            <a:pPr lvl="1"/>
            <a:r>
              <a:rPr lang="en-US" sz="2000" dirty="0">
                <a:solidFill>
                  <a:srgbClr val="DFD6FE"/>
                </a:solidFill>
              </a:rPr>
              <a:t>o</a:t>
            </a:r>
            <a:r>
              <a:rPr lang="en-US" sz="2000" dirty="0" smtClean="0">
                <a:solidFill>
                  <a:srgbClr val="DFD6FE"/>
                </a:solidFill>
              </a:rPr>
              <a:t>ut of 13-16 discovered in the optical (depending on how you count)</a:t>
            </a:r>
          </a:p>
          <a:p>
            <a:endParaRPr lang="en-US" sz="1200" dirty="0" smtClean="0">
              <a:solidFill>
                <a:srgbClr val="DFD6FE"/>
              </a:solidFill>
            </a:endParaRPr>
          </a:p>
          <a:p>
            <a:r>
              <a:rPr lang="en-US" sz="2400" i="1" dirty="0" smtClean="0">
                <a:solidFill>
                  <a:srgbClr val="DFD6FE"/>
                </a:solidFill>
              </a:rPr>
              <a:t>Brightest </a:t>
            </a:r>
            <a:r>
              <a:rPr lang="en-US" sz="2400" dirty="0" smtClean="0">
                <a:solidFill>
                  <a:srgbClr val="DFD6FE"/>
                </a:solidFill>
              </a:rPr>
              <a:t>and</a:t>
            </a:r>
            <a:r>
              <a:rPr lang="en-US" sz="2400" i="1" dirty="0" smtClean="0">
                <a:solidFill>
                  <a:srgbClr val="DFD6FE"/>
                </a:solidFill>
              </a:rPr>
              <a:t> best-studied</a:t>
            </a:r>
          </a:p>
          <a:p>
            <a:endParaRPr lang="en-US" sz="1200" dirty="0" smtClean="0">
              <a:solidFill>
                <a:srgbClr val="DFD6FE"/>
              </a:solidFill>
            </a:endParaRPr>
          </a:p>
          <a:p>
            <a:r>
              <a:rPr lang="en-US" sz="2400" dirty="0" smtClean="0">
                <a:solidFill>
                  <a:srgbClr val="DFD6FE"/>
                </a:solidFill>
              </a:rPr>
              <a:t>ASAS-SN is more complete than previous surveys</a:t>
            </a:r>
          </a:p>
          <a:p>
            <a:endParaRPr lang="en-US" sz="1200" dirty="0" smtClean="0">
              <a:solidFill>
                <a:srgbClr val="DFD6FE"/>
              </a:solidFill>
            </a:endParaRPr>
          </a:p>
          <a:p>
            <a:r>
              <a:rPr lang="en-US" sz="2400" dirty="0" smtClean="0">
                <a:solidFill>
                  <a:srgbClr val="DFD6FE"/>
                </a:solidFill>
              </a:rPr>
              <a:t>Rates closer to theoretical rates</a:t>
            </a:r>
          </a:p>
          <a:p>
            <a:endParaRPr lang="en-US" sz="2400" dirty="0" smtClean="0">
              <a:solidFill>
                <a:srgbClr val="DFD6FE"/>
              </a:solidFill>
            </a:endParaRPr>
          </a:p>
          <a:p>
            <a:endParaRPr lang="en-US" sz="900" dirty="0" smtClean="0">
              <a:solidFill>
                <a:srgbClr val="DFD6FE"/>
              </a:solidFill>
            </a:endParaRPr>
          </a:p>
          <a:p>
            <a:pPr marL="0" indent="0">
              <a:buNone/>
            </a:pPr>
            <a:endParaRPr lang="en-US" dirty="0" smtClean="0">
              <a:solidFill>
                <a:srgbClr val="DFD6FE"/>
              </a:solidFill>
            </a:endParaRPr>
          </a:p>
        </p:txBody>
      </p:sp>
      <p:sp>
        <p:nvSpPr>
          <p:cNvPr id="11" name="Content Placeholder 2"/>
          <p:cNvSpPr txBox="1">
            <a:spLocks/>
          </p:cNvSpPr>
          <p:nvPr/>
        </p:nvSpPr>
        <p:spPr>
          <a:xfrm>
            <a:off x="4572000" y="6400800"/>
            <a:ext cx="5486400"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400" dirty="0" err="1" smtClean="0">
                <a:solidFill>
                  <a:srgbClr val="DFD6FE"/>
                </a:solidFill>
              </a:rPr>
              <a:t>Holoien</a:t>
            </a:r>
            <a:r>
              <a:rPr lang="fr-FR" sz="2400" dirty="0" smtClean="0">
                <a:solidFill>
                  <a:srgbClr val="DFD6FE"/>
                </a:solidFill>
              </a:rPr>
              <a:t> et al</a:t>
            </a:r>
            <a:r>
              <a:rPr lang="fr-FR" sz="2400" dirty="0">
                <a:solidFill>
                  <a:srgbClr val="DFD6FE"/>
                </a:solidFill>
              </a:rPr>
              <a:t>. (</a:t>
            </a:r>
            <a:r>
              <a:rPr lang="fr-FR" sz="2400" dirty="0" smtClean="0">
                <a:solidFill>
                  <a:srgbClr val="DFD6FE"/>
                </a:solidFill>
              </a:rPr>
              <a:t>incl. </a:t>
            </a:r>
            <a:r>
              <a:rPr lang="fr-FR" sz="2400" dirty="0">
                <a:solidFill>
                  <a:srgbClr val="DFD6FE"/>
                </a:solidFill>
              </a:rPr>
              <a:t>Shappee) </a:t>
            </a:r>
            <a:r>
              <a:rPr lang="fr-FR" sz="2400" dirty="0" smtClean="0">
                <a:solidFill>
                  <a:srgbClr val="DFD6FE"/>
                </a:solidFill>
              </a:rPr>
              <a:t>2014b</a:t>
            </a:r>
            <a:endParaRPr lang="en-US" sz="2400" dirty="0" smtClean="0">
              <a:solidFill>
                <a:srgbClr val="DFD6FE"/>
              </a:solidFill>
            </a:endParaRPr>
          </a:p>
        </p:txBody>
      </p:sp>
    </p:spTree>
    <p:extLst>
      <p:ext uri="{BB962C8B-B14F-4D97-AF65-F5344CB8AC3E}">
        <p14:creationId xmlns:p14="http://schemas.microsoft.com/office/powerpoint/2010/main" val="17065768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648200" y="6438900"/>
            <a:ext cx="4191000" cy="57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2400" dirty="0" smtClean="0">
                <a:solidFill>
                  <a:srgbClr val="DFD6FE"/>
                </a:solidFill>
              </a:rPr>
              <a:t>Dong</a:t>
            </a:r>
            <a:r>
              <a:rPr lang="fr-FR" sz="2400" dirty="0">
                <a:solidFill>
                  <a:srgbClr val="DFD6FE"/>
                </a:solidFill>
              </a:rPr>
              <a:t> </a:t>
            </a:r>
            <a:r>
              <a:rPr lang="fr-FR" sz="2400" dirty="0" smtClean="0">
                <a:solidFill>
                  <a:srgbClr val="DFD6FE"/>
                </a:solidFill>
              </a:rPr>
              <a:t>et </a:t>
            </a:r>
            <a:r>
              <a:rPr lang="fr-FR" sz="2400" dirty="0" smtClean="0">
                <a:solidFill>
                  <a:srgbClr val="DFD6FE"/>
                </a:solidFill>
              </a:rPr>
              <a:t>al. 2016</a:t>
            </a:r>
            <a:endParaRPr lang="en-US" sz="2400" dirty="0" smtClean="0">
              <a:solidFill>
                <a:srgbClr val="DFD6FE"/>
              </a:solidFill>
            </a:endParaRPr>
          </a:p>
        </p:txBody>
      </p:sp>
      <p:sp>
        <p:nvSpPr>
          <p:cNvPr id="5" name="Rectangle 4"/>
          <p:cNvSpPr/>
          <p:nvPr/>
        </p:nvSpPr>
        <p:spPr>
          <a:xfrm>
            <a:off x="4479667" y="3244334"/>
            <a:ext cx="184666" cy="369332"/>
          </a:xfrm>
          <a:prstGeom prst="rect">
            <a:avLst/>
          </a:prstGeom>
        </p:spPr>
        <p:txBody>
          <a:bodyPr wrap="none">
            <a:spAutoFit/>
          </a:bodyPr>
          <a:lstStyle/>
          <a:p>
            <a:r>
              <a:rPr lang="en-US" dirty="0"/>
              <a:t>￼</a:t>
            </a:r>
          </a:p>
        </p:txBody>
      </p:sp>
      <p:sp>
        <p:nvSpPr>
          <p:cNvPr id="11" name="Title 1"/>
          <p:cNvSpPr>
            <a:spLocks noGrp="1"/>
          </p:cNvSpPr>
          <p:nvPr>
            <p:ph type="title"/>
          </p:nvPr>
        </p:nvSpPr>
        <p:spPr>
          <a:xfrm>
            <a:off x="457200" y="76200"/>
            <a:ext cx="8229600" cy="1143000"/>
          </a:xfrm>
        </p:spPr>
        <p:txBody>
          <a:bodyPr>
            <a:normAutofit fontScale="90000"/>
          </a:bodyPr>
          <a:lstStyle/>
          <a:p>
            <a:r>
              <a:rPr lang="en-US" dirty="0" smtClean="0">
                <a:solidFill>
                  <a:schemeClr val="bg1"/>
                </a:solidFill>
              </a:rPr>
              <a:t>ASASSN15lh - t</a:t>
            </a:r>
            <a:r>
              <a:rPr lang="en-US" dirty="0" smtClean="0">
                <a:solidFill>
                  <a:schemeClr val="bg1"/>
                </a:solidFill>
              </a:rPr>
              <a:t>he </a:t>
            </a:r>
            <a:r>
              <a:rPr lang="en-US" dirty="0" smtClean="0">
                <a:solidFill>
                  <a:schemeClr val="bg1"/>
                </a:solidFill>
              </a:rPr>
              <a:t>most luminous </a:t>
            </a:r>
            <a:r>
              <a:rPr lang="en-US" dirty="0" smtClean="0">
                <a:solidFill>
                  <a:schemeClr val="bg1"/>
                </a:solidFill>
              </a:rPr>
              <a:t>supernova?</a:t>
            </a:r>
            <a:r>
              <a:rPr lang="en-US" dirty="0">
                <a:solidFill>
                  <a:schemeClr val="bg1"/>
                </a:solidFill>
              </a:rPr>
              <a:t> </a:t>
            </a:r>
            <a:endParaRPr lang="en-US" dirty="0">
              <a:solidFill>
                <a:schemeClr val="bg1"/>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0" y="1295400"/>
            <a:ext cx="4114800" cy="4952999"/>
          </a:xfrm>
          <a:prstGeom prst="rect">
            <a:avLst/>
          </a:prstGeom>
        </p:spPr>
      </p:pic>
      <p:sp>
        <p:nvSpPr>
          <p:cNvPr id="9" name="Content Placeholder 2"/>
          <p:cNvSpPr txBox="1">
            <a:spLocks/>
          </p:cNvSpPr>
          <p:nvPr/>
        </p:nvSpPr>
        <p:spPr>
          <a:xfrm>
            <a:off x="0" y="1066800"/>
            <a:ext cx="5181600" cy="5410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500" dirty="0">
              <a:solidFill>
                <a:srgbClr val="DFD6FE"/>
              </a:solidFill>
            </a:endParaRPr>
          </a:p>
          <a:p>
            <a:r>
              <a:rPr lang="en-US" sz="2800" dirty="0" smtClean="0">
                <a:solidFill>
                  <a:srgbClr val="DFD6FE"/>
                </a:solidFill>
              </a:rPr>
              <a:t>Nuclear transient, massive host</a:t>
            </a:r>
          </a:p>
          <a:p>
            <a:endParaRPr lang="en-US" sz="1200" dirty="0" smtClean="0">
              <a:solidFill>
                <a:srgbClr val="DFD6FE"/>
              </a:solidFill>
            </a:endParaRPr>
          </a:p>
          <a:p>
            <a:r>
              <a:rPr lang="en-US" sz="2800" dirty="0" smtClean="0">
                <a:solidFill>
                  <a:srgbClr val="DFD6FE"/>
                </a:solidFill>
              </a:rPr>
              <a:t>The most luminous SN ever discovered?</a:t>
            </a:r>
          </a:p>
          <a:p>
            <a:pPr marL="457200" lvl="1" indent="0">
              <a:buNone/>
            </a:pPr>
            <a:r>
              <a:rPr lang="en-US" sz="2400" dirty="0" smtClean="0">
                <a:solidFill>
                  <a:srgbClr val="DFD6FE"/>
                </a:solidFill>
              </a:rPr>
              <a:t>Dong</a:t>
            </a:r>
            <a:r>
              <a:rPr lang="en-US" sz="2400" dirty="0">
                <a:solidFill>
                  <a:srgbClr val="DFD6FE"/>
                </a:solidFill>
              </a:rPr>
              <a:t> </a:t>
            </a:r>
            <a:r>
              <a:rPr lang="en-US" sz="2400" dirty="0" smtClean="0">
                <a:solidFill>
                  <a:srgbClr val="DFD6FE"/>
                </a:solidFill>
              </a:rPr>
              <a:t>et </a:t>
            </a:r>
            <a:r>
              <a:rPr lang="en-US" sz="2400" dirty="0" smtClean="0">
                <a:solidFill>
                  <a:srgbClr val="DFD6FE"/>
                </a:solidFill>
              </a:rPr>
              <a:t>al. 2016</a:t>
            </a:r>
          </a:p>
          <a:p>
            <a:endParaRPr lang="en-US" sz="1200" dirty="0" smtClean="0">
              <a:solidFill>
                <a:srgbClr val="DFD6FE"/>
              </a:solidFill>
            </a:endParaRPr>
          </a:p>
          <a:p>
            <a:r>
              <a:rPr lang="en-US" sz="2800" dirty="0" err="1" smtClean="0">
                <a:solidFill>
                  <a:srgbClr val="DFD6FE"/>
                </a:solidFill>
              </a:rPr>
              <a:t>Magnetar</a:t>
            </a:r>
            <a:r>
              <a:rPr lang="en-US" sz="2800" dirty="0" smtClean="0">
                <a:solidFill>
                  <a:srgbClr val="DFD6FE"/>
                </a:solidFill>
              </a:rPr>
              <a:t> powered supernova? (most energy possible?) </a:t>
            </a:r>
          </a:p>
          <a:p>
            <a:pPr marL="457200" lvl="1" indent="0">
              <a:buNone/>
            </a:pPr>
            <a:r>
              <a:rPr lang="en-US" sz="2400" dirty="0" smtClean="0">
                <a:solidFill>
                  <a:srgbClr val="DFD6FE"/>
                </a:solidFill>
              </a:rPr>
              <a:t>	Metzger et al. 2015</a:t>
            </a:r>
          </a:p>
          <a:p>
            <a:endParaRPr lang="en-US" sz="1200" dirty="0" smtClean="0">
              <a:solidFill>
                <a:srgbClr val="DFD6FE"/>
              </a:solidFill>
            </a:endParaRPr>
          </a:p>
          <a:p>
            <a:r>
              <a:rPr lang="en-US" sz="2800" dirty="0" smtClean="0">
                <a:solidFill>
                  <a:srgbClr val="DFD6FE"/>
                </a:solidFill>
              </a:rPr>
              <a:t>TDE like no other</a:t>
            </a:r>
            <a:r>
              <a:rPr lang="en-US" sz="2800" dirty="0">
                <a:solidFill>
                  <a:srgbClr val="DFD6FE"/>
                </a:solidFill>
              </a:rPr>
              <a:t>? </a:t>
            </a:r>
            <a:endParaRPr lang="en-US" sz="2800" dirty="0" smtClean="0">
              <a:solidFill>
                <a:srgbClr val="DFD6FE"/>
              </a:solidFill>
            </a:endParaRPr>
          </a:p>
          <a:p>
            <a:pPr marL="457200" lvl="1" indent="0">
              <a:buNone/>
            </a:pPr>
            <a:r>
              <a:rPr lang="en-US" sz="2400" dirty="0" smtClean="0">
                <a:solidFill>
                  <a:srgbClr val="DFD6FE"/>
                </a:solidFill>
              </a:rPr>
              <a:t>	</a:t>
            </a:r>
            <a:r>
              <a:rPr lang="en-US" sz="2400" dirty="0" err="1" smtClean="0">
                <a:solidFill>
                  <a:srgbClr val="DFD6FE"/>
                </a:solidFill>
              </a:rPr>
              <a:t>Leloudas</a:t>
            </a:r>
            <a:r>
              <a:rPr lang="en-US" sz="2400" dirty="0" smtClean="0">
                <a:solidFill>
                  <a:srgbClr val="DFD6FE"/>
                </a:solidFill>
              </a:rPr>
              <a:t> et al. 2016</a:t>
            </a:r>
          </a:p>
          <a:p>
            <a:endParaRPr lang="en-US" sz="1200" dirty="0" smtClean="0">
              <a:solidFill>
                <a:srgbClr val="DFD6FE"/>
              </a:solidFill>
            </a:endParaRPr>
          </a:p>
          <a:p>
            <a:r>
              <a:rPr lang="en-US" sz="2800" dirty="0" smtClean="0">
                <a:solidFill>
                  <a:srgbClr val="DFD6FE"/>
                </a:solidFill>
              </a:rPr>
              <a:t>Extreme events challenge all models, unbiased survey</a:t>
            </a:r>
            <a:endParaRPr lang="en-US" sz="2800" dirty="0">
              <a:solidFill>
                <a:srgbClr val="DFD6FE"/>
              </a:solidFill>
            </a:endParaRPr>
          </a:p>
        </p:txBody>
      </p:sp>
    </p:spTree>
    <p:extLst>
      <p:ext uri="{BB962C8B-B14F-4D97-AF65-F5344CB8AC3E}">
        <p14:creationId xmlns:p14="http://schemas.microsoft.com/office/powerpoint/2010/main" val="1062186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FFFF"/>
                </a:solidFill>
              </a:rPr>
              <a:t>ASAS-SN and </a:t>
            </a:r>
            <a:r>
              <a:rPr lang="en-US" sz="3600" dirty="0" err="1" smtClean="0">
                <a:solidFill>
                  <a:srgbClr val="FFFFFF"/>
                </a:solidFill>
              </a:rPr>
              <a:t>IceCube</a:t>
            </a:r>
            <a:r>
              <a:rPr lang="en-US" sz="3600" dirty="0" smtClean="0">
                <a:solidFill>
                  <a:srgbClr val="FFFFFF"/>
                </a:solidFill>
              </a:rPr>
              <a:t/>
            </a:r>
            <a:br>
              <a:rPr lang="en-US" sz="3600" dirty="0" smtClean="0">
                <a:solidFill>
                  <a:srgbClr val="FFFFFF"/>
                </a:solidFill>
              </a:rPr>
            </a:br>
            <a:r>
              <a:rPr lang="en-US" sz="3600" dirty="0" smtClean="0">
                <a:solidFill>
                  <a:srgbClr val="FFFFFF"/>
                </a:solidFill>
              </a:rPr>
              <a:t>(ASAS-SN member A. </a:t>
            </a:r>
            <a:r>
              <a:rPr lang="en-US" sz="3600" dirty="0" err="1" smtClean="0">
                <a:solidFill>
                  <a:srgbClr val="FFFFFF"/>
                </a:solidFill>
              </a:rPr>
              <a:t>Franckowiak</a:t>
            </a:r>
            <a:r>
              <a:rPr lang="en-US" sz="3600" dirty="0" smtClean="0">
                <a:solidFill>
                  <a:srgbClr val="FFFFFF"/>
                </a:solidFill>
              </a:rPr>
              <a:t> @ DESY)</a:t>
            </a:r>
            <a:endParaRPr lang="en-US" sz="3600" dirty="0">
              <a:solidFill>
                <a:srgbClr val="FFFFFF"/>
              </a:solidFill>
            </a:endParaRPr>
          </a:p>
        </p:txBody>
      </p:sp>
      <p:sp>
        <p:nvSpPr>
          <p:cNvPr id="4" name="TextBox 3"/>
          <p:cNvSpPr txBox="1"/>
          <p:nvPr/>
        </p:nvSpPr>
        <p:spPr>
          <a:xfrm>
            <a:off x="381000" y="1828800"/>
            <a:ext cx="8229600" cy="3539431"/>
          </a:xfrm>
          <a:prstGeom prst="rect">
            <a:avLst/>
          </a:prstGeom>
          <a:noFill/>
        </p:spPr>
        <p:txBody>
          <a:bodyPr wrap="square" rtlCol="0">
            <a:spAutoFit/>
          </a:bodyPr>
          <a:lstStyle/>
          <a:p>
            <a:pPr algn="ctr"/>
            <a:r>
              <a:rPr lang="en-US" sz="2800" dirty="0" smtClean="0">
                <a:solidFill>
                  <a:srgbClr val="FFFFFF"/>
                </a:solidFill>
              </a:rPr>
              <a:t>Detection of neutrino doublet by </a:t>
            </a:r>
            <a:r>
              <a:rPr lang="en-US" sz="2800" dirty="0" err="1" smtClean="0">
                <a:solidFill>
                  <a:srgbClr val="FFFFFF"/>
                </a:solidFill>
              </a:rPr>
              <a:t>IceCube</a:t>
            </a:r>
            <a:r>
              <a:rPr lang="en-US" sz="2800" dirty="0" smtClean="0">
                <a:solidFill>
                  <a:srgbClr val="FFFFFF"/>
                </a:solidFill>
              </a:rPr>
              <a:t> will now automatically trigger a 30 minute ASAS-SN observation of the nominal source location – total delay of ~minutes</a:t>
            </a:r>
          </a:p>
          <a:p>
            <a:pPr algn="ctr"/>
            <a:endParaRPr lang="en-US" sz="2800" dirty="0">
              <a:solidFill>
                <a:srgbClr val="FFFFFF"/>
              </a:solidFill>
            </a:endParaRPr>
          </a:p>
          <a:p>
            <a:pPr algn="ctr"/>
            <a:r>
              <a:rPr lang="en-US" sz="2800" dirty="0" smtClean="0">
                <a:solidFill>
                  <a:srgbClr val="FFFFFF"/>
                </a:solidFill>
              </a:rPr>
              <a:t>ASAS-SN databases will already contain years of variability information for that region of the sky to help identify any newly variable source</a:t>
            </a:r>
            <a:endParaRPr lang="en-US" sz="2800" dirty="0">
              <a:solidFill>
                <a:srgbClr val="FFFFFF"/>
              </a:solidFill>
            </a:endParaRPr>
          </a:p>
        </p:txBody>
      </p:sp>
    </p:spTree>
    <p:extLst>
      <p:ext uri="{BB962C8B-B14F-4D97-AF65-F5344CB8AC3E}">
        <p14:creationId xmlns:p14="http://schemas.microsoft.com/office/powerpoint/2010/main" val="34783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          </a:t>
            </a:r>
            <a:endParaRPr lang="en-US" dirty="0">
              <a:solidFill>
                <a:schemeClr val="bg1"/>
              </a:solidFill>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133097" y="-152400"/>
            <a:ext cx="2877807" cy="1524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228600" y="1143000"/>
            <a:ext cx="8686800" cy="521337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ASAS-SN currently dominates bright transient discovery. </a:t>
            </a:r>
          </a:p>
          <a:p>
            <a:endParaRPr lang="en-US" sz="1100" dirty="0" smtClean="0">
              <a:solidFill>
                <a:srgbClr val="DFD6FE"/>
              </a:solidFill>
            </a:endParaRPr>
          </a:p>
          <a:p>
            <a:r>
              <a:rPr lang="en-US" dirty="0" smtClean="0">
                <a:solidFill>
                  <a:srgbClr val="DFD6FE"/>
                </a:solidFill>
              </a:rPr>
              <a:t>First unbiased SN sample, rates, and census.</a:t>
            </a:r>
          </a:p>
          <a:p>
            <a:endParaRPr lang="en-US" sz="1100" dirty="0">
              <a:solidFill>
                <a:srgbClr val="DFD6FE"/>
              </a:solidFill>
            </a:endParaRPr>
          </a:p>
          <a:p>
            <a:r>
              <a:rPr lang="en-US" dirty="0" smtClean="0">
                <a:solidFill>
                  <a:srgbClr val="DFD6FE"/>
                </a:solidFill>
              </a:rPr>
              <a:t>Many recent </a:t>
            </a:r>
            <a:r>
              <a:rPr lang="en-US" dirty="0" smtClean="0">
                <a:solidFill>
                  <a:srgbClr val="DFD6FE"/>
                </a:solidFill>
              </a:rPr>
              <a:t>other science </a:t>
            </a:r>
            <a:r>
              <a:rPr lang="en-US" dirty="0" smtClean="0">
                <a:solidFill>
                  <a:srgbClr val="DFD6FE"/>
                </a:solidFill>
              </a:rPr>
              <a:t>highlights: early-time LCs for </a:t>
            </a:r>
            <a:r>
              <a:rPr lang="en-US" dirty="0" err="1" smtClean="0">
                <a:solidFill>
                  <a:srgbClr val="DFD6FE"/>
                </a:solidFill>
              </a:rPr>
              <a:t>SNe</a:t>
            </a:r>
            <a:r>
              <a:rPr lang="en-US" dirty="0" smtClean="0">
                <a:solidFill>
                  <a:srgbClr val="DFD6FE"/>
                </a:solidFill>
              </a:rPr>
              <a:t> </a:t>
            </a:r>
            <a:r>
              <a:rPr lang="en-US" dirty="0" err="1" smtClean="0">
                <a:solidFill>
                  <a:srgbClr val="DFD6FE"/>
                </a:solidFill>
              </a:rPr>
              <a:t>Ia</a:t>
            </a:r>
            <a:r>
              <a:rPr lang="en-US" dirty="0" smtClean="0">
                <a:solidFill>
                  <a:srgbClr val="DFD6FE"/>
                </a:solidFill>
              </a:rPr>
              <a:t>, stellar flares, </a:t>
            </a:r>
            <a:r>
              <a:rPr lang="en-US" dirty="0" smtClean="0">
                <a:solidFill>
                  <a:srgbClr val="DFD6FE"/>
                </a:solidFill>
              </a:rPr>
              <a:t>cataclysmic variables, search for low surface brightness dwarf galaxies, dust echoes from historical supernovae</a:t>
            </a:r>
          </a:p>
          <a:p>
            <a:endParaRPr lang="en-US" sz="1100" dirty="0" smtClean="0">
              <a:solidFill>
                <a:srgbClr val="DFD6FE"/>
              </a:solidFill>
            </a:endParaRPr>
          </a:p>
          <a:p>
            <a:r>
              <a:rPr lang="en-US" dirty="0" smtClean="0">
                <a:solidFill>
                  <a:srgbClr val="DFD6FE"/>
                </a:solidFill>
              </a:rPr>
              <a:t>New </a:t>
            </a:r>
            <a:r>
              <a:rPr lang="en-US" dirty="0" smtClean="0">
                <a:solidFill>
                  <a:srgbClr val="DFD6FE"/>
                </a:solidFill>
              </a:rPr>
              <a:t>science </a:t>
            </a:r>
            <a:r>
              <a:rPr lang="en-US" dirty="0" smtClean="0">
                <a:solidFill>
                  <a:srgbClr val="DFD6FE"/>
                </a:solidFill>
              </a:rPr>
              <a:t>directions such as observations tracking the TESS satellite in real time</a:t>
            </a:r>
            <a:endParaRPr lang="en-US" sz="1100" dirty="0" smtClean="0">
              <a:solidFill>
                <a:srgbClr val="DFD6FE"/>
              </a:solidFill>
            </a:endParaRPr>
          </a:p>
          <a:p>
            <a:r>
              <a:rPr lang="en-US" dirty="0" smtClean="0">
                <a:solidFill>
                  <a:srgbClr val="DFD6FE"/>
                </a:solidFill>
              </a:rPr>
              <a:t>Challenges and opportunities for the future:                  public database, new individual objects, follow up…</a:t>
            </a:r>
          </a:p>
          <a:p>
            <a:endParaRPr lang="en-US" sz="1100" dirty="0" smtClean="0">
              <a:solidFill>
                <a:srgbClr val="DFD6FE"/>
              </a:solidFill>
            </a:endParaRPr>
          </a:p>
          <a:p>
            <a:r>
              <a:rPr lang="en-US" dirty="0" smtClean="0">
                <a:solidFill>
                  <a:srgbClr val="DFD6FE"/>
                </a:solidFill>
              </a:rPr>
              <a:t>Discovery space is open, large, and promising!</a:t>
            </a:r>
          </a:p>
          <a:p>
            <a:endParaRPr lang="en-US" b="1" dirty="0" smtClean="0">
              <a:solidFill>
                <a:srgbClr val="DFD6FE"/>
              </a:solidFill>
            </a:endParaRPr>
          </a:p>
        </p:txBody>
      </p:sp>
    </p:spTree>
    <p:extLst>
      <p:ext uri="{BB962C8B-B14F-4D97-AF65-F5344CB8AC3E}">
        <p14:creationId xmlns:p14="http://schemas.microsoft.com/office/powerpoint/2010/main" val="32447050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          </a:t>
            </a:r>
            <a:endParaRPr lang="en-US" dirty="0">
              <a:solidFill>
                <a:schemeClr val="bg1"/>
              </a:solidFill>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295400" y="-152400"/>
            <a:ext cx="2877807" cy="1524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228600" y="1187427"/>
            <a:ext cx="8686800" cy="521337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DFD6FE"/>
                </a:solidFill>
              </a:rPr>
              <a:t>All SN discoveries are publically announced upon discovery (TNS+ATEL)</a:t>
            </a:r>
          </a:p>
          <a:p>
            <a:r>
              <a:rPr lang="en-US" dirty="0" smtClean="0">
                <a:solidFill>
                  <a:srgbClr val="DFD6FE"/>
                </a:solidFill>
              </a:rPr>
              <a:t>Also true of novae (ATEL) and cataclysmic variable outbursts (CV Patrol WWW site)</a:t>
            </a:r>
          </a:p>
          <a:p>
            <a:r>
              <a:rPr lang="en-US" dirty="0" smtClean="0">
                <a:solidFill>
                  <a:srgbClr val="DFD6FE"/>
                </a:solidFill>
              </a:rPr>
              <a:t>ASAS-SN Sky </a:t>
            </a:r>
            <a:r>
              <a:rPr lang="en-US" dirty="0" smtClean="0">
                <a:solidFill>
                  <a:srgbClr val="DFD6FE"/>
                </a:solidFill>
              </a:rPr>
              <a:t>Patrol – </a:t>
            </a:r>
            <a:r>
              <a:rPr lang="en-US" dirty="0" smtClean="0">
                <a:solidFill>
                  <a:srgbClr val="DFD6FE"/>
                </a:solidFill>
                <a:hlinkClick r:id="rId4"/>
              </a:rPr>
              <a:t>https://asas-sn.osu.edu/</a:t>
            </a:r>
            <a:r>
              <a:rPr lang="en-US" dirty="0">
                <a:solidFill>
                  <a:srgbClr val="DFD6FE"/>
                </a:solidFill>
              </a:rPr>
              <a:t> </a:t>
            </a:r>
            <a:r>
              <a:rPr lang="en-US" dirty="0" smtClean="0">
                <a:solidFill>
                  <a:srgbClr val="DFD6FE"/>
                </a:solidFill>
              </a:rPr>
              <a:t>provides an up to date light curve for any point on the sky</a:t>
            </a:r>
          </a:p>
          <a:p>
            <a:r>
              <a:rPr lang="en-US" dirty="0" smtClean="0">
                <a:solidFill>
                  <a:srgbClr val="DFD6FE"/>
                </a:solidFill>
              </a:rPr>
              <a:t>Soon (2018) – light curves of all variables in ASAS-SN including ~50,000 new variables</a:t>
            </a:r>
          </a:p>
          <a:p>
            <a:r>
              <a:rPr lang="en-US" dirty="0" smtClean="0">
                <a:solidFill>
                  <a:srgbClr val="DFD6FE"/>
                </a:solidFill>
              </a:rPr>
              <a:t>Soon (2018) – AGN Patrol – monitoring all known AGN for variability</a:t>
            </a:r>
          </a:p>
          <a:p>
            <a:endParaRPr lang="en-US" sz="1300" dirty="0">
              <a:solidFill>
                <a:srgbClr val="DFD6FE"/>
              </a:solidFill>
            </a:endParaRPr>
          </a:p>
        </p:txBody>
      </p:sp>
      <p:sp>
        <p:nvSpPr>
          <p:cNvPr id="3" name="TextBox 2"/>
          <p:cNvSpPr txBox="1"/>
          <p:nvPr/>
        </p:nvSpPr>
        <p:spPr>
          <a:xfrm>
            <a:off x="4114800" y="191869"/>
            <a:ext cx="3810000" cy="646331"/>
          </a:xfrm>
          <a:prstGeom prst="rect">
            <a:avLst/>
          </a:prstGeom>
          <a:noFill/>
        </p:spPr>
        <p:txBody>
          <a:bodyPr wrap="square" rtlCol="0">
            <a:spAutoFit/>
          </a:bodyPr>
          <a:lstStyle/>
          <a:p>
            <a:r>
              <a:rPr lang="en-US" sz="3600" dirty="0" smtClean="0">
                <a:solidFill>
                  <a:srgbClr val="FFFFFF"/>
                </a:solidFill>
              </a:rPr>
              <a:t>Public Science</a:t>
            </a:r>
            <a:endParaRPr lang="en-US" sz="3600" dirty="0">
              <a:solidFill>
                <a:srgbClr val="FFFFFF"/>
              </a:solidFill>
            </a:endParaRPr>
          </a:p>
        </p:txBody>
      </p:sp>
    </p:spTree>
    <p:extLst>
      <p:ext uri="{BB962C8B-B14F-4D97-AF65-F5344CB8AC3E}">
        <p14:creationId xmlns:p14="http://schemas.microsoft.com/office/powerpoint/2010/main" val="1399646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229600" cy="1143000"/>
          </a:xfrm>
        </p:spPr>
        <p:txBody>
          <a:bodyPr>
            <a:normAutofit/>
          </a:bodyPr>
          <a:lstStyle/>
          <a:p>
            <a:r>
              <a:rPr lang="en-US" dirty="0" smtClean="0">
                <a:solidFill>
                  <a:schemeClr val="bg1"/>
                </a:solidFill>
              </a:rPr>
              <a:t>                      </a:t>
            </a:r>
            <a:r>
              <a:rPr lang="en-US" dirty="0" smtClean="0">
                <a:solidFill>
                  <a:schemeClr val="bg1"/>
                </a:solidFill>
              </a:rPr>
              <a:t>“Mounts” </a:t>
            </a:r>
            <a:endParaRPr lang="en-US" dirty="0">
              <a:solidFill>
                <a:schemeClr val="bg1"/>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6841" y="1339827"/>
            <a:ext cx="3590959" cy="4787945"/>
          </a:xfrm>
          <a:prstGeom prst="rect">
            <a:avLst/>
          </a:prstGeom>
          <a:effectLst>
            <a:reflection blurRad="6350" stA="52000" endA="300" endPos="35000" dir="5400000" sy="-100000" algn="bl" rotWithShape="0"/>
            <a:softEdge rad="63500"/>
          </a:effectLst>
        </p:spPr>
      </p:pic>
      <p:sp>
        <p:nvSpPr>
          <p:cNvPr id="8" name="TextBox 7"/>
          <p:cNvSpPr txBox="1"/>
          <p:nvPr/>
        </p:nvSpPr>
        <p:spPr>
          <a:xfrm>
            <a:off x="5151358" y="6172200"/>
            <a:ext cx="4145042" cy="369332"/>
          </a:xfrm>
          <a:prstGeom prst="rect">
            <a:avLst/>
          </a:prstGeom>
          <a:noFill/>
        </p:spPr>
        <p:txBody>
          <a:bodyPr wrap="square" rtlCol="0">
            <a:spAutoFit/>
          </a:bodyPr>
          <a:lstStyle/>
          <a:p>
            <a:pPr algn="ctr"/>
            <a:r>
              <a:rPr lang="en-US" dirty="0" smtClean="0">
                <a:solidFill>
                  <a:srgbClr val="DFD6FE"/>
                </a:solidFill>
              </a:rPr>
              <a:t>Picture </a:t>
            </a:r>
            <a:r>
              <a:rPr lang="en-US" dirty="0" smtClean="0">
                <a:solidFill>
                  <a:srgbClr val="DFD6FE"/>
                </a:solidFill>
              </a:rPr>
              <a:t>Courtesy</a:t>
            </a:r>
            <a:r>
              <a:rPr lang="en-US" dirty="0">
                <a:solidFill>
                  <a:srgbClr val="DFD6FE"/>
                </a:solidFill>
              </a:rPr>
              <a:t> of  Mark </a:t>
            </a:r>
            <a:r>
              <a:rPr lang="en-US" dirty="0" err="1" smtClean="0">
                <a:solidFill>
                  <a:srgbClr val="DFD6FE"/>
                </a:solidFill>
              </a:rPr>
              <a:t>Elphick</a:t>
            </a:r>
            <a:endParaRPr lang="en-US" dirty="0">
              <a:solidFill>
                <a:srgbClr val="DFD6FE"/>
              </a:solidFill>
            </a:endParaRP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0" y="-152400"/>
            <a:ext cx="2802382" cy="1484057"/>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0" y="838201"/>
            <a:ext cx="5486400" cy="502919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100" dirty="0" smtClean="0">
              <a:solidFill>
                <a:srgbClr val="DFD6FE"/>
              </a:solidFill>
            </a:endParaRPr>
          </a:p>
          <a:p>
            <a:pPr marL="169863" indent="-169863"/>
            <a:r>
              <a:rPr lang="en-US" dirty="0" smtClean="0">
                <a:solidFill>
                  <a:srgbClr val="DFD6FE"/>
                </a:solidFill>
              </a:rPr>
              <a:t>4 </a:t>
            </a:r>
            <a:r>
              <a:rPr lang="en-US" dirty="0">
                <a:solidFill>
                  <a:srgbClr val="DFD6FE"/>
                </a:solidFill>
              </a:rPr>
              <a:t>telescopes </a:t>
            </a:r>
            <a:r>
              <a:rPr lang="en-US" dirty="0" smtClean="0">
                <a:solidFill>
                  <a:srgbClr val="DFD6FE"/>
                </a:solidFill>
              </a:rPr>
              <a:t>per </a:t>
            </a:r>
            <a:r>
              <a:rPr lang="en-US" dirty="0">
                <a:solidFill>
                  <a:srgbClr val="DFD6FE"/>
                </a:solidFill>
              </a:rPr>
              <a:t>mount</a:t>
            </a:r>
          </a:p>
          <a:p>
            <a:pPr marL="169863" indent="-169863"/>
            <a:endParaRPr lang="en-US" sz="1800" dirty="0">
              <a:solidFill>
                <a:srgbClr val="DFD6FE"/>
              </a:solidFill>
            </a:endParaRPr>
          </a:p>
          <a:p>
            <a:pPr marL="169863" indent="-169863"/>
            <a:r>
              <a:rPr lang="en-US" dirty="0" smtClean="0">
                <a:solidFill>
                  <a:srgbClr val="DFD6FE"/>
                </a:solidFill>
              </a:rPr>
              <a:t>14cm lens, 2k × 2k thinned CCDs</a:t>
            </a:r>
          </a:p>
          <a:p>
            <a:pPr marL="169863" indent="-169863"/>
            <a:endParaRPr lang="en-US" sz="1100" dirty="0">
              <a:solidFill>
                <a:srgbClr val="DFD6FE"/>
              </a:solidFill>
            </a:endParaRPr>
          </a:p>
          <a:p>
            <a:pPr marL="169863" indent="-169863"/>
            <a:r>
              <a:rPr lang="en-US" dirty="0" smtClean="0">
                <a:solidFill>
                  <a:srgbClr val="DFD6FE"/>
                </a:solidFill>
              </a:rPr>
              <a:t>4.47 </a:t>
            </a:r>
            <a:r>
              <a:rPr lang="en-US" dirty="0">
                <a:solidFill>
                  <a:srgbClr val="DFD6FE"/>
                </a:solidFill>
              </a:rPr>
              <a:t>× 4.47 degree </a:t>
            </a:r>
            <a:r>
              <a:rPr lang="en-US" dirty="0" smtClean="0">
                <a:solidFill>
                  <a:srgbClr val="DFD6FE"/>
                </a:solidFill>
              </a:rPr>
              <a:t>field-of-view</a:t>
            </a:r>
          </a:p>
          <a:p>
            <a:pPr marL="169863" indent="-169863"/>
            <a:endParaRPr lang="en-US" sz="1100" dirty="0">
              <a:solidFill>
                <a:srgbClr val="DFD6FE"/>
              </a:solidFill>
            </a:endParaRPr>
          </a:p>
          <a:p>
            <a:pPr marL="169863" indent="-169863"/>
            <a:r>
              <a:rPr lang="en-US" dirty="0">
                <a:solidFill>
                  <a:srgbClr val="DFD6FE"/>
                </a:solidFill>
              </a:rPr>
              <a:t>7.8"  pixel </a:t>
            </a:r>
            <a:r>
              <a:rPr lang="en-US" dirty="0" smtClean="0">
                <a:solidFill>
                  <a:srgbClr val="DFD6FE"/>
                </a:solidFill>
              </a:rPr>
              <a:t>scale</a:t>
            </a:r>
          </a:p>
          <a:p>
            <a:pPr marL="169863" indent="-169863"/>
            <a:endParaRPr lang="en-US" sz="1100" dirty="0" smtClean="0">
              <a:solidFill>
                <a:srgbClr val="DFD6FE"/>
              </a:solidFill>
            </a:endParaRPr>
          </a:p>
          <a:p>
            <a:pPr marL="169863" indent="-169863"/>
            <a:r>
              <a:rPr lang="en-US" i="1" dirty="0" smtClean="0">
                <a:solidFill>
                  <a:srgbClr val="DFD6FE"/>
                </a:solidFill>
              </a:rPr>
              <a:t>V</a:t>
            </a:r>
            <a:r>
              <a:rPr lang="en-US" dirty="0">
                <a:solidFill>
                  <a:srgbClr val="DFD6FE"/>
                </a:solidFill>
              </a:rPr>
              <a:t> </a:t>
            </a:r>
            <a:r>
              <a:rPr lang="en-US" dirty="0" smtClean="0">
                <a:solidFill>
                  <a:srgbClr val="DFD6FE"/>
                </a:solidFill>
              </a:rPr>
              <a:t>or g-</a:t>
            </a:r>
            <a:r>
              <a:rPr lang="en-US" dirty="0" smtClean="0">
                <a:solidFill>
                  <a:srgbClr val="DFD6FE"/>
                </a:solidFill>
              </a:rPr>
              <a:t>band </a:t>
            </a:r>
            <a:r>
              <a:rPr lang="en-US" dirty="0" smtClean="0">
                <a:solidFill>
                  <a:srgbClr val="DFD6FE"/>
                </a:solidFill>
              </a:rPr>
              <a:t>filters</a:t>
            </a:r>
          </a:p>
          <a:p>
            <a:pPr marL="169863" indent="-169863"/>
            <a:endParaRPr lang="en-US" sz="1300" dirty="0" smtClean="0">
              <a:solidFill>
                <a:srgbClr val="DFD6FE"/>
              </a:solidFill>
            </a:endParaRPr>
          </a:p>
          <a:p>
            <a:pPr marL="169863" indent="-169863"/>
            <a:r>
              <a:rPr lang="en-US" dirty="0" smtClean="0">
                <a:solidFill>
                  <a:srgbClr val="DFD6FE"/>
                </a:solidFill>
              </a:rPr>
              <a:t>limiting magnitude ≈ 17</a:t>
            </a:r>
            <a:endParaRPr lang="en-US" dirty="0" smtClean="0">
              <a:solidFill>
                <a:srgbClr val="DFD6FE"/>
              </a:solidFill>
              <a:ea typeface="Cambria Math"/>
            </a:endParaRPr>
          </a:p>
          <a:p>
            <a:pPr marL="169863" indent="-169863"/>
            <a:endParaRPr lang="en-US" sz="1300" dirty="0">
              <a:solidFill>
                <a:srgbClr val="DFD6FE"/>
              </a:solidFill>
            </a:endParaRPr>
          </a:p>
          <a:p>
            <a:pPr marL="169863" indent="-169863"/>
            <a:r>
              <a:rPr lang="en-US" dirty="0" smtClean="0">
                <a:solidFill>
                  <a:srgbClr val="DFD6FE"/>
                </a:solidFill>
              </a:rPr>
              <a:t>~1400</a:t>
            </a:r>
            <a:r>
              <a:rPr lang="en-US" dirty="0" smtClean="0">
                <a:solidFill>
                  <a:srgbClr val="DFD6FE"/>
                </a:solidFill>
              </a:rPr>
              <a:t> images per mount </a:t>
            </a:r>
            <a:r>
              <a:rPr lang="en-US" dirty="0">
                <a:solidFill>
                  <a:srgbClr val="DFD6FE"/>
                </a:solidFill>
              </a:rPr>
              <a:t>per </a:t>
            </a:r>
            <a:r>
              <a:rPr lang="en-US" dirty="0" smtClean="0">
                <a:solidFill>
                  <a:srgbClr val="DFD6FE"/>
                </a:solidFill>
              </a:rPr>
              <a:t>night</a:t>
            </a:r>
            <a:endParaRPr lang="en-US" dirty="0">
              <a:solidFill>
                <a:srgbClr val="DFD6FE"/>
              </a:solidFill>
            </a:endParaRPr>
          </a:p>
          <a:p>
            <a:pPr marL="169863" indent="-169863"/>
            <a:endParaRPr lang="en-US" sz="1300" dirty="0">
              <a:solidFill>
                <a:srgbClr val="DFD6FE"/>
              </a:solidFill>
            </a:endParaRPr>
          </a:p>
          <a:p>
            <a:pPr marL="169863" indent="-169863"/>
            <a:r>
              <a:rPr lang="en-US" dirty="0" smtClean="0">
                <a:solidFill>
                  <a:srgbClr val="DFD6FE"/>
                </a:solidFill>
              </a:rPr>
              <a:t>~8000 </a:t>
            </a:r>
            <a:r>
              <a:rPr lang="en-US" dirty="0">
                <a:solidFill>
                  <a:srgbClr val="DFD6FE"/>
                </a:solidFill>
              </a:rPr>
              <a:t>square </a:t>
            </a:r>
            <a:r>
              <a:rPr lang="en-US" dirty="0" smtClean="0">
                <a:solidFill>
                  <a:srgbClr val="DFD6FE"/>
                </a:solidFill>
              </a:rPr>
              <a:t>degrees per mount </a:t>
            </a:r>
            <a:r>
              <a:rPr lang="en-US" dirty="0">
                <a:solidFill>
                  <a:srgbClr val="DFD6FE"/>
                </a:solidFill>
              </a:rPr>
              <a:t>per night</a:t>
            </a:r>
          </a:p>
        </p:txBody>
      </p:sp>
      <p:sp>
        <p:nvSpPr>
          <p:cNvPr id="3" name="TextBox 2"/>
          <p:cNvSpPr txBox="1"/>
          <p:nvPr/>
        </p:nvSpPr>
        <p:spPr>
          <a:xfrm>
            <a:off x="609600" y="5874603"/>
            <a:ext cx="4191000" cy="830997"/>
          </a:xfrm>
          <a:prstGeom prst="rect">
            <a:avLst/>
          </a:prstGeom>
          <a:noFill/>
        </p:spPr>
        <p:txBody>
          <a:bodyPr wrap="square" rtlCol="0">
            <a:spAutoFit/>
          </a:bodyPr>
          <a:lstStyle/>
          <a:p>
            <a:pPr algn="ctr"/>
            <a:r>
              <a:rPr lang="en-US" sz="2400" dirty="0" smtClean="0">
                <a:solidFill>
                  <a:srgbClr val="FFFFFF"/>
                </a:solidFill>
              </a:rPr>
              <a:t>With 5 mounts, ~40,000 square degrees per night!</a:t>
            </a:r>
            <a:endParaRPr lang="en-US" sz="2400" dirty="0">
              <a:solidFill>
                <a:srgbClr val="FFFFFF"/>
              </a:solidFill>
            </a:endParaRPr>
          </a:p>
        </p:txBody>
      </p:sp>
    </p:spTree>
    <p:extLst>
      <p:ext uri="{BB962C8B-B14F-4D97-AF65-F5344CB8AC3E}">
        <p14:creationId xmlns:p14="http://schemas.microsoft.com/office/powerpoint/2010/main" val="528110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4773" y="1143000"/>
            <a:ext cx="6474455" cy="5181600"/>
          </a:xfrm>
          <a:prstGeom prst="rect">
            <a:avLst/>
          </a:prstGeom>
          <a:effectLst>
            <a:reflection blurRad="6350" stA="29000" endPos="40000" dist="101600" dir="5400000" sy="-100000" algn="bl" rotWithShape="0"/>
          </a:effectLst>
        </p:spPr>
      </p:pic>
      <p:cxnSp>
        <p:nvCxnSpPr>
          <p:cNvPr id="6" name="Straight Arrow Connector 5"/>
          <p:cNvCxnSpPr/>
          <p:nvPr/>
        </p:nvCxnSpPr>
        <p:spPr>
          <a:xfrm>
            <a:off x="7848600" y="3505200"/>
            <a:ext cx="0" cy="2590800"/>
          </a:xfrm>
          <a:prstGeom prst="straightConnector1">
            <a:avLst/>
          </a:prstGeom>
          <a:ln w="79375">
            <a:solidFill>
              <a:schemeClr val="accent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924800" y="4495800"/>
            <a:ext cx="1066800" cy="584776"/>
          </a:xfrm>
          <a:prstGeom prst="rect">
            <a:avLst/>
          </a:prstGeom>
          <a:noFill/>
        </p:spPr>
        <p:txBody>
          <a:bodyPr wrap="square" rtlCol="0">
            <a:spAutoFit/>
          </a:bodyPr>
          <a:lstStyle/>
          <a:p>
            <a:r>
              <a:rPr lang="en-US" sz="3200" b="1" dirty="0" smtClean="0">
                <a:solidFill>
                  <a:srgbClr val="F79646"/>
                </a:solidFill>
              </a:rPr>
              <a:t>≈4.5°</a:t>
            </a:r>
            <a:endParaRPr lang="en-US" sz="3200" b="1" dirty="0">
              <a:solidFill>
                <a:srgbClr val="F79646"/>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5083" y="3810000"/>
            <a:ext cx="1976317" cy="1982096"/>
          </a:xfrm>
          <a:prstGeom prst="rect">
            <a:avLst/>
          </a:prstGeom>
          <a:effectLst>
            <a:outerShdw blurRad="50800" dist="50800" dir="5400000" algn="ctr" rotWithShape="0">
              <a:srgbClr val="000000">
                <a:alpha val="24000"/>
              </a:srgbClr>
            </a:outerShdw>
          </a:effectLst>
        </p:spPr>
      </p:pic>
      <p:sp>
        <p:nvSpPr>
          <p:cNvPr id="8" name="Title 1"/>
          <p:cNvSpPr>
            <a:spLocks noGrp="1"/>
          </p:cNvSpPr>
          <p:nvPr>
            <p:ph type="title"/>
          </p:nvPr>
        </p:nvSpPr>
        <p:spPr>
          <a:xfrm>
            <a:off x="76200" y="-76200"/>
            <a:ext cx="9372600" cy="1143000"/>
          </a:xfrm>
        </p:spPr>
        <p:txBody>
          <a:bodyPr>
            <a:normAutofit fontScale="90000"/>
          </a:bodyPr>
          <a:lstStyle/>
          <a:p>
            <a:r>
              <a:rPr lang="en-US" dirty="0" smtClean="0">
                <a:solidFill>
                  <a:schemeClr val="bg1"/>
                </a:solidFill>
              </a:rPr>
              <a:t>M33: One Image from One Mount</a:t>
            </a:r>
            <a:br>
              <a:rPr lang="en-US" dirty="0" smtClean="0">
                <a:solidFill>
                  <a:schemeClr val="bg1"/>
                </a:solidFill>
              </a:rPr>
            </a:br>
            <a:r>
              <a:rPr lang="en-US" sz="3200" dirty="0" smtClean="0">
                <a:solidFill>
                  <a:schemeClr val="bg1"/>
                </a:solidFill>
              </a:rPr>
              <a:t>(as compared to a full moon and LSST)</a:t>
            </a:r>
            <a:endParaRPr lang="en-US" dirty="0">
              <a:solidFill>
                <a:schemeClr val="bg1"/>
              </a:solidFill>
            </a:endParaRPr>
          </a:p>
        </p:txBody>
      </p:sp>
    </p:spTree>
    <p:extLst>
      <p:ext uri="{BB962C8B-B14F-4D97-AF65-F5344CB8AC3E}">
        <p14:creationId xmlns:p14="http://schemas.microsoft.com/office/powerpoint/2010/main" val="1906175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solidFill>
                  <a:schemeClr val="bg1"/>
                </a:solidFill>
              </a:rPr>
              <a:t> </a:t>
            </a:r>
            <a:r>
              <a:rPr lang="en-US" dirty="0" smtClean="0">
                <a:solidFill>
                  <a:schemeClr val="bg1"/>
                </a:solidFill>
              </a:rPr>
              <a:t>                   Cadence and Coverage</a:t>
            </a:r>
            <a:endParaRPr lang="en-US"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400" y="1108656"/>
            <a:ext cx="7416800" cy="55626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85800" y="0"/>
            <a:ext cx="2733917" cy="14478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0992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l"/>
            <a:r>
              <a:rPr lang="en-US" dirty="0" smtClean="0">
                <a:solidFill>
                  <a:schemeClr val="bg1"/>
                </a:solidFill>
              </a:rPr>
              <a:t>            One Year of                          </a:t>
            </a:r>
            <a:endParaRPr lang="en-US" dirty="0">
              <a:solidFill>
                <a:schemeClr val="bg1"/>
              </a:solidFill>
            </a:endParaRP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914400" y="1108656"/>
            <a:ext cx="7416800" cy="55626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724400" y="0"/>
            <a:ext cx="2733916" cy="14478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99962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sassn-fa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0400" y="1047750"/>
            <a:ext cx="10464800" cy="5886450"/>
          </a:xfrm>
          <a:prstGeom prst="rect">
            <a:avLst/>
          </a:prstGeom>
        </p:spPr>
      </p:pic>
      <p:sp>
        <p:nvSpPr>
          <p:cNvPr id="2" name="Title 1"/>
          <p:cNvSpPr>
            <a:spLocks noGrp="1"/>
          </p:cNvSpPr>
          <p:nvPr>
            <p:ph type="title"/>
          </p:nvPr>
        </p:nvSpPr>
        <p:spPr>
          <a:xfrm>
            <a:off x="457200" y="-76200"/>
            <a:ext cx="8229600" cy="1143000"/>
          </a:xfrm>
        </p:spPr>
        <p:txBody>
          <a:bodyPr>
            <a:normAutofit/>
          </a:bodyPr>
          <a:lstStyle/>
          <a:p>
            <a:r>
              <a:rPr lang="en-US" dirty="0">
                <a:solidFill>
                  <a:schemeClr val="bg1"/>
                </a:solidFill>
              </a:rPr>
              <a:t> </a:t>
            </a:r>
            <a:r>
              <a:rPr lang="en-US" dirty="0" smtClean="0">
                <a:solidFill>
                  <a:schemeClr val="bg1"/>
                </a:solidFill>
              </a:rPr>
              <a:t>              Data</a:t>
            </a:r>
            <a:endParaRPr lang="en-US" dirty="0">
              <a:solidFill>
                <a:schemeClr val="bg1"/>
              </a:solidFill>
            </a:endParaRPr>
          </a:p>
        </p:txBody>
      </p:sp>
      <p:pic>
        <p:nvPicPr>
          <p:cNvPr id="7" name="Picture 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2590800" y="-76200"/>
            <a:ext cx="2514600" cy="133165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4144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solidFill>
                  <a:schemeClr val="bg1"/>
                </a:solidFill>
              </a:rPr>
              <a:t> </a:t>
            </a:r>
            <a:r>
              <a:rPr lang="en-US" dirty="0" smtClean="0">
                <a:solidFill>
                  <a:schemeClr val="bg1"/>
                </a:solidFill>
              </a:rPr>
              <a:t>                 Variables</a:t>
            </a:r>
            <a:endParaRPr lang="en-US" dirty="0">
              <a:solidFill>
                <a:schemeClr val="bg1"/>
              </a:solidFill>
            </a:endParaRP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209800" y="76200"/>
            <a:ext cx="2514600" cy="133165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937" t="18285" r="3206" b="18443"/>
          <a:stretch/>
        </p:blipFill>
        <p:spPr>
          <a:xfrm>
            <a:off x="419100" y="1893580"/>
            <a:ext cx="8305800" cy="4754006"/>
          </a:xfrm>
          <a:prstGeom prst="rect">
            <a:avLst/>
          </a:prstGeom>
          <a:solidFill>
            <a:schemeClr val="bg1"/>
          </a:solidFill>
        </p:spPr>
      </p:pic>
    </p:spTree>
    <p:extLst>
      <p:ext uri="{BB962C8B-B14F-4D97-AF65-F5344CB8AC3E}">
        <p14:creationId xmlns:p14="http://schemas.microsoft.com/office/powerpoint/2010/main" val="34621932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74378" y="25400"/>
            <a:ext cx="8229600" cy="914400"/>
          </a:xfrm>
        </p:spPr>
        <p:txBody>
          <a:bodyPr>
            <a:normAutofit fontScale="90000"/>
          </a:bodyPr>
          <a:lstStyle/>
          <a:p>
            <a:r>
              <a:rPr lang="en-US" dirty="0" smtClean="0">
                <a:solidFill>
                  <a:schemeClr val="bg1"/>
                </a:solidFill>
              </a:rPr>
              <a:t>Image Subtraction: Reference </a:t>
            </a:r>
            <a:r>
              <a:rPr lang="en-US" dirty="0" smtClean="0">
                <a:solidFill>
                  <a:schemeClr val="bg1"/>
                </a:solidFill>
              </a:rPr>
              <a:t>Image</a:t>
            </a:r>
            <a:endParaRPr lang="en-US" dirty="0">
              <a:solidFill>
                <a:schemeClr val="bg1"/>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2716" y="914400"/>
            <a:ext cx="5798567" cy="5791200"/>
          </a:xfrm>
          <a:prstGeom prst="rect">
            <a:avLst/>
          </a:prstGeom>
        </p:spPr>
      </p:pic>
      <p:sp>
        <p:nvSpPr>
          <p:cNvPr id="3" name="Rectangle 2"/>
          <p:cNvSpPr/>
          <p:nvPr/>
        </p:nvSpPr>
        <p:spPr>
          <a:xfrm>
            <a:off x="1626996" y="914400"/>
            <a:ext cx="45719" cy="5791200"/>
          </a:xfrm>
          <a:prstGeom prst="rect">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flipH="1">
            <a:off x="4549141" y="3783456"/>
            <a:ext cx="45719" cy="57985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315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77893</TotalTime>
  <Words>2381</Words>
  <Application>Microsoft Macintosh PowerPoint</Application>
  <PresentationFormat>On-screen Show (4:3)</PresentationFormat>
  <Paragraphs>261</Paragraphs>
  <Slides>26</Slides>
  <Notes>25</Notes>
  <HiddenSlides>1</HiddenSlides>
  <MMClips>2</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2_Office Theme</vt:lpstr>
      <vt:lpstr> The All-Sky Automated Survey for SuperNovae</vt:lpstr>
      <vt:lpstr>PowerPoint Presentation</vt:lpstr>
      <vt:lpstr>                      “Mounts” </vt:lpstr>
      <vt:lpstr>M33: One Image from One Mount (as compared to a full moon and LSST)</vt:lpstr>
      <vt:lpstr>                    Cadence and Coverage</vt:lpstr>
      <vt:lpstr>            One Year of                          </vt:lpstr>
      <vt:lpstr>               Data</vt:lpstr>
      <vt:lpstr>                  Variables</vt:lpstr>
      <vt:lpstr>Image Subtraction: Reference Image</vt:lpstr>
      <vt:lpstr>Image Subtraction: New Image</vt:lpstr>
      <vt:lpstr>Image Subtraction: Subtracted Image</vt:lpstr>
      <vt:lpstr>Transient Detection Pipeline</vt:lpstr>
      <vt:lpstr>Follow-up Facilities </vt:lpstr>
      <vt:lpstr>Nearby SNe</vt:lpstr>
      <vt:lpstr>We are more complete, unbiased.</vt:lpstr>
      <vt:lpstr>The first unbiased supernova sample</vt:lpstr>
      <vt:lpstr>Unbiased rate measurement</vt:lpstr>
      <vt:lpstr>Galactic Novae, the new γ-ray sources</vt:lpstr>
      <vt:lpstr>Active Galactic Nuclei – Flares, and not Just Blazars  A “Changing look” AGN: NGC 2617</vt:lpstr>
      <vt:lpstr>Use It To Measure Size of Disk versus Wavelength=Temperature</vt:lpstr>
      <vt:lpstr>PowerPoint Presentation</vt:lpstr>
      <vt:lpstr>Tidal Disruption Events in</vt:lpstr>
      <vt:lpstr>ASASSN15lh - the most luminous supernova? </vt:lpstr>
      <vt:lpstr>ASAS-SN and IceCube (ASAS-SN member A. Franckowiak @ DESY)</vt:lpstr>
      <vt:lpstr>          </vt:lpstr>
      <vt:lpstr>          </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title>
  <dc:subject/>
  <dc:creator>Benjamin Shappee</dc:creator>
  <cp:keywords/>
  <dc:description/>
  <cp:lastModifiedBy>Christopher Kochanek</cp:lastModifiedBy>
  <cp:revision>1243</cp:revision>
  <dcterms:created xsi:type="dcterms:W3CDTF">2012-02-18T23:04:02Z</dcterms:created>
  <dcterms:modified xsi:type="dcterms:W3CDTF">2017-08-11T16:19:50Z</dcterms:modified>
  <cp:category/>
</cp:coreProperties>
</file>