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avi"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63" r:id="rId3"/>
    <p:sldId id="264" r:id="rId4"/>
    <p:sldId id="265" r:id="rId5"/>
    <p:sldId id="266" r:id="rId6"/>
    <p:sldId id="257" r:id="rId7"/>
    <p:sldId id="258" r:id="rId8"/>
    <p:sldId id="259" r:id="rId9"/>
    <p:sldId id="260" r:id="rId10"/>
    <p:sldId id="261" r:id="rId11"/>
    <p:sldId id="262" r:id="rId12"/>
    <p:sldId id="268" r:id="rId13"/>
    <p:sldId id="274" r:id="rId14"/>
    <p:sldId id="269" r:id="rId15"/>
    <p:sldId id="273" r:id="rId16"/>
    <p:sldId id="270" r:id="rId17"/>
    <p:sldId id="271" r:id="rId18"/>
    <p:sldId id="272" r:id="rId19"/>
    <p:sldId id="267"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30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3" d="100"/>
          <a:sy n="93" d="100"/>
        </p:scale>
        <p:origin x="-114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4F69AD-84D0-7F45-B4C2-C7570D05CAD7}" type="datetimeFigureOut">
              <a:rPr lang="en-US" smtClean="0"/>
              <a:t>8/11/17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3718D1-C943-F642-893A-C301A25BD678}" type="slidenum">
              <a:rPr lang="en-US" smtClean="0"/>
              <a:t>‹#›</a:t>
            </a:fld>
            <a:endParaRPr lang="en-US"/>
          </a:p>
        </p:txBody>
      </p:sp>
    </p:spTree>
    <p:extLst>
      <p:ext uri="{BB962C8B-B14F-4D97-AF65-F5344CB8AC3E}">
        <p14:creationId xmlns:p14="http://schemas.microsoft.com/office/powerpoint/2010/main" val="14275750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60A561-BC1A-F740-BD20-56BE0251D2D0}" type="slidenum">
              <a:rPr lang="en-US"/>
              <a:pPr/>
              <a:t>7</a:t>
            </a:fld>
            <a:endParaRPr lang="en-US"/>
          </a:p>
        </p:txBody>
      </p:sp>
      <p:sp>
        <p:nvSpPr>
          <p:cNvPr id="271362"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71363" name="Rectangle 1027"/>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01C0A4-6D84-3E46-8A30-C2F63E3AAB8A}" type="datetimeFigureOut">
              <a:rPr lang="en-US" smtClean="0"/>
              <a:t>8/11/17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23356-1D62-C648-9DC3-7C8E447CB708}" type="slidenum">
              <a:rPr lang="en-US" smtClean="0"/>
              <a:t>‹#›</a:t>
            </a:fld>
            <a:endParaRPr lang="en-US"/>
          </a:p>
        </p:txBody>
      </p:sp>
    </p:spTree>
    <p:extLst>
      <p:ext uri="{BB962C8B-B14F-4D97-AF65-F5344CB8AC3E}">
        <p14:creationId xmlns:p14="http://schemas.microsoft.com/office/powerpoint/2010/main" val="3891848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01C0A4-6D84-3E46-8A30-C2F63E3AAB8A}" type="datetimeFigureOut">
              <a:rPr lang="en-US" smtClean="0"/>
              <a:t>8/11/17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23356-1D62-C648-9DC3-7C8E447CB708}" type="slidenum">
              <a:rPr lang="en-US" smtClean="0"/>
              <a:t>‹#›</a:t>
            </a:fld>
            <a:endParaRPr lang="en-US"/>
          </a:p>
        </p:txBody>
      </p:sp>
    </p:spTree>
    <p:extLst>
      <p:ext uri="{BB962C8B-B14F-4D97-AF65-F5344CB8AC3E}">
        <p14:creationId xmlns:p14="http://schemas.microsoft.com/office/powerpoint/2010/main" val="101741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01C0A4-6D84-3E46-8A30-C2F63E3AAB8A}" type="datetimeFigureOut">
              <a:rPr lang="en-US" smtClean="0"/>
              <a:t>8/11/17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23356-1D62-C648-9DC3-7C8E447CB708}" type="slidenum">
              <a:rPr lang="en-US" smtClean="0"/>
              <a:t>‹#›</a:t>
            </a:fld>
            <a:endParaRPr lang="en-US"/>
          </a:p>
        </p:txBody>
      </p:sp>
    </p:spTree>
    <p:extLst>
      <p:ext uri="{BB962C8B-B14F-4D97-AF65-F5344CB8AC3E}">
        <p14:creationId xmlns:p14="http://schemas.microsoft.com/office/powerpoint/2010/main" val="434210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01C0A4-6D84-3E46-8A30-C2F63E3AAB8A}" type="datetimeFigureOut">
              <a:rPr lang="en-US" smtClean="0"/>
              <a:t>8/11/17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23356-1D62-C648-9DC3-7C8E447CB708}" type="slidenum">
              <a:rPr lang="en-US" smtClean="0"/>
              <a:t>‹#›</a:t>
            </a:fld>
            <a:endParaRPr lang="en-US"/>
          </a:p>
        </p:txBody>
      </p:sp>
    </p:spTree>
    <p:extLst>
      <p:ext uri="{BB962C8B-B14F-4D97-AF65-F5344CB8AC3E}">
        <p14:creationId xmlns:p14="http://schemas.microsoft.com/office/powerpoint/2010/main" val="3805838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01C0A4-6D84-3E46-8A30-C2F63E3AAB8A}" type="datetimeFigureOut">
              <a:rPr lang="en-US" smtClean="0"/>
              <a:t>8/11/17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23356-1D62-C648-9DC3-7C8E447CB708}" type="slidenum">
              <a:rPr lang="en-US" smtClean="0"/>
              <a:t>‹#›</a:t>
            </a:fld>
            <a:endParaRPr lang="en-US"/>
          </a:p>
        </p:txBody>
      </p:sp>
    </p:spTree>
    <p:extLst>
      <p:ext uri="{BB962C8B-B14F-4D97-AF65-F5344CB8AC3E}">
        <p14:creationId xmlns:p14="http://schemas.microsoft.com/office/powerpoint/2010/main" val="3221393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01C0A4-6D84-3E46-8A30-C2F63E3AAB8A}" type="datetimeFigureOut">
              <a:rPr lang="en-US" smtClean="0"/>
              <a:t>8/11/17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23356-1D62-C648-9DC3-7C8E447CB708}" type="slidenum">
              <a:rPr lang="en-US" smtClean="0"/>
              <a:t>‹#›</a:t>
            </a:fld>
            <a:endParaRPr lang="en-US"/>
          </a:p>
        </p:txBody>
      </p:sp>
    </p:spTree>
    <p:extLst>
      <p:ext uri="{BB962C8B-B14F-4D97-AF65-F5344CB8AC3E}">
        <p14:creationId xmlns:p14="http://schemas.microsoft.com/office/powerpoint/2010/main" val="3292570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01C0A4-6D84-3E46-8A30-C2F63E3AAB8A}" type="datetimeFigureOut">
              <a:rPr lang="en-US" smtClean="0"/>
              <a:t>8/11/17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523356-1D62-C648-9DC3-7C8E447CB708}" type="slidenum">
              <a:rPr lang="en-US" smtClean="0"/>
              <a:t>‹#›</a:t>
            </a:fld>
            <a:endParaRPr lang="en-US"/>
          </a:p>
        </p:txBody>
      </p:sp>
    </p:spTree>
    <p:extLst>
      <p:ext uri="{BB962C8B-B14F-4D97-AF65-F5344CB8AC3E}">
        <p14:creationId xmlns:p14="http://schemas.microsoft.com/office/powerpoint/2010/main" val="3307075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01C0A4-6D84-3E46-8A30-C2F63E3AAB8A}" type="datetimeFigureOut">
              <a:rPr lang="en-US" smtClean="0"/>
              <a:t>8/11/17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523356-1D62-C648-9DC3-7C8E447CB708}" type="slidenum">
              <a:rPr lang="en-US" smtClean="0"/>
              <a:t>‹#›</a:t>
            </a:fld>
            <a:endParaRPr lang="en-US"/>
          </a:p>
        </p:txBody>
      </p:sp>
    </p:spTree>
    <p:extLst>
      <p:ext uri="{BB962C8B-B14F-4D97-AF65-F5344CB8AC3E}">
        <p14:creationId xmlns:p14="http://schemas.microsoft.com/office/powerpoint/2010/main" val="2634948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01C0A4-6D84-3E46-8A30-C2F63E3AAB8A}" type="datetimeFigureOut">
              <a:rPr lang="en-US" smtClean="0"/>
              <a:t>8/11/17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523356-1D62-C648-9DC3-7C8E447CB708}" type="slidenum">
              <a:rPr lang="en-US" smtClean="0"/>
              <a:t>‹#›</a:t>
            </a:fld>
            <a:endParaRPr lang="en-US"/>
          </a:p>
        </p:txBody>
      </p:sp>
    </p:spTree>
    <p:extLst>
      <p:ext uri="{BB962C8B-B14F-4D97-AF65-F5344CB8AC3E}">
        <p14:creationId xmlns:p14="http://schemas.microsoft.com/office/powerpoint/2010/main" val="3607044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01C0A4-6D84-3E46-8A30-C2F63E3AAB8A}" type="datetimeFigureOut">
              <a:rPr lang="en-US" smtClean="0"/>
              <a:t>8/11/17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23356-1D62-C648-9DC3-7C8E447CB708}" type="slidenum">
              <a:rPr lang="en-US" smtClean="0"/>
              <a:t>‹#›</a:t>
            </a:fld>
            <a:endParaRPr lang="en-US"/>
          </a:p>
        </p:txBody>
      </p:sp>
    </p:spTree>
    <p:extLst>
      <p:ext uri="{BB962C8B-B14F-4D97-AF65-F5344CB8AC3E}">
        <p14:creationId xmlns:p14="http://schemas.microsoft.com/office/powerpoint/2010/main" val="3832279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01C0A4-6D84-3E46-8A30-C2F63E3AAB8A}" type="datetimeFigureOut">
              <a:rPr lang="en-US" smtClean="0"/>
              <a:t>8/11/17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23356-1D62-C648-9DC3-7C8E447CB708}" type="slidenum">
              <a:rPr lang="en-US" smtClean="0"/>
              <a:t>‹#›</a:t>
            </a:fld>
            <a:endParaRPr lang="en-US"/>
          </a:p>
        </p:txBody>
      </p:sp>
    </p:spTree>
    <p:extLst>
      <p:ext uri="{BB962C8B-B14F-4D97-AF65-F5344CB8AC3E}">
        <p14:creationId xmlns:p14="http://schemas.microsoft.com/office/powerpoint/2010/main" val="37047241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01C0A4-6D84-3E46-8A30-C2F63E3AAB8A}" type="datetimeFigureOut">
              <a:rPr lang="en-US" smtClean="0"/>
              <a:t>8/11/17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523356-1D62-C648-9DC3-7C8E447CB708}" type="slidenum">
              <a:rPr lang="en-US" smtClean="0"/>
              <a:t>‹#›</a:t>
            </a:fld>
            <a:endParaRPr lang="en-US"/>
          </a:p>
        </p:txBody>
      </p:sp>
    </p:spTree>
    <p:extLst>
      <p:ext uri="{BB962C8B-B14F-4D97-AF65-F5344CB8AC3E}">
        <p14:creationId xmlns:p14="http://schemas.microsoft.com/office/powerpoint/2010/main" val="2687991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4.png"/><Relationship Id="rId1" Type="http://schemas.microsoft.com/office/2007/relationships/media" Target="../media/media1.avi"/><Relationship Id="rId2" Type="http://schemas.openxmlformats.org/officeDocument/2006/relationships/video" Target="../media/media1.avi"/></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1.bin"/><Relationship Id="rId5"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2.png"/><Relationship Id="rId1" Type="http://schemas.microsoft.com/office/2007/relationships/media" Target="file://localhost/Users/vikramdwarkadas/Documents/sn87a/1d/87a_ion.avi" TargetMode="External"/><Relationship Id="rId2" Type="http://schemas.openxmlformats.org/officeDocument/2006/relationships/video" Target="file://localhost/Users/vikramdwarkadas/Documents/sn87a/1d/87a_ion.avi"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19673"/>
            <a:ext cx="7772400" cy="2480777"/>
          </a:xfrm>
        </p:spPr>
        <p:txBody>
          <a:bodyPr>
            <a:normAutofit fontScale="90000"/>
          </a:bodyPr>
          <a:lstStyle/>
          <a:p>
            <a:r>
              <a:rPr lang="en-US" dirty="0" smtClean="0">
                <a:solidFill>
                  <a:srgbClr val="FF0000"/>
                </a:solidFill>
              </a:rPr>
              <a:t>Evaluating the Gamma-Ray Emission from SN 1987A, the Closest Visible Supernova to us in the last 300 years</a:t>
            </a:r>
            <a:endParaRPr lang="en-US" dirty="0">
              <a:solidFill>
                <a:srgbClr val="FF0000"/>
              </a:solidFill>
            </a:endParaRPr>
          </a:p>
        </p:txBody>
      </p:sp>
      <p:sp>
        <p:nvSpPr>
          <p:cNvPr id="3" name="Subtitle 2"/>
          <p:cNvSpPr>
            <a:spLocks noGrp="1"/>
          </p:cNvSpPr>
          <p:nvPr>
            <p:ph type="subTitle" idx="1"/>
          </p:nvPr>
        </p:nvSpPr>
        <p:spPr/>
        <p:txBody>
          <a:bodyPr/>
          <a:lstStyle/>
          <a:p>
            <a:r>
              <a:rPr lang="en-US" dirty="0" smtClean="0">
                <a:solidFill>
                  <a:schemeClr val="tx2">
                    <a:lumMod val="60000"/>
                    <a:lumOff val="40000"/>
                  </a:schemeClr>
                </a:solidFill>
                <a:latin typeface="Apple Chancery"/>
                <a:cs typeface="Apple Chancery"/>
              </a:rPr>
              <a:t>Vikram V </a:t>
            </a:r>
            <a:r>
              <a:rPr lang="en-US" dirty="0" err="1" smtClean="0">
                <a:solidFill>
                  <a:schemeClr val="tx2">
                    <a:lumMod val="60000"/>
                    <a:lumOff val="40000"/>
                  </a:schemeClr>
                </a:solidFill>
                <a:latin typeface="Apple Chancery"/>
                <a:cs typeface="Apple Chancery"/>
              </a:rPr>
              <a:t>Dwarkadas</a:t>
            </a:r>
            <a:endParaRPr lang="en-US" dirty="0" smtClean="0">
              <a:solidFill>
                <a:schemeClr val="tx2">
                  <a:lumMod val="60000"/>
                  <a:lumOff val="40000"/>
                </a:schemeClr>
              </a:solidFill>
              <a:latin typeface="Apple Chancery"/>
              <a:cs typeface="Apple Chancery"/>
            </a:endParaRPr>
          </a:p>
          <a:p>
            <a:endParaRPr lang="en-US" dirty="0" smtClean="0">
              <a:solidFill>
                <a:schemeClr val="accent2">
                  <a:lumMod val="50000"/>
                </a:schemeClr>
              </a:solidFill>
              <a:latin typeface="Apple Chancery"/>
              <a:cs typeface="Apple Chancery"/>
            </a:endParaRPr>
          </a:p>
          <a:p>
            <a:r>
              <a:rPr lang="en-US" dirty="0" smtClean="0">
                <a:solidFill>
                  <a:srgbClr val="FFD30E"/>
                </a:solidFill>
                <a:latin typeface="Abadi MT Condensed Light"/>
                <a:cs typeface="Abadi MT Condensed Light"/>
              </a:rPr>
              <a:t>University of Chicago</a:t>
            </a:r>
            <a:endParaRPr lang="en-US" dirty="0">
              <a:solidFill>
                <a:srgbClr val="FFD30E"/>
              </a:solidFill>
              <a:latin typeface="Abadi MT Condensed Light"/>
              <a:cs typeface="Abadi MT Condensed Light"/>
            </a:endParaRPr>
          </a:p>
        </p:txBody>
      </p:sp>
    </p:spTree>
    <p:extLst>
      <p:ext uri="{BB962C8B-B14F-4D97-AF65-F5344CB8AC3E}">
        <p14:creationId xmlns:p14="http://schemas.microsoft.com/office/powerpoint/2010/main" val="18396335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SN 1987A</a:t>
            </a:r>
            <a:endParaRPr lang="en-US" dirty="0">
              <a:solidFill>
                <a:srgbClr val="FF0000"/>
              </a:solidFill>
            </a:endParaRPr>
          </a:p>
        </p:txBody>
      </p:sp>
      <p:pic>
        <p:nvPicPr>
          <p:cNvPr id="6" name="87a1d_14.avi">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339850" y="1600200"/>
            <a:ext cx="6465888" cy="4525963"/>
          </a:xfrm>
        </p:spPr>
      </p:pic>
      <p:sp>
        <p:nvSpPr>
          <p:cNvPr id="4" name="Date Placeholder 3"/>
          <p:cNvSpPr>
            <a:spLocks noGrp="1"/>
          </p:cNvSpPr>
          <p:nvPr>
            <p:ph type="dt" sz="half" idx="10"/>
          </p:nvPr>
        </p:nvSpPr>
        <p:spPr/>
        <p:txBody>
          <a:bodyPr/>
          <a:lstStyle/>
          <a:p>
            <a:r>
              <a:rPr lang="en-US" smtClean="0"/>
              <a:t>April 13 2016</a:t>
            </a:r>
            <a:endParaRPr lang="en-US"/>
          </a:p>
        </p:txBody>
      </p:sp>
      <p:sp>
        <p:nvSpPr>
          <p:cNvPr id="5" name="Footer Placeholder 4"/>
          <p:cNvSpPr>
            <a:spLocks noGrp="1"/>
          </p:cNvSpPr>
          <p:nvPr>
            <p:ph type="ftr" sz="quarter" idx="11"/>
          </p:nvPr>
        </p:nvSpPr>
        <p:spPr/>
        <p:txBody>
          <a:bodyPr/>
          <a:lstStyle/>
          <a:p>
            <a:r>
              <a:rPr lang="en-US" smtClean="0"/>
              <a:t>ISSI - Cosmic Rays</a:t>
            </a:r>
            <a:endParaRPr lang="en-US"/>
          </a:p>
        </p:txBody>
      </p:sp>
    </p:spTree>
    <p:extLst>
      <p:ext uri="{BB962C8B-B14F-4D97-AF65-F5344CB8AC3E}">
        <p14:creationId xmlns:p14="http://schemas.microsoft.com/office/powerpoint/2010/main" val="588235759"/>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99" y="772914"/>
            <a:ext cx="5663413" cy="5855032"/>
          </a:xfrm>
          <a:prstGeom prst="rect">
            <a:avLst/>
          </a:prstGeom>
          <a:noFill/>
          <a:extLst>
            <a:ext uri="{909E8E84-426E-40dd-AFC4-6F175D3DCCD1}">
              <a14:hiddenFill xmlns:a14="http://schemas.microsoft.com/office/drawing/2010/main">
                <a:solidFill>
                  <a:srgbClr val="FFFFFF"/>
                </a:solidFill>
              </a14:hiddenFill>
            </a:ext>
          </a:extLst>
        </p:spPr>
      </p:pic>
      <p:sp>
        <p:nvSpPr>
          <p:cNvPr id="4099" name="Text Box 3"/>
          <p:cNvSpPr txBox="1">
            <a:spLocks noChangeArrowheads="1"/>
          </p:cNvSpPr>
          <p:nvPr/>
        </p:nvSpPr>
        <p:spPr bwMode="auto">
          <a:xfrm>
            <a:off x="127000" y="127000"/>
            <a:ext cx="8255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sz="1200" dirty="0" smtClean="0"/>
              <a:t>D</a:t>
            </a:r>
            <a:r>
              <a:rPr lang="en-US" sz="1200" dirty="0"/>
              <a:t>. Dewey et al. 2012 </a:t>
            </a:r>
            <a:r>
              <a:rPr lang="en-US" sz="1200" dirty="0" err="1"/>
              <a:t>ApJ</a:t>
            </a:r>
            <a:r>
              <a:rPr lang="en-US" sz="1200" dirty="0"/>
              <a:t> 752 103 doi:10.1088/0004-637X/752/2/103</a:t>
            </a:r>
          </a:p>
        </p:txBody>
      </p:sp>
      <p:sp>
        <p:nvSpPr>
          <p:cNvPr id="2" name="TextBox 1"/>
          <p:cNvSpPr txBox="1"/>
          <p:nvPr/>
        </p:nvSpPr>
        <p:spPr>
          <a:xfrm>
            <a:off x="6131279" y="553962"/>
            <a:ext cx="2715281" cy="5355313"/>
          </a:xfrm>
          <a:prstGeom prst="rect">
            <a:avLst/>
          </a:prstGeom>
          <a:noFill/>
        </p:spPr>
        <p:txBody>
          <a:bodyPr wrap="square" rtlCol="0">
            <a:spAutoFit/>
          </a:bodyPr>
          <a:lstStyle/>
          <a:p>
            <a:r>
              <a:rPr lang="en-US" dirty="0" smtClean="0"/>
              <a:t>HETG(MEG) spectra and full hydrodynamics-based models. The HETG-07 (top) and HETG-11 (bottom) data (black) are reasonably fit by the total (HII plus nominal clumped-ER) model spectra (red). The HII-shocked-CSM (blue) and the HII-shocked-</a:t>
            </a:r>
            <a:r>
              <a:rPr lang="en-US" dirty="0" err="1" smtClean="0"/>
              <a:t>ejecta</a:t>
            </a:r>
            <a:r>
              <a:rPr lang="en-US" dirty="0" smtClean="0"/>
              <a:t> (green) components are also shown individually. </a:t>
            </a:r>
          </a:p>
          <a:p>
            <a:endParaRPr lang="en-US" dirty="0" smtClean="0"/>
          </a:p>
          <a:p>
            <a:r>
              <a:rPr lang="en-US" dirty="0" smtClean="0"/>
              <a:t>(Dewey, </a:t>
            </a:r>
            <a:r>
              <a:rPr lang="en-US" dirty="0" err="1" smtClean="0"/>
              <a:t>Dwarkadas</a:t>
            </a:r>
            <a:r>
              <a:rPr lang="en-US" dirty="0" smtClean="0"/>
              <a:t> et al. 2012, </a:t>
            </a:r>
            <a:r>
              <a:rPr lang="en-US" dirty="0" err="1" smtClean="0"/>
              <a:t>ApJ</a:t>
            </a:r>
            <a:r>
              <a:rPr lang="en-US" dirty="0" smtClean="0"/>
              <a:t>, 752, 103)</a:t>
            </a:r>
          </a:p>
          <a:p>
            <a:endParaRPr lang="en-US" dirty="0"/>
          </a:p>
          <a:p>
            <a:r>
              <a:rPr lang="en-US" dirty="0" smtClean="0"/>
              <a:t>Progenitor BSG: Wind velocity ~500 km/s, Mass-loss rate &lt; 10</a:t>
            </a:r>
            <a:r>
              <a:rPr lang="en-US" baseline="30000" dirty="0" smtClean="0"/>
              <a:t>-8</a:t>
            </a:r>
            <a:r>
              <a:rPr lang="en-US" dirty="0" smtClean="0"/>
              <a:t> </a:t>
            </a:r>
            <a:r>
              <a:rPr lang="en-US" dirty="0" err="1" smtClean="0"/>
              <a:t>msun</a:t>
            </a:r>
            <a:r>
              <a:rPr lang="en-US" dirty="0" smtClean="0"/>
              <a:t>/yr.</a:t>
            </a:r>
            <a:endParaRPr lang="en-US" dirty="0"/>
          </a:p>
        </p:txBody>
      </p:sp>
      <p:sp>
        <p:nvSpPr>
          <p:cNvPr id="3" name="Date Placeholder 2"/>
          <p:cNvSpPr>
            <a:spLocks noGrp="1"/>
          </p:cNvSpPr>
          <p:nvPr>
            <p:ph type="dt" sz="half" idx="10"/>
          </p:nvPr>
        </p:nvSpPr>
        <p:spPr/>
        <p:txBody>
          <a:bodyPr/>
          <a:lstStyle/>
          <a:p>
            <a:r>
              <a:rPr lang="en-US" smtClean="0"/>
              <a:t>April 13 2016</a:t>
            </a:r>
            <a:endParaRPr lang="en-US"/>
          </a:p>
        </p:txBody>
      </p:sp>
      <p:sp>
        <p:nvSpPr>
          <p:cNvPr id="4" name="Footer Placeholder 3"/>
          <p:cNvSpPr>
            <a:spLocks noGrp="1"/>
          </p:cNvSpPr>
          <p:nvPr>
            <p:ph type="ftr" sz="quarter" idx="11"/>
          </p:nvPr>
        </p:nvSpPr>
        <p:spPr/>
        <p:txBody>
          <a:bodyPr/>
          <a:lstStyle/>
          <a:p>
            <a:r>
              <a:rPr lang="en-US" smtClean="0"/>
              <a:t>ISSI - Cosmic Rays</a:t>
            </a:r>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SN 1987A</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Assuming the parameters in </a:t>
            </a:r>
            <a:r>
              <a:rPr lang="en-US" dirty="0"/>
              <a:t>D</a:t>
            </a:r>
            <a:r>
              <a:rPr lang="en-US" dirty="0" smtClean="0"/>
              <a:t>ewey et al (2012), n=9, we get</a:t>
            </a:r>
          </a:p>
          <a:p>
            <a:r>
              <a:rPr lang="en-US" dirty="0" err="1" smtClean="0">
                <a:solidFill>
                  <a:schemeClr val="accent4">
                    <a:lumMod val="75000"/>
                  </a:schemeClr>
                </a:solidFill>
              </a:rPr>
              <a:t>F</a:t>
            </a:r>
            <a:r>
              <a:rPr lang="en-US" baseline="-25000" dirty="0" err="1" smtClean="0">
                <a:solidFill>
                  <a:schemeClr val="accent4">
                    <a:lumMod val="75000"/>
                  </a:schemeClr>
                </a:solidFill>
                <a:latin typeface="Symbol" charset="2"/>
                <a:cs typeface="Symbol" charset="2"/>
              </a:rPr>
              <a:t>g</a:t>
            </a:r>
            <a:r>
              <a:rPr lang="en-US" baseline="-25000" dirty="0" smtClean="0">
                <a:solidFill>
                  <a:schemeClr val="accent4">
                    <a:lumMod val="75000"/>
                  </a:schemeClr>
                </a:solidFill>
                <a:latin typeface="Symbol" charset="2"/>
                <a:cs typeface="Symbol" charset="2"/>
              </a:rPr>
              <a:t>(</a:t>
            </a:r>
            <a:r>
              <a:rPr lang="en-US" baseline="-25000" dirty="0" smtClean="0">
                <a:solidFill>
                  <a:schemeClr val="accent4">
                    <a:lumMod val="75000"/>
                  </a:schemeClr>
                </a:solidFill>
                <a:cs typeface="Symbol" charset="2"/>
              </a:rPr>
              <a:t>87A)</a:t>
            </a:r>
            <a:r>
              <a:rPr lang="en-US" dirty="0" smtClean="0">
                <a:solidFill>
                  <a:schemeClr val="accent4">
                    <a:lumMod val="75000"/>
                  </a:schemeClr>
                </a:solidFill>
                <a:cs typeface="Symbol" charset="2"/>
              </a:rPr>
              <a:t>(&gt; 100 MeV) = 4.04 x 10</a:t>
            </a:r>
            <a:r>
              <a:rPr lang="en-US" baseline="30000" dirty="0" smtClean="0">
                <a:solidFill>
                  <a:schemeClr val="accent4">
                    <a:lumMod val="75000"/>
                  </a:schemeClr>
                </a:solidFill>
                <a:cs typeface="Symbol" charset="2"/>
              </a:rPr>
              <a:t>-10</a:t>
            </a:r>
            <a:r>
              <a:rPr lang="en-US" dirty="0" smtClean="0">
                <a:solidFill>
                  <a:schemeClr val="accent4">
                    <a:lumMod val="75000"/>
                  </a:schemeClr>
                </a:solidFill>
                <a:cs typeface="Symbol" charset="2"/>
              </a:rPr>
              <a:t> cm</a:t>
            </a:r>
            <a:r>
              <a:rPr lang="en-US" baseline="30000" dirty="0" smtClean="0">
                <a:solidFill>
                  <a:schemeClr val="accent4">
                    <a:lumMod val="75000"/>
                  </a:schemeClr>
                </a:solidFill>
                <a:cs typeface="Symbol" charset="2"/>
              </a:rPr>
              <a:t>-2</a:t>
            </a:r>
            <a:r>
              <a:rPr lang="en-US" dirty="0" smtClean="0">
                <a:solidFill>
                  <a:schemeClr val="accent4">
                    <a:lumMod val="75000"/>
                  </a:schemeClr>
                </a:solidFill>
                <a:cs typeface="Symbol" charset="2"/>
              </a:rPr>
              <a:t>s</a:t>
            </a:r>
            <a:r>
              <a:rPr lang="en-US" baseline="30000" dirty="0" smtClean="0">
                <a:solidFill>
                  <a:schemeClr val="accent4">
                    <a:lumMod val="75000"/>
                  </a:schemeClr>
                </a:solidFill>
                <a:cs typeface="Symbol" charset="2"/>
              </a:rPr>
              <a:t>-1</a:t>
            </a:r>
          </a:p>
          <a:p>
            <a:r>
              <a:rPr lang="en-US" dirty="0" smtClean="0">
                <a:cs typeface="Symbol" charset="2"/>
              </a:rPr>
              <a:t>If we assume a spectral index close to the shock of 2, and emissivity </a:t>
            </a:r>
            <a:r>
              <a:rPr lang="en-US" dirty="0" err="1" smtClean="0">
                <a:cs typeface="Symbol" charset="2"/>
              </a:rPr>
              <a:t>q</a:t>
            </a:r>
            <a:r>
              <a:rPr lang="en-US" baseline="-25000" dirty="0" err="1" smtClean="0">
                <a:latin typeface="Symbol" charset="2"/>
                <a:cs typeface="Symbol" charset="2"/>
              </a:rPr>
              <a:t>g</a:t>
            </a:r>
            <a:r>
              <a:rPr lang="en-US" dirty="0" smtClean="0">
                <a:cs typeface="Symbol" charset="2"/>
              </a:rPr>
              <a:t>=10</a:t>
            </a:r>
            <a:r>
              <a:rPr lang="en-US" baseline="30000" dirty="0" smtClean="0">
                <a:cs typeface="Symbol" charset="2"/>
              </a:rPr>
              <a:t>-17</a:t>
            </a:r>
            <a:r>
              <a:rPr lang="en-US" dirty="0" smtClean="0">
                <a:cs typeface="Symbol" charset="2"/>
              </a:rPr>
              <a:t>, then the </a:t>
            </a:r>
            <a:r>
              <a:rPr lang="en-US" dirty="0" err="1" smtClean="0">
                <a:cs typeface="Symbol" charset="2"/>
              </a:rPr>
              <a:t>TeV</a:t>
            </a:r>
            <a:r>
              <a:rPr lang="en-US" dirty="0" smtClean="0">
                <a:cs typeface="Symbol" charset="2"/>
              </a:rPr>
              <a:t> flux is given by:</a:t>
            </a:r>
          </a:p>
          <a:p>
            <a:r>
              <a:rPr lang="en-US" dirty="0" err="1">
                <a:solidFill>
                  <a:srgbClr val="604A7B"/>
                </a:solidFill>
              </a:rPr>
              <a:t>F</a:t>
            </a:r>
            <a:r>
              <a:rPr lang="en-US" baseline="-25000" dirty="0" err="1">
                <a:solidFill>
                  <a:srgbClr val="604A7B"/>
                </a:solidFill>
                <a:latin typeface="Symbol" charset="2"/>
                <a:cs typeface="Symbol" charset="2"/>
              </a:rPr>
              <a:t>g</a:t>
            </a:r>
            <a:r>
              <a:rPr lang="en-US" baseline="-25000" dirty="0">
                <a:solidFill>
                  <a:srgbClr val="604A7B"/>
                </a:solidFill>
                <a:latin typeface="Symbol" charset="2"/>
                <a:cs typeface="Symbol" charset="2"/>
              </a:rPr>
              <a:t>(</a:t>
            </a:r>
            <a:r>
              <a:rPr lang="en-US" baseline="-25000" dirty="0">
                <a:solidFill>
                  <a:srgbClr val="604A7B"/>
                </a:solidFill>
                <a:cs typeface="Symbol" charset="2"/>
              </a:rPr>
              <a:t>87A)</a:t>
            </a:r>
            <a:r>
              <a:rPr lang="en-US" dirty="0">
                <a:solidFill>
                  <a:srgbClr val="604A7B"/>
                </a:solidFill>
                <a:cs typeface="Symbol" charset="2"/>
              </a:rPr>
              <a:t>(&gt; 1</a:t>
            </a:r>
            <a:r>
              <a:rPr lang="en-US" dirty="0" smtClean="0">
                <a:solidFill>
                  <a:srgbClr val="604A7B"/>
                </a:solidFill>
                <a:cs typeface="Symbol" charset="2"/>
              </a:rPr>
              <a:t> </a:t>
            </a:r>
            <a:r>
              <a:rPr lang="en-US" dirty="0" err="1" smtClean="0">
                <a:solidFill>
                  <a:srgbClr val="604A7B"/>
                </a:solidFill>
                <a:cs typeface="Symbol" charset="2"/>
              </a:rPr>
              <a:t>TeV</a:t>
            </a:r>
            <a:r>
              <a:rPr lang="en-US" dirty="0">
                <a:solidFill>
                  <a:srgbClr val="604A7B"/>
                </a:solidFill>
                <a:cs typeface="Symbol" charset="2"/>
              </a:rPr>
              <a:t>) = </a:t>
            </a:r>
            <a:r>
              <a:rPr lang="en-US" dirty="0" smtClean="0">
                <a:solidFill>
                  <a:srgbClr val="604A7B"/>
                </a:solidFill>
                <a:cs typeface="Symbol" charset="2"/>
              </a:rPr>
              <a:t>8.1x </a:t>
            </a:r>
            <a:r>
              <a:rPr lang="en-US" dirty="0">
                <a:solidFill>
                  <a:srgbClr val="604A7B"/>
                </a:solidFill>
                <a:cs typeface="Symbol" charset="2"/>
              </a:rPr>
              <a:t>10</a:t>
            </a:r>
            <a:r>
              <a:rPr lang="en-US" baseline="30000" dirty="0">
                <a:solidFill>
                  <a:srgbClr val="604A7B"/>
                </a:solidFill>
                <a:cs typeface="Symbol" charset="2"/>
              </a:rPr>
              <a:t>-</a:t>
            </a:r>
            <a:r>
              <a:rPr lang="en-US" baseline="30000" dirty="0" smtClean="0">
                <a:solidFill>
                  <a:srgbClr val="604A7B"/>
                </a:solidFill>
                <a:cs typeface="Symbol" charset="2"/>
              </a:rPr>
              <a:t>14</a:t>
            </a:r>
            <a:r>
              <a:rPr lang="en-US" dirty="0" smtClean="0">
                <a:solidFill>
                  <a:srgbClr val="604A7B"/>
                </a:solidFill>
                <a:cs typeface="Symbol" charset="2"/>
              </a:rPr>
              <a:t> </a:t>
            </a:r>
            <a:r>
              <a:rPr lang="en-US" dirty="0">
                <a:solidFill>
                  <a:srgbClr val="604A7B"/>
                </a:solidFill>
                <a:cs typeface="Symbol" charset="2"/>
              </a:rPr>
              <a:t>cm</a:t>
            </a:r>
            <a:r>
              <a:rPr lang="en-US" baseline="30000" dirty="0">
                <a:solidFill>
                  <a:srgbClr val="604A7B"/>
                </a:solidFill>
                <a:cs typeface="Symbol" charset="2"/>
              </a:rPr>
              <a:t>-2</a:t>
            </a:r>
            <a:r>
              <a:rPr lang="en-US" dirty="0">
                <a:solidFill>
                  <a:srgbClr val="604A7B"/>
                </a:solidFill>
                <a:cs typeface="Symbol" charset="2"/>
              </a:rPr>
              <a:t>s</a:t>
            </a:r>
            <a:r>
              <a:rPr lang="en-US" baseline="30000" dirty="0">
                <a:solidFill>
                  <a:srgbClr val="604A7B"/>
                </a:solidFill>
                <a:cs typeface="Symbol" charset="2"/>
              </a:rPr>
              <a:t>-1</a:t>
            </a:r>
          </a:p>
          <a:p>
            <a:r>
              <a:rPr lang="en-US" dirty="0" smtClean="0">
                <a:cs typeface="Symbol" charset="2"/>
              </a:rPr>
              <a:t>This is somewhat larger than the HESS upper limit, but given the approximations (and the approximations in the upper limit) it is not too bad. </a:t>
            </a:r>
          </a:p>
          <a:p>
            <a:endParaRPr lang="en-US" dirty="0"/>
          </a:p>
        </p:txBody>
      </p:sp>
      <p:sp>
        <p:nvSpPr>
          <p:cNvPr id="4" name="Date Placeholder 3"/>
          <p:cNvSpPr>
            <a:spLocks noGrp="1"/>
          </p:cNvSpPr>
          <p:nvPr>
            <p:ph type="dt" sz="half" idx="10"/>
          </p:nvPr>
        </p:nvSpPr>
        <p:spPr/>
        <p:txBody>
          <a:bodyPr/>
          <a:lstStyle/>
          <a:p>
            <a:r>
              <a:rPr lang="en-US" smtClean="0"/>
              <a:t>April 13 2016</a:t>
            </a:r>
            <a:endParaRPr lang="en-US"/>
          </a:p>
        </p:txBody>
      </p:sp>
      <p:sp>
        <p:nvSpPr>
          <p:cNvPr id="5" name="Footer Placeholder 4"/>
          <p:cNvSpPr>
            <a:spLocks noGrp="1"/>
          </p:cNvSpPr>
          <p:nvPr>
            <p:ph type="ftr" sz="quarter" idx="11"/>
          </p:nvPr>
        </p:nvSpPr>
        <p:spPr/>
        <p:txBody>
          <a:bodyPr/>
          <a:lstStyle/>
          <a:p>
            <a:r>
              <a:rPr lang="en-US" smtClean="0"/>
              <a:t>ISSI - Cosmic Rays</a:t>
            </a:r>
            <a:endParaRPr lang="en-US"/>
          </a:p>
        </p:txBody>
      </p:sp>
    </p:spTree>
    <p:extLst>
      <p:ext uri="{BB962C8B-B14F-4D97-AF65-F5344CB8AC3E}">
        <p14:creationId xmlns:p14="http://schemas.microsoft.com/office/powerpoint/2010/main" val="257097895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786" y="165402"/>
            <a:ext cx="6220293" cy="1143000"/>
          </a:xfrm>
        </p:spPr>
        <p:txBody>
          <a:bodyPr/>
          <a:lstStyle/>
          <a:p>
            <a:r>
              <a:rPr lang="en-US" dirty="0" smtClean="0"/>
              <a:t>SN 1987A recently</a:t>
            </a:r>
            <a:endParaRPr lang="en-US" dirty="0"/>
          </a:p>
        </p:txBody>
      </p:sp>
      <p:pic>
        <p:nvPicPr>
          <p:cNvPr id="4" name="Content Placeholder 3" descr="apjl515224f4_hr_87a_diff.jpg"/>
          <p:cNvPicPr>
            <a:picLocks noGrp="1" noChangeAspect="1"/>
          </p:cNvPicPr>
          <p:nvPr>
            <p:ph idx="1"/>
          </p:nvPr>
        </p:nvPicPr>
        <p:blipFill rotWithShape="1">
          <a:blip r:embed="rId2">
            <a:extLst>
              <a:ext uri="{28A0092B-C50C-407E-A947-70E740481C1C}">
                <a14:useLocalDpi xmlns:a14="http://schemas.microsoft.com/office/drawing/2010/main" val="0"/>
              </a:ext>
            </a:extLst>
          </a:blip>
          <a:srcRect l="-854" r="-1162"/>
          <a:stretch/>
        </p:blipFill>
        <p:spPr>
          <a:xfrm>
            <a:off x="136594" y="1600200"/>
            <a:ext cx="6213209" cy="4525963"/>
          </a:xfrm>
        </p:spPr>
      </p:pic>
      <p:sp>
        <p:nvSpPr>
          <p:cNvPr id="5" name="TextBox 4"/>
          <p:cNvSpPr txBox="1"/>
          <p:nvPr/>
        </p:nvSpPr>
        <p:spPr>
          <a:xfrm>
            <a:off x="6418079" y="202360"/>
            <a:ext cx="2621800" cy="6555641"/>
          </a:xfrm>
          <a:prstGeom prst="rect">
            <a:avLst/>
          </a:prstGeom>
          <a:noFill/>
        </p:spPr>
        <p:txBody>
          <a:bodyPr wrap="square" rtlCol="0">
            <a:spAutoFit/>
          </a:bodyPr>
          <a:lstStyle/>
          <a:p>
            <a:r>
              <a:rPr lang="en-US" sz="1500" dirty="0" smtClean="0"/>
              <a:t>Upper panel: </a:t>
            </a:r>
            <a:r>
              <a:rPr lang="en-US" sz="1500" i="1" dirty="0" smtClean="0"/>
              <a:t>HST</a:t>
            </a:r>
            <a:r>
              <a:rPr lang="en-US" sz="1500" dirty="0" smtClean="0"/>
              <a:t> images of SN 1987A with WFC3 in the F625W filter on days 8717 (2011 January 05), 9480 (2013 February 06), and 9975 (2014 June 15). Middle panels: difference images of 2013–2011, 2014–2013, and 2014–2011, respectively. Blue means fainter and red brighter. Inside the ring the asymmetric </a:t>
            </a:r>
            <a:r>
              <a:rPr lang="en-US" sz="1500" dirty="0" err="1" smtClean="0"/>
              <a:t>ejecta</a:t>
            </a:r>
            <a:r>
              <a:rPr lang="en-US" sz="1500" dirty="0" smtClean="0"/>
              <a:t> can be seen. Note the gradual appearance of several small spots, as well as diffuse emission, outside the inner ring in the SE. New spots can also be seen in the NE, as well as to the NW. Note that the two new spots in the NW do not coincide with the stars labeled in the upper left image. The residuals in the SE corner of the difference images are due to a saturated star and the radial streak NW of the ring in the two first difference panels is due to a diffraction spike of a star outside the field shown. </a:t>
            </a:r>
            <a:endParaRPr lang="en-US" sz="1500" dirty="0"/>
          </a:p>
        </p:txBody>
      </p:sp>
      <p:sp>
        <p:nvSpPr>
          <p:cNvPr id="6" name="TextBox 5"/>
          <p:cNvSpPr txBox="1"/>
          <p:nvPr/>
        </p:nvSpPr>
        <p:spPr>
          <a:xfrm>
            <a:off x="300419" y="6335713"/>
            <a:ext cx="5735270" cy="369332"/>
          </a:xfrm>
          <a:prstGeom prst="rect">
            <a:avLst/>
          </a:prstGeom>
          <a:noFill/>
        </p:spPr>
        <p:txBody>
          <a:bodyPr wrap="square" rtlCol="0">
            <a:spAutoFit/>
          </a:bodyPr>
          <a:lstStyle/>
          <a:p>
            <a:r>
              <a:rPr lang="en-US" dirty="0" err="1" smtClean="0"/>
              <a:t>Fransson</a:t>
            </a:r>
            <a:r>
              <a:rPr lang="en-US" dirty="0" smtClean="0"/>
              <a:t> et al, 2015, </a:t>
            </a:r>
            <a:r>
              <a:rPr lang="en-US" dirty="0" err="1" smtClean="0"/>
              <a:t>ApJL</a:t>
            </a:r>
            <a:r>
              <a:rPr lang="en-US" dirty="0" smtClean="0"/>
              <a:t>, 806, 1</a:t>
            </a:r>
            <a:endParaRPr lang="en-US" dirty="0"/>
          </a:p>
        </p:txBody>
      </p:sp>
    </p:spTree>
    <p:extLst>
      <p:ext uri="{BB962C8B-B14F-4D97-AF65-F5344CB8AC3E}">
        <p14:creationId xmlns:p14="http://schemas.microsoft.com/office/powerpoint/2010/main" val="84338500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SN 1987A</a:t>
            </a:r>
            <a:endParaRPr lang="en-US" dirty="0">
              <a:solidFill>
                <a:srgbClr val="FF0000"/>
              </a:solidFill>
            </a:endParaRPr>
          </a:p>
        </p:txBody>
      </p:sp>
      <p:sp>
        <p:nvSpPr>
          <p:cNvPr id="3" name="Content Placeholder 2"/>
          <p:cNvSpPr>
            <a:spLocks noGrp="1"/>
          </p:cNvSpPr>
          <p:nvPr>
            <p:ph idx="1"/>
          </p:nvPr>
        </p:nvSpPr>
        <p:spPr>
          <a:xfrm>
            <a:off x="457200" y="1417638"/>
            <a:ext cx="8229600" cy="4756150"/>
          </a:xfrm>
        </p:spPr>
        <p:txBody>
          <a:bodyPr>
            <a:normAutofit fontScale="62500" lnSpcReduction="20000"/>
          </a:bodyPr>
          <a:lstStyle/>
          <a:p>
            <a:r>
              <a:rPr lang="en-US" dirty="0" smtClean="0"/>
              <a:t>Recent observations with IR, optical and X-ray show that by day 10,000 the SN shock  has exited the </a:t>
            </a:r>
            <a:r>
              <a:rPr lang="en-US" dirty="0" smtClean="0">
                <a:solidFill>
                  <a:schemeClr val="tx2">
                    <a:lumMod val="60000"/>
                    <a:lumOff val="40000"/>
                  </a:schemeClr>
                </a:solidFill>
              </a:rPr>
              <a:t> equatorial ring</a:t>
            </a:r>
            <a:r>
              <a:rPr lang="en-US" dirty="0" smtClean="0"/>
              <a:t>, and is now expanding in lower </a:t>
            </a:r>
            <a:r>
              <a:rPr lang="en-US" dirty="0" smtClean="0">
                <a:solidFill>
                  <a:srgbClr val="558ED5"/>
                </a:solidFill>
              </a:rPr>
              <a:t>density material</a:t>
            </a:r>
            <a:r>
              <a:rPr lang="en-US" dirty="0" smtClean="0"/>
              <a:t>. </a:t>
            </a:r>
          </a:p>
          <a:p>
            <a:r>
              <a:rPr lang="en-US" dirty="0" smtClean="0"/>
              <a:t>Since the emission goes as ρ</a:t>
            </a:r>
            <a:r>
              <a:rPr lang="en-US" baseline="30000" dirty="0" smtClean="0"/>
              <a:t>2</a:t>
            </a:r>
            <a:r>
              <a:rPr lang="en-US" dirty="0" smtClean="0"/>
              <a:t>, it will therefore not increase as fast as it was. This complicates calculations of the future gamma-ray flux. </a:t>
            </a:r>
          </a:p>
          <a:p>
            <a:r>
              <a:rPr lang="en-US" dirty="0" smtClean="0"/>
              <a:t>Unfortunately at this point it is not possible to evaluate the density, and density profile, into which the material is expanding. If it is likely a wind then the density would decrease as r</a:t>
            </a:r>
            <a:r>
              <a:rPr lang="en-US" baseline="30000" dirty="0" smtClean="0"/>
              <a:t>-2</a:t>
            </a:r>
            <a:r>
              <a:rPr lang="en-US" dirty="0" smtClean="0"/>
              <a:t>.</a:t>
            </a:r>
          </a:p>
          <a:p>
            <a:r>
              <a:rPr lang="en-US" dirty="0"/>
              <a:t>T</a:t>
            </a:r>
            <a:r>
              <a:rPr lang="en-US" dirty="0" smtClean="0"/>
              <a:t>he </a:t>
            </a:r>
            <a:r>
              <a:rPr lang="en-US" dirty="0" smtClean="0">
                <a:solidFill>
                  <a:srgbClr val="984807"/>
                </a:solidFill>
              </a:rPr>
              <a:t>forward shock will be expanding in the lower density medium</a:t>
            </a:r>
            <a:r>
              <a:rPr lang="en-US" dirty="0" smtClean="0"/>
              <a:t>, but the </a:t>
            </a:r>
            <a:r>
              <a:rPr lang="en-US" dirty="0" smtClean="0">
                <a:solidFill>
                  <a:srgbClr val="984807"/>
                </a:solidFill>
              </a:rPr>
              <a:t>reverse shock will still be in the dense ring</a:t>
            </a:r>
            <a:r>
              <a:rPr lang="en-US" dirty="0" smtClean="0"/>
              <a:t>. One could imagine particle acceleration at both shocks, which further complicates the matter.</a:t>
            </a:r>
          </a:p>
          <a:p>
            <a:r>
              <a:rPr lang="en-US" dirty="0" smtClean="0"/>
              <a:t>The lower density, and decreasing emission with time if it is in a wind medium, will mean that the overall emission will decrease with time. CTA has a higher sensitivity than HESS , but </a:t>
            </a:r>
            <a:r>
              <a:rPr lang="en-US" dirty="0">
                <a:solidFill>
                  <a:schemeClr val="accent6">
                    <a:lumMod val="50000"/>
                  </a:schemeClr>
                </a:solidFill>
              </a:rPr>
              <a:t>i</a:t>
            </a:r>
            <a:r>
              <a:rPr lang="en-US" dirty="0" smtClean="0">
                <a:solidFill>
                  <a:schemeClr val="accent6">
                    <a:lumMod val="50000"/>
                  </a:schemeClr>
                </a:solidFill>
              </a:rPr>
              <a:t>t still seems possible that CTA will NOT detect SN 1987A.</a:t>
            </a:r>
          </a:p>
          <a:p>
            <a:r>
              <a:rPr lang="en-US" dirty="0" smtClean="0">
                <a:cs typeface="Symbol" charset="2"/>
              </a:rPr>
              <a:t>Note (several approximations made, especially that although shock moving through different density media, self-similar solutions still apply).</a:t>
            </a:r>
            <a:endParaRPr lang="en-US" dirty="0">
              <a:cs typeface="Symbol" charset="2"/>
            </a:endParaRPr>
          </a:p>
          <a:p>
            <a:endParaRPr lang="en-US" baseline="30000" dirty="0">
              <a:cs typeface="Symbol" charset="2"/>
            </a:endParaRPr>
          </a:p>
          <a:p>
            <a:endParaRPr lang="en-US" dirty="0"/>
          </a:p>
        </p:txBody>
      </p:sp>
      <p:sp>
        <p:nvSpPr>
          <p:cNvPr id="4" name="Date Placeholder 3"/>
          <p:cNvSpPr>
            <a:spLocks noGrp="1"/>
          </p:cNvSpPr>
          <p:nvPr>
            <p:ph type="dt" sz="half" idx="10"/>
          </p:nvPr>
        </p:nvSpPr>
        <p:spPr/>
        <p:txBody>
          <a:bodyPr/>
          <a:lstStyle/>
          <a:p>
            <a:r>
              <a:rPr lang="en-US" smtClean="0"/>
              <a:t>April 13 2016</a:t>
            </a:r>
            <a:endParaRPr lang="en-US"/>
          </a:p>
        </p:txBody>
      </p:sp>
      <p:sp>
        <p:nvSpPr>
          <p:cNvPr id="5" name="Footer Placeholder 4"/>
          <p:cNvSpPr>
            <a:spLocks noGrp="1"/>
          </p:cNvSpPr>
          <p:nvPr>
            <p:ph type="ftr" sz="quarter" idx="11"/>
          </p:nvPr>
        </p:nvSpPr>
        <p:spPr/>
        <p:txBody>
          <a:bodyPr/>
          <a:lstStyle/>
          <a:p>
            <a:r>
              <a:rPr lang="en-US" smtClean="0"/>
              <a:t>ISSI - Cosmic Rays</a:t>
            </a:r>
            <a:endParaRPr lang="en-US"/>
          </a:p>
        </p:txBody>
      </p:sp>
    </p:spTree>
    <p:extLst>
      <p:ext uri="{BB962C8B-B14F-4D97-AF65-F5344CB8AC3E}">
        <p14:creationId xmlns:p14="http://schemas.microsoft.com/office/powerpoint/2010/main" val="409527271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51331"/>
            <a:ext cx="8229600" cy="1143000"/>
          </a:xfrm>
        </p:spPr>
        <p:txBody>
          <a:bodyPr/>
          <a:lstStyle/>
          <a:p>
            <a:r>
              <a:rPr lang="en-US" dirty="0" smtClean="0">
                <a:solidFill>
                  <a:schemeClr val="accent4">
                    <a:lumMod val="75000"/>
                  </a:schemeClr>
                </a:solidFill>
                <a:latin typeface="Apple Chancery"/>
                <a:cs typeface="Apple Chancery"/>
              </a:rPr>
              <a:t>Questions and Discussions</a:t>
            </a:r>
            <a:endParaRPr lang="en-US" dirty="0">
              <a:solidFill>
                <a:schemeClr val="accent4">
                  <a:lumMod val="75000"/>
                </a:schemeClr>
              </a:solidFill>
              <a:latin typeface="Apple Chancery"/>
              <a:cs typeface="Apple Chancery"/>
            </a:endParaRPr>
          </a:p>
        </p:txBody>
      </p:sp>
    </p:spTree>
    <p:extLst>
      <p:ext uri="{BB962C8B-B14F-4D97-AF65-F5344CB8AC3E}">
        <p14:creationId xmlns:p14="http://schemas.microsoft.com/office/powerpoint/2010/main" val="141135548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defRPr/>
            </a:pPr>
            <a:r>
              <a:rPr lang="en-US" dirty="0" smtClean="0">
                <a:solidFill>
                  <a:srgbClr val="FF0000"/>
                </a:solidFill>
                <a:latin typeface="Calibri" charset="0"/>
                <a:cs typeface="WenQuanYi Micro Hei" charset="0"/>
              </a:rPr>
              <a:t>Summary &amp; Conclusions</a:t>
            </a:r>
            <a:endParaRPr lang="de-DE" dirty="0">
              <a:solidFill>
                <a:srgbClr val="FF0000"/>
              </a:solidFill>
              <a:latin typeface="Calibri" charset="0"/>
              <a:cs typeface="WenQuanYi Micro Hei" charset="0"/>
            </a:endParaRPr>
          </a:p>
        </p:txBody>
      </p:sp>
      <p:sp>
        <p:nvSpPr>
          <p:cNvPr id="17411" name="Content Placeholder 2"/>
          <p:cNvSpPr>
            <a:spLocks noGrp="1"/>
          </p:cNvSpPr>
          <p:nvPr>
            <p:ph idx="1"/>
          </p:nvPr>
        </p:nvSpPr>
        <p:spPr/>
        <p:txBody>
          <a:bodyPr>
            <a:normAutofit fontScale="92500" lnSpcReduction="20000"/>
          </a:bodyPr>
          <a:lstStyle/>
          <a:p>
            <a:pPr marL="457200" indent="-457200">
              <a:buFont typeface="Arial" charset="0"/>
              <a:buChar char="•"/>
              <a:defRPr/>
            </a:pPr>
            <a:r>
              <a:rPr lang="en-US" dirty="0" smtClean="0">
                <a:latin typeface="Calibri" charset="0"/>
                <a:cs typeface="WenQuanYi Micro Hei" charset="0"/>
              </a:rPr>
              <a:t>SN </a:t>
            </a:r>
            <a:r>
              <a:rPr lang="en-US" dirty="0" smtClean="0">
                <a:solidFill>
                  <a:srgbClr val="008000"/>
                </a:solidFill>
                <a:latin typeface="Calibri" charset="0"/>
                <a:cs typeface="WenQuanYi Micro Hei" charset="0"/>
              </a:rPr>
              <a:t>Environment</a:t>
            </a:r>
            <a:r>
              <a:rPr lang="en-US" dirty="0" smtClean="0">
                <a:latin typeface="Calibri" charset="0"/>
                <a:cs typeface="WenQuanYi Micro Hei" charset="0"/>
              </a:rPr>
              <a:t> is </a:t>
            </a:r>
            <a:r>
              <a:rPr lang="en-US" dirty="0" smtClean="0">
                <a:solidFill>
                  <a:srgbClr val="008000"/>
                </a:solidFill>
                <a:latin typeface="Calibri" charset="0"/>
                <a:cs typeface="WenQuanYi Micro Hei" charset="0"/>
              </a:rPr>
              <a:t>very important</a:t>
            </a:r>
            <a:r>
              <a:rPr lang="en-US" dirty="0" smtClean="0">
                <a:latin typeface="Calibri" charset="0"/>
                <a:cs typeface="WenQuanYi Micro Hei" charset="0"/>
              </a:rPr>
              <a:t>!!!!</a:t>
            </a:r>
          </a:p>
          <a:p>
            <a:pPr marL="457200" indent="-457200">
              <a:buFont typeface="Arial" charset="0"/>
              <a:buChar char="•"/>
              <a:defRPr/>
            </a:pPr>
            <a:r>
              <a:rPr lang="en-US" dirty="0" smtClean="0">
                <a:latin typeface="Calibri" charset="0"/>
                <a:cs typeface="WenQuanYi Micro Hei" charset="0"/>
              </a:rPr>
              <a:t>Young core</a:t>
            </a:r>
            <a:r>
              <a:rPr lang="en-US" smtClean="0">
                <a:latin typeface="Calibri" charset="0"/>
                <a:cs typeface="WenQuanYi Micro Hei" charset="0"/>
              </a:rPr>
              <a:t>-collapse SN </a:t>
            </a:r>
            <a:r>
              <a:rPr lang="en-US" dirty="0" smtClean="0">
                <a:latin typeface="Calibri" charset="0"/>
                <a:cs typeface="WenQuanYi Micro Hei" charset="0"/>
              </a:rPr>
              <a:t>will </a:t>
            </a:r>
            <a:r>
              <a:rPr lang="en-US" dirty="0" smtClean="0">
                <a:solidFill>
                  <a:srgbClr val="558ED5"/>
                </a:solidFill>
                <a:latin typeface="Calibri" charset="0"/>
                <a:cs typeface="WenQuanYi Micro Hei" charset="0"/>
              </a:rPr>
              <a:t>typically interact with the freely expanding wind </a:t>
            </a:r>
            <a:r>
              <a:rPr lang="en-US" dirty="0" smtClean="0">
                <a:latin typeface="Calibri" charset="0"/>
                <a:cs typeface="WenQuanYi Micro Hei" charset="0"/>
              </a:rPr>
              <a:t>of the progenitor star first, </a:t>
            </a:r>
            <a:r>
              <a:rPr lang="en-US" dirty="0" smtClean="0">
                <a:solidFill>
                  <a:srgbClr val="558ED5"/>
                </a:solidFill>
                <a:latin typeface="Calibri" charset="0"/>
                <a:cs typeface="WenQuanYi Micro Hei" charset="0"/>
              </a:rPr>
              <a:t>followed by a constant density region</a:t>
            </a:r>
            <a:r>
              <a:rPr lang="en-US" dirty="0" smtClean="0">
                <a:latin typeface="Calibri" charset="0"/>
                <a:cs typeface="WenQuanYi Micro Hei" charset="0"/>
              </a:rPr>
              <a:t>.</a:t>
            </a:r>
          </a:p>
          <a:p>
            <a:pPr marL="457200" indent="-457200">
              <a:buFont typeface="Arial" charset="0"/>
              <a:buChar char="•"/>
              <a:defRPr/>
            </a:pPr>
            <a:r>
              <a:rPr lang="en-US" dirty="0" smtClean="0">
                <a:latin typeface="Calibri" charset="0"/>
                <a:cs typeface="WenQuanYi Micro Hei" charset="0"/>
              </a:rPr>
              <a:t>The </a:t>
            </a:r>
            <a:r>
              <a:rPr lang="en-US" dirty="0" smtClean="0">
                <a:solidFill>
                  <a:srgbClr val="558ED5"/>
                </a:solidFill>
                <a:latin typeface="Calibri" charset="0"/>
                <a:cs typeface="WenQuanYi Micro Hei" charset="0"/>
              </a:rPr>
              <a:t>density</a:t>
            </a:r>
            <a:r>
              <a:rPr lang="en-US" dirty="0" smtClean="0">
                <a:latin typeface="Calibri" charset="0"/>
                <a:cs typeface="WenQuanYi Micro Hei" charset="0"/>
              </a:rPr>
              <a:t> may </a:t>
            </a:r>
            <a:r>
              <a:rPr lang="en-US" dirty="0" smtClean="0">
                <a:solidFill>
                  <a:srgbClr val="558ED5"/>
                </a:solidFill>
                <a:latin typeface="Calibri" charset="0"/>
                <a:cs typeface="WenQuanYi Micro Hei" charset="0"/>
              </a:rPr>
              <a:t>decrease considerably </a:t>
            </a:r>
            <a:r>
              <a:rPr lang="en-US" dirty="0" smtClean="0">
                <a:latin typeface="Calibri" charset="0"/>
                <a:cs typeface="WenQuanYi Micro Hei" charset="0"/>
              </a:rPr>
              <a:t>in </a:t>
            </a:r>
            <a:r>
              <a:rPr lang="en-US" dirty="0" smtClean="0">
                <a:solidFill>
                  <a:srgbClr val="558ED5"/>
                </a:solidFill>
                <a:latin typeface="Calibri" charset="0"/>
                <a:cs typeface="WenQuanYi Micro Hei" charset="0"/>
              </a:rPr>
              <a:t>Type IIP </a:t>
            </a:r>
            <a:r>
              <a:rPr lang="en-US" dirty="0" err="1" smtClean="0">
                <a:solidFill>
                  <a:srgbClr val="558ED5"/>
                </a:solidFill>
                <a:latin typeface="Calibri" charset="0"/>
                <a:cs typeface="WenQuanYi Micro Hei" charset="0"/>
              </a:rPr>
              <a:t>SNe</a:t>
            </a:r>
            <a:r>
              <a:rPr lang="en-US" dirty="0" smtClean="0">
                <a:latin typeface="Calibri" charset="0"/>
                <a:cs typeface="WenQuanYi Micro Hei" charset="0"/>
              </a:rPr>
              <a:t>, or increase some in Type </a:t>
            </a:r>
            <a:r>
              <a:rPr lang="en-US" dirty="0" err="1" smtClean="0">
                <a:latin typeface="Calibri" charset="0"/>
                <a:cs typeface="WenQuanYi Micro Hei" charset="0"/>
              </a:rPr>
              <a:t>Ic</a:t>
            </a:r>
            <a:r>
              <a:rPr lang="en-US" dirty="0" smtClean="0">
                <a:latin typeface="Calibri" charset="0"/>
                <a:cs typeface="WenQuanYi Micro Hei" charset="0"/>
              </a:rPr>
              <a:t>.</a:t>
            </a:r>
          </a:p>
          <a:p>
            <a:pPr marL="457200" indent="-457200">
              <a:buFont typeface="Arial" charset="0"/>
              <a:buChar char="•"/>
              <a:defRPr/>
            </a:pPr>
            <a:r>
              <a:rPr lang="en-US" dirty="0" smtClean="0">
                <a:latin typeface="Calibri" charset="0"/>
                <a:cs typeface="WenQuanYi Micro Hei" charset="0"/>
              </a:rPr>
              <a:t>A simple estimate can be made of the </a:t>
            </a:r>
            <a:r>
              <a:rPr lang="en-US" dirty="0" err="1" smtClean="0">
                <a:latin typeface="Calibri" charset="0"/>
                <a:cs typeface="WenQuanYi Micro Hei" charset="0"/>
              </a:rPr>
              <a:t>hadronic</a:t>
            </a:r>
            <a:r>
              <a:rPr lang="en-US" dirty="0">
                <a:latin typeface="Calibri" charset="0"/>
                <a:cs typeface="WenQuanYi Micro Hei" charset="0"/>
              </a:rPr>
              <a:t> </a:t>
            </a:r>
            <a:r>
              <a:rPr lang="en-US" dirty="0" smtClean="0">
                <a:latin typeface="Calibri" charset="0"/>
                <a:cs typeface="WenQuanYi Micro Hei" charset="0"/>
              </a:rPr>
              <a:t>flux using DAV 1994, the Chevalier self-similar solutions, and some approximations.</a:t>
            </a:r>
          </a:p>
          <a:p>
            <a:pPr marL="457200" indent="-457200">
              <a:buFont typeface="Arial" charset="0"/>
              <a:buChar char="•"/>
              <a:defRPr/>
            </a:pPr>
            <a:r>
              <a:rPr lang="en-US" dirty="0" smtClean="0">
                <a:latin typeface="Calibri" charset="0"/>
                <a:cs typeface="WenQuanYi Micro Hei" charset="0"/>
              </a:rPr>
              <a:t>Suggests that </a:t>
            </a:r>
            <a:r>
              <a:rPr lang="en-US" dirty="0" err="1" smtClean="0">
                <a:solidFill>
                  <a:srgbClr val="558ED5"/>
                </a:solidFill>
                <a:latin typeface="Calibri" charset="0"/>
                <a:cs typeface="WenQuanYi Micro Hei" charset="0"/>
              </a:rPr>
              <a:t>Cas</a:t>
            </a:r>
            <a:r>
              <a:rPr lang="en-US" dirty="0" smtClean="0">
                <a:solidFill>
                  <a:srgbClr val="558ED5"/>
                </a:solidFill>
                <a:latin typeface="Calibri" charset="0"/>
                <a:cs typeface="WenQuanYi Micro Hei" charset="0"/>
              </a:rPr>
              <a:t> A emission is </a:t>
            </a:r>
            <a:r>
              <a:rPr lang="en-US" dirty="0" err="1" smtClean="0">
                <a:solidFill>
                  <a:srgbClr val="558ED5"/>
                </a:solidFill>
                <a:latin typeface="Calibri" charset="0"/>
                <a:cs typeface="WenQuanYi Micro Hei" charset="0"/>
              </a:rPr>
              <a:t>hadronic</a:t>
            </a:r>
            <a:r>
              <a:rPr lang="en-US" dirty="0" smtClean="0">
                <a:latin typeface="Calibri" charset="0"/>
                <a:cs typeface="WenQuanYi Micro Hei" charset="0"/>
              </a:rPr>
              <a:t>, and that </a:t>
            </a:r>
            <a:r>
              <a:rPr lang="en-US" dirty="0" smtClean="0">
                <a:solidFill>
                  <a:srgbClr val="558ED5"/>
                </a:solidFill>
                <a:latin typeface="Calibri" charset="0"/>
                <a:cs typeface="WenQuanYi Micro Hei" charset="0"/>
              </a:rPr>
              <a:t>87A may be detectable in a few years</a:t>
            </a:r>
            <a:r>
              <a:rPr lang="en-US" dirty="0" smtClean="0">
                <a:latin typeface="Calibri" charset="0"/>
                <a:cs typeface="WenQuanYi Micro Hei" charset="0"/>
              </a:rPr>
              <a:t>.</a:t>
            </a:r>
          </a:p>
          <a:p>
            <a:pPr marL="457200" indent="-457200">
              <a:buFont typeface="Arial" charset="0"/>
              <a:buChar char="•"/>
              <a:defRPr/>
            </a:pPr>
            <a:endParaRPr lang="en-US" dirty="0" smtClean="0">
              <a:latin typeface="Calibri" charset="0"/>
              <a:cs typeface="WenQuanYi Micro Hei" charset="0"/>
            </a:endParaRPr>
          </a:p>
        </p:txBody>
      </p:sp>
      <p:sp>
        <p:nvSpPr>
          <p:cNvPr id="2" name="Date Placeholder 1"/>
          <p:cNvSpPr>
            <a:spLocks noGrp="1"/>
          </p:cNvSpPr>
          <p:nvPr>
            <p:ph type="dt" sz="half" idx="10"/>
          </p:nvPr>
        </p:nvSpPr>
        <p:spPr/>
        <p:txBody>
          <a:bodyPr/>
          <a:lstStyle/>
          <a:p>
            <a:r>
              <a:rPr lang="en-US" smtClean="0"/>
              <a:t>April 13 2016</a:t>
            </a:r>
            <a:endParaRPr lang="en-US"/>
          </a:p>
        </p:txBody>
      </p:sp>
      <p:sp>
        <p:nvSpPr>
          <p:cNvPr id="3" name="Footer Placeholder 2"/>
          <p:cNvSpPr>
            <a:spLocks noGrp="1"/>
          </p:cNvSpPr>
          <p:nvPr>
            <p:ph type="ftr" sz="quarter" idx="11"/>
          </p:nvPr>
        </p:nvSpPr>
        <p:spPr/>
        <p:txBody>
          <a:bodyPr/>
          <a:lstStyle/>
          <a:p>
            <a:r>
              <a:rPr lang="en-US" smtClean="0"/>
              <a:t>ISSI - Cosmic Rays</a:t>
            </a:r>
            <a:endParaRPr lang="en-US"/>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solidFill>
              </a:rPr>
              <a:t>Summary</a:t>
            </a:r>
            <a:endParaRPr lang="en-US" dirty="0">
              <a:solidFill>
                <a:schemeClr val="accent4"/>
              </a:solidFill>
            </a:endParaRPr>
          </a:p>
        </p:txBody>
      </p:sp>
      <p:sp>
        <p:nvSpPr>
          <p:cNvPr id="3" name="Content Placeholder 2"/>
          <p:cNvSpPr>
            <a:spLocks noGrp="1"/>
          </p:cNvSpPr>
          <p:nvPr>
            <p:ph idx="1"/>
          </p:nvPr>
        </p:nvSpPr>
        <p:spPr/>
        <p:txBody>
          <a:bodyPr>
            <a:normAutofit fontScale="92500" lnSpcReduction="10000"/>
          </a:bodyPr>
          <a:lstStyle/>
          <a:p>
            <a:r>
              <a:rPr lang="en-US" dirty="0" smtClean="0"/>
              <a:t>SNR propagation in the ambient medium depends on the </a:t>
            </a:r>
            <a:r>
              <a:rPr lang="en-US" dirty="0" smtClean="0">
                <a:solidFill>
                  <a:schemeClr val="accent2">
                    <a:lumMod val="60000"/>
                    <a:lumOff val="40000"/>
                  </a:schemeClr>
                </a:solidFill>
              </a:rPr>
              <a:t>structure of the ambient medium</a:t>
            </a:r>
            <a:r>
              <a:rPr lang="en-US" dirty="0" smtClean="0"/>
              <a:t>, the </a:t>
            </a:r>
            <a:r>
              <a:rPr lang="en-US" dirty="0" smtClean="0">
                <a:solidFill>
                  <a:srgbClr val="D99694"/>
                </a:solidFill>
              </a:rPr>
              <a:t>structure of the material ejected in the SN explosion</a:t>
            </a:r>
            <a:r>
              <a:rPr lang="en-US" dirty="0" smtClean="0"/>
              <a:t>, and the </a:t>
            </a:r>
            <a:r>
              <a:rPr lang="en-US" dirty="0" smtClean="0">
                <a:solidFill>
                  <a:srgbClr val="D99694"/>
                </a:solidFill>
              </a:rPr>
              <a:t>energy</a:t>
            </a:r>
            <a:r>
              <a:rPr lang="en-US" dirty="0" smtClean="0"/>
              <a:t> and </a:t>
            </a:r>
            <a:r>
              <a:rPr lang="en-US" dirty="0" smtClean="0">
                <a:solidFill>
                  <a:srgbClr val="D99694"/>
                </a:solidFill>
              </a:rPr>
              <a:t>mass</a:t>
            </a:r>
            <a:r>
              <a:rPr lang="en-US" dirty="0" smtClean="0"/>
              <a:t> of the ejected material.</a:t>
            </a:r>
          </a:p>
          <a:p>
            <a:r>
              <a:rPr lang="en-US" dirty="0" smtClean="0"/>
              <a:t>Although SNR evolution is traditionally classified as going through various phases, a SNR could </a:t>
            </a:r>
            <a:r>
              <a:rPr lang="en-US" dirty="0" smtClean="0">
                <a:solidFill>
                  <a:schemeClr val="accent3"/>
                </a:solidFill>
              </a:rPr>
              <a:t>spend most of its time in transition between these phases</a:t>
            </a:r>
            <a:r>
              <a:rPr lang="en-US" dirty="0" smtClean="0"/>
              <a:t>, and thus may not be adequately described by the self-similar solutions. </a:t>
            </a:r>
            <a:endParaRPr lang="en-US" dirty="0"/>
          </a:p>
        </p:txBody>
      </p:sp>
      <p:sp>
        <p:nvSpPr>
          <p:cNvPr id="4" name="Date Placeholder 3"/>
          <p:cNvSpPr>
            <a:spLocks noGrp="1"/>
          </p:cNvSpPr>
          <p:nvPr>
            <p:ph type="dt" sz="half" idx="10"/>
          </p:nvPr>
        </p:nvSpPr>
        <p:spPr/>
        <p:txBody>
          <a:bodyPr/>
          <a:lstStyle/>
          <a:p>
            <a:r>
              <a:rPr lang="en-US" smtClean="0"/>
              <a:t>April 13 2016</a:t>
            </a:r>
            <a:endParaRPr lang="en-US"/>
          </a:p>
        </p:txBody>
      </p:sp>
      <p:sp>
        <p:nvSpPr>
          <p:cNvPr id="5" name="Footer Placeholder 4"/>
          <p:cNvSpPr>
            <a:spLocks noGrp="1"/>
          </p:cNvSpPr>
          <p:nvPr>
            <p:ph type="ftr" sz="quarter" idx="11"/>
          </p:nvPr>
        </p:nvSpPr>
        <p:spPr/>
        <p:txBody>
          <a:bodyPr/>
          <a:lstStyle/>
          <a:p>
            <a:r>
              <a:rPr lang="en-US" smtClean="0"/>
              <a:t>ISSI - Cosmic Rays</a:t>
            </a:r>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r>
              <a:rPr lang="en-US" dirty="0" err="1" smtClean="0"/>
              <a:t>Contd</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r>
              <a:rPr lang="en-US" dirty="0" smtClean="0"/>
              <a:t>The </a:t>
            </a:r>
            <a:r>
              <a:rPr lang="en-US" dirty="0" err="1" smtClean="0">
                <a:solidFill>
                  <a:schemeClr val="accent2">
                    <a:lumMod val="40000"/>
                    <a:lumOff val="60000"/>
                  </a:schemeClr>
                </a:solidFill>
              </a:rPr>
              <a:t>Sedov</a:t>
            </a:r>
            <a:r>
              <a:rPr lang="en-US" dirty="0" smtClean="0">
                <a:solidFill>
                  <a:schemeClr val="accent2">
                    <a:lumMod val="40000"/>
                    <a:lumOff val="60000"/>
                  </a:schemeClr>
                </a:solidFill>
              </a:rPr>
              <a:t> stage is NOT reached </a:t>
            </a:r>
            <a:r>
              <a:rPr lang="en-US" dirty="0" smtClean="0"/>
              <a:t>when the swept-up mass equals the </a:t>
            </a:r>
            <a:r>
              <a:rPr lang="en-US" dirty="0" err="1" smtClean="0"/>
              <a:t>ejecta</a:t>
            </a:r>
            <a:r>
              <a:rPr lang="en-US" dirty="0" smtClean="0"/>
              <a:t> mass, it generally takes </a:t>
            </a:r>
            <a:r>
              <a:rPr lang="en-US" dirty="0" smtClean="0">
                <a:solidFill>
                  <a:srgbClr val="E6B9B8"/>
                </a:solidFill>
              </a:rPr>
              <a:t>a lot longer </a:t>
            </a:r>
            <a:r>
              <a:rPr lang="en-US" dirty="0" smtClean="0"/>
              <a:t>than that. In some cases it could be </a:t>
            </a:r>
            <a:r>
              <a:rPr lang="en-US" dirty="0" smtClean="0">
                <a:solidFill>
                  <a:srgbClr val="E6B9B8"/>
                </a:solidFill>
              </a:rPr>
              <a:t>truncated or totally bypassed.</a:t>
            </a:r>
          </a:p>
          <a:p>
            <a:r>
              <a:rPr lang="en-US" dirty="0" smtClean="0"/>
              <a:t>SN shocks </a:t>
            </a:r>
            <a:r>
              <a:rPr lang="en-US" dirty="0" smtClean="0">
                <a:solidFill>
                  <a:srgbClr val="E6B9B8"/>
                </a:solidFill>
              </a:rPr>
              <a:t>can become </a:t>
            </a:r>
            <a:r>
              <a:rPr lang="en-US" dirty="0" err="1" smtClean="0">
                <a:solidFill>
                  <a:srgbClr val="E6B9B8"/>
                </a:solidFill>
              </a:rPr>
              <a:t>radiative</a:t>
            </a:r>
            <a:r>
              <a:rPr lang="en-US" dirty="0" smtClean="0">
                <a:solidFill>
                  <a:srgbClr val="E6B9B8"/>
                </a:solidFill>
              </a:rPr>
              <a:t> </a:t>
            </a:r>
            <a:r>
              <a:rPr lang="en-US" dirty="0" smtClean="0"/>
              <a:t>depending on their velocity and the ambient density. This can </a:t>
            </a:r>
            <a:r>
              <a:rPr lang="en-US" dirty="0" smtClean="0">
                <a:solidFill>
                  <a:srgbClr val="E6B9B8"/>
                </a:solidFill>
              </a:rPr>
              <a:t>happen at any time, not necessarily in the </a:t>
            </a:r>
            <a:r>
              <a:rPr lang="en-US" dirty="0" err="1" smtClean="0">
                <a:solidFill>
                  <a:srgbClr val="E6B9B8"/>
                </a:solidFill>
              </a:rPr>
              <a:t>radiative</a:t>
            </a:r>
            <a:r>
              <a:rPr lang="en-US" dirty="0" smtClean="0">
                <a:solidFill>
                  <a:srgbClr val="E6B9B8"/>
                </a:solidFill>
              </a:rPr>
              <a:t> stage</a:t>
            </a:r>
            <a:r>
              <a:rPr lang="en-US" dirty="0" smtClean="0"/>
              <a:t>.</a:t>
            </a:r>
          </a:p>
          <a:p>
            <a:pPr>
              <a:buNone/>
            </a:pPr>
            <a:endParaRPr lang="en-US" dirty="0"/>
          </a:p>
        </p:txBody>
      </p:sp>
      <p:sp>
        <p:nvSpPr>
          <p:cNvPr id="4" name="Date Placeholder 3"/>
          <p:cNvSpPr>
            <a:spLocks noGrp="1"/>
          </p:cNvSpPr>
          <p:nvPr>
            <p:ph type="dt" sz="half" idx="10"/>
          </p:nvPr>
        </p:nvSpPr>
        <p:spPr/>
        <p:txBody>
          <a:bodyPr/>
          <a:lstStyle/>
          <a:p>
            <a:r>
              <a:rPr lang="en-US" smtClean="0"/>
              <a:t>April 13 2016</a:t>
            </a:r>
            <a:endParaRPr lang="en-US"/>
          </a:p>
        </p:txBody>
      </p:sp>
      <p:sp>
        <p:nvSpPr>
          <p:cNvPr id="5" name="Footer Placeholder 4"/>
          <p:cNvSpPr>
            <a:spLocks noGrp="1"/>
          </p:cNvSpPr>
          <p:nvPr>
            <p:ph type="ftr" sz="quarter" idx="11"/>
          </p:nvPr>
        </p:nvSpPr>
        <p:spPr/>
        <p:txBody>
          <a:bodyPr/>
          <a:lstStyle/>
          <a:p>
            <a:r>
              <a:rPr lang="en-US" smtClean="0"/>
              <a:t>ISSI - Cosmic Rays</a:t>
            </a:r>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F497D"/>
                </a:solidFill>
              </a:rPr>
              <a:t>Application to </a:t>
            </a:r>
            <a:r>
              <a:rPr lang="en-US" dirty="0" err="1" smtClean="0">
                <a:solidFill>
                  <a:srgbClr val="1F497D"/>
                </a:solidFill>
              </a:rPr>
              <a:t>Cas</a:t>
            </a:r>
            <a:r>
              <a:rPr lang="en-US" dirty="0" smtClean="0">
                <a:solidFill>
                  <a:srgbClr val="1F497D"/>
                </a:solidFill>
              </a:rPr>
              <a:t> A</a:t>
            </a:r>
            <a:endParaRPr lang="en-US" dirty="0">
              <a:solidFill>
                <a:srgbClr val="1F497D"/>
              </a:solidFill>
            </a:endParaRPr>
          </a:p>
        </p:txBody>
      </p:sp>
      <p:sp>
        <p:nvSpPr>
          <p:cNvPr id="3" name="Content Placeholder 2"/>
          <p:cNvSpPr>
            <a:spLocks noGrp="1"/>
          </p:cNvSpPr>
          <p:nvPr>
            <p:ph idx="1"/>
          </p:nvPr>
        </p:nvSpPr>
        <p:spPr/>
        <p:txBody>
          <a:bodyPr>
            <a:normAutofit fontScale="92500" lnSpcReduction="20000"/>
          </a:bodyPr>
          <a:lstStyle/>
          <a:p>
            <a:r>
              <a:rPr lang="en-US" dirty="0" smtClean="0"/>
              <a:t>A SNR expanding in a </a:t>
            </a:r>
            <a:r>
              <a:rPr lang="en-US" dirty="0" smtClean="0">
                <a:solidFill>
                  <a:schemeClr val="accent3">
                    <a:lumMod val="75000"/>
                  </a:schemeClr>
                </a:solidFill>
              </a:rPr>
              <a:t>dense RSG wind</a:t>
            </a:r>
            <a:r>
              <a:rPr lang="en-US" dirty="0" smtClean="0"/>
              <a:t>.</a:t>
            </a:r>
          </a:p>
          <a:p>
            <a:r>
              <a:rPr lang="en-US" dirty="0" smtClean="0"/>
              <a:t>Mass-loss rate - 2 * 10</a:t>
            </a:r>
            <a:r>
              <a:rPr lang="en-US" baseline="30000" dirty="0" smtClean="0"/>
              <a:t>-5</a:t>
            </a:r>
            <a:r>
              <a:rPr lang="en-US" dirty="0" smtClean="0"/>
              <a:t> </a:t>
            </a:r>
            <a:r>
              <a:rPr lang="en-US" dirty="0" err="1" smtClean="0"/>
              <a:t>Msun</a:t>
            </a:r>
            <a:r>
              <a:rPr lang="en-US" dirty="0" smtClean="0"/>
              <a:t>/</a:t>
            </a:r>
            <a:r>
              <a:rPr lang="en-US" dirty="0" err="1" smtClean="0"/>
              <a:t>yr</a:t>
            </a:r>
            <a:r>
              <a:rPr lang="en-US" dirty="0" smtClean="0"/>
              <a:t>, wind velocity 10 km/s, E</a:t>
            </a:r>
            <a:r>
              <a:rPr lang="en-US" baseline="-25000" dirty="0" smtClean="0"/>
              <a:t>SN</a:t>
            </a:r>
            <a:r>
              <a:rPr lang="en-US" dirty="0" smtClean="0"/>
              <a:t>= 4. * 10</a:t>
            </a:r>
            <a:r>
              <a:rPr lang="en-US" baseline="30000" dirty="0" smtClean="0"/>
              <a:t>51</a:t>
            </a:r>
            <a:r>
              <a:rPr lang="en-US" dirty="0" smtClean="0"/>
              <a:t> ergs, n=10.12 (Chevalier &amp; </a:t>
            </a:r>
            <a:r>
              <a:rPr lang="en-US" dirty="0" err="1" smtClean="0"/>
              <a:t>Oishi</a:t>
            </a:r>
            <a:r>
              <a:rPr lang="en-US" dirty="0" smtClean="0"/>
              <a:t>)</a:t>
            </a:r>
          </a:p>
          <a:p>
            <a:r>
              <a:rPr lang="en-US" dirty="0" err="1"/>
              <a:t>F</a:t>
            </a:r>
            <a:r>
              <a:rPr lang="en-US" baseline="-25000" dirty="0" err="1">
                <a:latin typeface="Symbol" charset="2"/>
                <a:cs typeface="Symbol" charset="2"/>
              </a:rPr>
              <a:t>g</a:t>
            </a:r>
            <a:r>
              <a:rPr lang="en-US" baseline="-25000" dirty="0" smtClean="0">
                <a:latin typeface="Symbol" charset="2"/>
                <a:cs typeface="Symbol" charset="2"/>
              </a:rPr>
              <a:t>(</a:t>
            </a:r>
            <a:r>
              <a:rPr lang="en-US" baseline="-25000" dirty="0" err="1" smtClean="0">
                <a:cs typeface="Symbol" charset="2"/>
              </a:rPr>
              <a:t>CasA</a:t>
            </a:r>
            <a:r>
              <a:rPr lang="en-US" baseline="-25000" dirty="0">
                <a:cs typeface="Symbol" charset="2"/>
              </a:rPr>
              <a:t>)</a:t>
            </a:r>
            <a:r>
              <a:rPr lang="en-US" dirty="0">
                <a:cs typeface="Symbol" charset="2"/>
              </a:rPr>
              <a:t>(&gt; 100 MeV) = </a:t>
            </a:r>
            <a:r>
              <a:rPr lang="en-US" dirty="0" smtClean="0">
                <a:cs typeface="Symbol" charset="2"/>
              </a:rPr>
              <a:t>5.5 </a:t>
            </a:r>
            <a:r>
              <a:rPr lang="en-US" dirty="0">
                <a:cs typeface="Symbol" charset="2"/>
              </a:rPr>
              <a:t>x 10</a:t>
            </a:r>
            <a:r>
              <a:rPr lang="en-US" baseline="30000" dirty="0" smtClean="0">
                <a:cs typeface="Symbol" charset="2"/>
              </a:rPr>
              <a:t>-</a:t>
            </a:r>
            <a:r>
              <a:rPr lang="en-US" baseline="30000" dirty="0">
                <a:cs typeface="Symbol" charset="2"/>
              </a:rPr>
              <a:t>8</a:t>
            </a:r>
            <a:r>
              <a:rPr lang="en-US" dirty="0" smtClean="0">
                <a:cs typeface="Symbol" charset="2"/>
              </a:rPr>
              <a:t> </a:t>
            </a:r>
            <a:r>
              <a:rPr lang="en-US" dirty="0">
                <a:cs typeface="Symbol" charset="2"/>
              </a:rPr>
              <a:t>cm</a:t>
            </a:r>
            <a:r>
              <a:rPr lang="en-US" baseline="30000" dirty="0">
                <a:cs typeface="Symbol" charset="2"/>
              </a:rPr>
              <a:t>-2</a:t>
            </a:r>
            <a:r>
              <a:rPr lang="en-US" dirty="0">
                <a:cs typeface="Symbol" charset="2"/>
              </a:rPr>
              <a:t>s</a:t>
            </a:r>
            <a:r>
              <a:rPr lang="en-US" baseline="30000" dirty="0">
                <a:cs typeface="Symbol" charset="2"/>
              </a:rPr>
              <a:t>-</a:t>
            </a:r>
            <a:r>
              <a:rPr lang="en-US" baseline="30000" dirty="0" smtClean="0">
                <a:cs typeface="Symbol" charset="2"/>
              </a:rPr>
              <a:t>1</a:t>
            </a:r>
          </a:p>
          <a:p>
            <a:r>
              <a:rPr lang="en-US" dirty="0" smtClean="0">
                <a:cs typeface="Symbol" charset="2"/>
              </a:rPr>
              <a:t>Fermi best fit suggests only 2% energy in cosmic rays, explosion energy 2.*10</a:t>
            </a:r>
            <a:r>
              <a:rPr lang="en-US" baseline="30000" dirty="0" smtClean="0">
                <a:cs typeface="Symbol" charset="2"/>
              </a:rPr>
              <a:t>51</a:t>
            </a:r>
            <a:r>
              <a:rPr lang="en-US" dirty="0" smtClean="0">
                <a:cs typeface="Symbol" charset="2"/>
              </a:rPr>
              <a:t> ergs</a:t>
            </a:r>
          </a:p>
          <a:p>
            <a:r>
              <a:rPr lang="en-US" dirty="0" smtClean="0">
                <a:cs typeface="Symbol" charset="2"/>
              </a:rPr>
              <a:t>Then: </a:t>
            </a:r>
            <a:r>
              <a:rPr lang="en-US" dirty="0" err="1">
                <a:solidFill>
                  <a:schemeClr val="accent2">
                    <a:lumMod val="75000"/>
                  </a:schemeClr>
                </a:solidFill>
              </a:rPr>
              <a:t>F</a:t>
            </a:r>
            <a:r>
              <a:rPr lang="en-US" baseline="-25000" dirty="0" err="1">
                <a:solidFill>
                  <a:schemeClr val="accent2">
                    <a:lumMod val="75000"/>
                  </a:schemeClr>
                </a:solidFill>
                <a:latin typeface="Symbol" charset="2"/>
                <a:cs typeface="Symbol" charset="2"/>
              </a:rPr>
              <a:t>g</a:t>
            </a:r>
            <a:r>
              <a:rPr lang="en-US" baseline="-25000" dirty="0">
                <a:solidFill>
                  <a:schemeClr val="accent2">
                    <a:lumMod val="75000"/>
                  </a:schemeClr>
                </a:solidFill>
                <a:latin typeface="Symbol" charset="2"/>
                <a:cs typeface="Symbol" charset="2"/>
              </a:rPr>
              <a:t>(</a:t>
            </a:r>
            <a:r>
              <a:rPr lang="en-US" baseline="-25000" dirty="0">
                <a:solidFill>
                  <a:schemeClr val="accent2">
                    <a:lumMod val="75000"/>
                  </a:schemeClr>
                </a:solidFill>
                <a:cs typeface="Symbol" charset="2"/>
              </a:rPr>
              <a:t>87A)</a:t>
            </a:r>
            <a:r>
              <a:rPr lang="en-US" dirty="0">
                <a:solidFill>
                  <a:schemeClr val="accent2">
                    <a:lumMod val="75000"/>
                  </a:schemeClr>
                </a:solidFill>
                <a:cs typeface="Symbol" charset="2"/>
              </a:rPr>
              <a:t>(&gt; 100 MeV) = </a:t>
            </a:r>
            <a:r>
              <a:rPr lang="en-US" dirty="0" smtClean="0">
                <a:solidFill>
                  <a:schemeClr val="accent2">
                    <a:lumMod val="75000"/>
                  </a:schemeClr>
                </a:solidFill>
                <a:cs typeface="Symbol" charset="2"/>
              </a:rPr>
              <a:t>1.1 </a:t>
            </a:r>
            <a:r>
              <a:rPr lang="en-US" dirty="0">
                <a:solidFill>
                  <a:schemeClr val="accent2">
                    <a:lumMod val="75000"/>
                  </a:schemeClr>
                </a:solidFill>
                <a:cs typeface="Symbol" charset="2"/>
              </a:rPr>
              <a:t>x 10</a:t>
            </a:r>
            <a:r>
              <a:rPr lang="en-US" baseline="30000" dirty="0" smtClean="0">
                <a:solidFill>
                  <a:schemeClr val="accent2">
                    <a:lumMod val="75000"/>
                  </a:schemeClr>
                </a:solidFill>
                <a:cs typeface="Symbol" charset="2"/>
              </a:rPr>
              <a:t>-</a:t>
            </a:r>
            <a:r>
              <a:rPr lang="en-US" baseline="30000" dirty="0">
                <a:solidFill>
                  <a:schemeClr val="accent2">
                    <a:lumMod val="75000"/>
                  </a:schemeClr>
                </a:solidFill>
                <a:cs typeface="Symbol" charset="2"/>
              </a:rPr>
              <a:t>8</a:t>
            </a:r>
            <a:r>
              <a:rPr lang="en-US" dirty="0" smtClean="0">
                <a:solidFill>
                  <a:schemeClr val="accent2">
                    <a:lumMod val="75000"/>
                  </a:schemeClr>
                </a:solidFill>
                <a:cs typeface="Symbol" charset="2"/>
              </a:rPr>
              <a:t> </a:t>
            </a:r>
            <a:r>
              <a:rPr lang="en-US" dirty="0">
                <a:solidFill>
                  <a:schemeClr val="accent2">
                    <a:lumMod val="75000"/>
                  </a:schemeClr>
                </a:solidFill>
                <a:cs typeface="Symbol" charset="2"/>
              </a:rPr>
              <a:t>cm</a:t>
            </a:r>
            <a:r>
              <a:rPr lang="en-US" baseline="30000" dirty="0">
                <a:solidFill>
                  <a:schemeClr val="accent2">
                    <a:lumMod val="75000"/>
                  </a:schemeClr>
                </a:solidFill>
                <a:cs typeface="Symbol" charset="2"/>
              </a:rPr>
              <a:t>-2</a:t>
            </a:r>
            <a:r>
              <a:rPr lang="en-US" dirty="0">
                <a:solidFill>
                  <a:schemeClr val="accent2">
                    <a:lumMod val="75000"/>
                  </a:schemeClr>
                </a:solidFill>
                <a:cs typeface="Symbol" charset="2"/>
              </a:rPr>
              <a:t>s</a:t>
            </a:r>
            <a:r>
              <a:rPr lang="en-US" baseline="30000" dirty="0">
                <a:solidFill>
                  <a:schemeClr val="accent2">
                    <a:lumMod val="75000"/>
                  </a:schemeClr>
                </a:solidFill>
                <a:cs typeface="Symbol" charset="2"/>
              </a:rPr>
              <a:t>-</a:t>
            </a:r>
            <a:r>
              <a:rPr lang="en-US" baseline="30000" dirty="0" smtClean="0">
                <a:solidFill>
                  <a:schemeClr val="accent2">
                    <a:lumMod val="75000"/>
                  </a:schemeClr>
                </a:solidFill>
                <a:cs typeface="Symbol" charset="2"/>
              </a:rPr>
              <a:t>1</a:t>
            </a:r>
          </a:p>
          <a:p>
            <a:r>
              <a:rPr lang="en-US" dirty="0" smtClean="0">
                <a:cs typeface="Symbol" charset="2"/>
              </a:rPr>
              <a:t>Comparable to </a:t>
            </a:r>
            <a:r>
              <a:rPr lang="en-US" dirty="0">
                <a:cs typeface="Symbol" charset="2"/>
              </a:rPr>
              <a:t>F</a:t>
            </a:r>
            <a:r>
              <a:rPr lang="en-US" dirty="0" smtClean="0">
                <a:cs typeface="Symbol" charset="2"/>
              </a:rPr>
              <a:t>ermi result. Suggests </a:t>
            </a:r>
            <a:r>
              <a:rPr lang="en-US" dirty="0" err="1" smtClean="0">
                <a:cs typeface="Symbol" charset="2"/>
              </a:rPr>
              <a:t>hadronic</a:t>
            </a:r>
            <a:r>
              <a:rPr lang="en-US" dirty="0" smtClean="0">
                <a:cs typeface="Symbol" charset="2"/>
              </a:rPr>
              <a:t> emission for </a:t>
            </a:r>
            <a:r>
              <a:rPr lang="en-US" dirty="0" err="1" smtClean="0">
                <a:cs typeface="Symbol" charset="2"/>
              </a:rPr>
              <a:t>Cas</a:t>
            </a:r>
            <a:r>
              <a:rPr lang="en-US" dirty="0" smtClean="0">
                <a:cs typeface="Symbol" charset="2"/>
              </a:rPr>
              <a:t> A.</a:t>
            </a:r>
            <a:endParaRPr lang="en-US" dirty="0">
              <a:cs typeface="Symbol" charset="2"/>
            </a:endParaRPr>
          </a:p>
          <a:p>
            <a:endParaRPr lang="en-US" dirty="0">
              <a:cs typeface="Symbol" charset="2"/>
            </a:endParaRPr>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April 13 2016</a:t>
            </a:r>
            <a:endParaRPr lang="en-US"/>
          </a:p>
        </p:txBody>
      </p:sp>
      <p:sp>
        <p:nvSpPr>
          <p:cNvPr id="5" name="Footer Placeholder 4"/>
          <p:cNvSpPr>
            <a:spLocks noGrp="1"/>
          </p:cNvSpPr>
          <p:nvPr>
            <p:ph type="ftr" sz="quarter" idx="11"/>
          </p:nvPr>
        </p:nvSpPr>
        <p:spPr/>
        <p:txBody>
          <a:bodyPr/>
          <a:lstStyle/>
          <a:p>
            <a:r>
              <a:rPr lang="en-US" smtClean="0"/>
              <a:t>ISSI - Cosmic Rays</a:t>
            </a:r>
            <a:endParaRPr lang="en-US"/>
          </a:p>
        </p:txBody>
      </p:sp>
    </p:spTree>
    <p:extLst>
      <p:ext uri="{BB962C8B-B14F-4D97-AF65-F5344CB8AC3E}">
        <p14:creationId xmlns:p14="http://schemas.microsoft.com/office/powerpoint/2010/main" val="7461329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Simple Analytic Model</a:t>
            </a:r>
            <a:br>
              <a:rPr lang="en-US" dirty="0" smtClean="0"/>
            </a:br>
            <a:r>
              <a:rPr lang="en-US" sz="3100" dirty="0" smtClean="0"/>
              <a:t>(</a:t>
            </a:r>
            <a:r>
              <a:rPr lang="en-US" sz="3100" dirty="0" err="1" smtClean="0"/>
              <a:t>Dwarkadas</a:t>
            </a:r>
            <a:r>
              <a:rPr lang="en-US" sz="3100" dirty="0" smtClean="0"/>
              <a:t>, 2013, MNRAS,434, 3368)</a:t>
            </a:r>
            <a:endParaRPr lang="en-US" sz="3100" dirty="0"/>
          </a:p>
        </p:txBody>
      </p:sp>
      <p:pic>
        <p:nvPicPr>
          <p:cNvPr id="9" name="Content Placeholder 8"/>
          <p:cNvPicPr>
            <a:picLocks noGrp="1" noChangeAspect="1"/>
          </p:cNvPicPr>
          <p:nvPr>
            <p:ph idx="1"/>
          </p:nvPr>
        </p:nvPicPr>
        <p:blipFill rotWithShape="1">
          <a:blip r:embed="rId3"/>
          <a:srcRect t="-9649" b="10827"/>
          <a:stretch/>
        </p:blipFill>
        <p:spPr>
          <a:xfrm>
            <a:off x="1173804" y="1791631"/>
            <a:ext cx="3900791" cy="868680"/>
          </a:xfrm>
        </p:spPr>
      </p:pic>
      <p:sp>
        <p:nvSpPr>
          <p:cNvPr id="5" name="Date Placeholder 4"/>
          <p:cNvSpPr>
            <a:spLocks noGrp="1"/>
          </p:cNvSpPr>
          <p:nvPr>
            <p:ph type="dt" sz="half" idx="10"/>
          </p:nvPr>
        </p:nvSpPr>
        <p:spPr/>
        <p:txBody>
          <a:bodyPr/>
          <a:lstStyle/>
          <a:p>
            <a:r>
              <a:rPr lang="en-US" smtClean="0"/>
              <a:t>April 13 2016</a:t>
            </a:r>
            <a:endParaRPr lang="en-US"/>
          </a:p>
        </p:txBody>
      </p:sp>
      <p:sp>
        <p:nvSpPr>
          <p:cNvPr id="6" name="Footer Placeholder 5"/>
          <p:cNvSpPr>
            <a:spLocks noGrp="1"/>
          </p:cNvSpPr>
          <p:nvPr>
            <p:ph type="ftr" sz="quarter" idx="11"/>
          </p:nvPr>
        </p:nvSpPr>
        <p:spPr/>
        <p:txBody>
          <a:bodyPr/>
          <a:lstStyle/>
          <a:p>
            <a:r>
              <a:rPr lang="en-US" smtClean="0"/>
              <a:t>ISSI - Cosmic Rays</a:t>
            </a:r>
            <a:endParaRPr lang="en-US"/>
          </a:p>
        </p:txBody>
      </p:sp>
      <p:sp>
        <p:nvSpPr>
          <p:cNvPr id="10" name="TextBox 9"/>
          <p:cNvSpPr txBox="1"/>
          <p:nvPr/>
        </p:nvSpPr>
        <p:spPr>
          <a:xfrm>
            <a:off x="5291847" y="1992338"/>
            <a:ext cx="3523747" cy="369332"/>
          </a:xfrm>
          <a:prstGeom prst="rect">
            <a:avLst/>
          </a:prstGeom>
          <a:noFill/>
        </p:spPr>
        <p:txBody>
          <a:bodyPr wrap="square" rtlCol="0">
            <a:spAutoFit/>
          </a:bodyPr>
          <a:lstStyle/>
          <a:p>
            <a:r>
              <a:rPr lang="en-US" dirty="0" smtClean="0"/>
              <a:t>(Drury, </a:t>
            </a:r>
            <a:r>
              <a:rPr lang="en-US" dirty="0" err="1" smtClean="0"/>
              <a:t>Aharonian</a:t>
            </a:r>
            <a:r>
              <a:rPr lang="en-US" dirty="0" smtClean="0"/>
              <a:t> &amp; Volk 1994)</a:t>
            </a:r>
          </a:p>
        </p:txBody>
      </p:sp>
      <p:sp>
        <p:nvSpPr>
          <p:cNvPr id="12" name="TextBox 11"/>
          <p:cNvSpPr txBox="1"/>
          <p:nvPr/>
        </p:nvSpPr>
        <p:spPr>
          <a:xfrm>
            <a:off x="1173804" y="2814177"/>
            <a:ext cx="4845996" cy="646331"/>
          </a:xfrm>
          <a:prstGeom prst="rect">
            <a:avLst/>
          </a:prstGeom>
          <a:noFill/>
        </p:spPr>
        <p:txBody>
          <a:bodyPr wrap="square" rtlCol="0">
            <a:spAutoFit/>
          </a:bodyPr>
          <a:lstStyle/>
          <a:p>
            <a:r>
              <a:rPr lang="en-US" dirty="0" smtClean="0"/>
              <a:t>Use Chevalier (1982) self-similar solution (n&gt;5, s=0 for constant density, s=2 for wind)</a:t>
            </a:r>
          </a:p>
        </p:txBody>
      </p:sp>
      <p:graphicFrame>
        <p:nvGraphicFramePr>
          <p:cNvPr id="2" name="Object 1"/>
          <p:cNvGraphicFramePr>
            <a:graphicFrameLocks noChangeAspect="1"/>
          </p:cNvGraphicFramePr>
          <p:nvPr>
            <p:extLst>
              <p:ext uri="{D42A27DB-BD31-4B8C-83A1-F6EECF244321}">
                <p14:modId xmlns:p14="http://schemas.microsoft.com/office/powerpoint/2010/main" val="3173231113"/>
              </p:ext>
            </p:extLst>
          </p:nvPr>
        </p:nvGraphicFramePr>
        <p:xfrm>
          <a:off x="2898775" y="3562350"/>
          <a:ext cx="3694113" cy="2544763"/>
        </p:xfrm>
        <a:graphic>
          <a:graphicData uri="http://schemas.openxmlformats.org/presentationml/2006/ole">
            <mc:AlternateContent xmlns:mc="http://schemas.openxmlformats.org/markup-compatibility/2006">
              <mc:Choice xmlns:v="urn:schemas-microsoft-com:vml" Requires="v">
                <p:oleObj spid="_x0000_s1048" name="Equation" r:id="rId4" imgW="1346200" imgH="927100" progId="Equation.3">
                  <p:embed/>
                </p:oleObj>
              </mc:Choice>
              <mc:Fallback>
                <p:oleObj name="Equation" r:id="rId4" imgW="1346200" imgH="927100" progId="Equation.3">
                  <p:embed/>
                  <p:pic>
                    <p:nvPicPr>
                      <p:cNvPr id="0" name=""/>
                      <p:cNvPicPr/>
                      <p:nvPr/>
                    </p:nvPicPr>
                    <p:blipFill>
                      <a:blip r:embed="rId5"/>
                      <a:stretch>
                        <a:fillRect/>
                      </a:stretch>
                    </p:blipFill>
                    <p:spPr>
                      <a:xfrm>
                        <a:off x="2898775" y="3562350"/>
                        <a:ext cx="3694113" cy="2544763"/>
                      </a:xfrm>
                      <a:prstGeom prst="rect">
                        <a:avLst/>
                      </a:prstGeom>
                    </p:spPr>
                  </p:pic>
                </p:oleObj>
              </mc:Fallback>
            </mc:AlternateContent>
          </a:graphicData>
        </a:graphic>
      </p:graphicFrame>
    </p:spTree>
    <p:extLst>
      <p:ext uri="{BB962C8B-B14F-4D97-AF65-F5344CB8AC3E}">
        <p14:creationId xmlns:p14="http://schemas.microsoft.com/office/powerpoint/2010/main" val="2736648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Simple Analytic Model</a:t>
            </a:r>
            <a:br>
              <a:rPr lang="en-US" dirty="0" smtClean="0"/>
            </a:br>
            <a:r>
              <a:rPr lang="en-US" sz="3100" dirty="0" smtClean="0"/>
              <a:t>(</a:t>
            </a:r>
            <a:r>
              <a:rPr lang="en-US" sz="3100" dirty="0" err="1" smtClean="0"/>
              <a:t>Dwarkadas</a:t>
            </a:r>
            <a:r>
              <a:rPr lang="en-US" sz="3100" dirty="0" smtClean="0"/>
              <a:t>, 2013, MNRAS,434, 3368)</a:t>
            </a:r>
            <a:endParaRPr lang="en-US" sz="3100" dirty="0"/>
          </a:p>
        </p:txBody>
      </p:sp>
      <p:pic>
        <p:nvPicPr>
          <p:cNvPr id="9" name="Content Placeholder 8"/>
          <p:cNvPicPr>
            <a:picLocks noGrp="1" noChangeAspect="1"/>
          </p:cNvPicPr>
          <p:nvPr>
            <p:ph idx="1"/>
          </p:nvPr>
        </p:nvPicPr>
        <p:blipFill rotWithShape="1">
          <a:blip r:embed="rId2"/>
          <a:srcRect t="-9649" b="10827"/>
          <a:stretch/>
        </p:blipFill>
        <p:spPr>
          <a:xfrm>
            <a:off x="1173805" y="1670681"/>
            <a:ext cx="3391846" cy="755341"/>
          </a:xfrm>
        </p:spPr>
      </p:pic>
      <p:sp>
        <p:nvSpPr>
          <p:cNvPr id="5" name="Date Placeholder 4"/>
          <p:cNvSpPr>
            <a:spLocks noGrp="1"/>
          </p:cNvSpPr>
          <p:nvPr>
            <p:ph type="dt" sz="half" idx="10"/>
          </p:nvPr>
        </p:nvSpPr>
        <p:spPr/>
        <p:txBody>
          <a:bodyPr/>
          <a:lstStyle/>
          <a:p>
            <a:r>
              <a:rPr lang="en-US" smtClean="0"/>
              <a:t>April 13 2016</a:t>
            </a:r>
            <a:endParaRPr lang="en-US"/>
          </a:p>
        </p:txBody>
      </p:sp>
      <p:sp>
        <p:nvSpPr>
          <p:cNvPr id="6" name="Footer Placeholder 5"/>
          <p:cNvSpPr>
            <a:spLocks noGrp="1"/>
          </p:cNvSpPr>
          <p:nvPr>
            <p:ph type="ftr" sz="quarter" idx="11"/>
          </p:nvPr>
        </p:nvSpPr>
        <p:spPr/>
        <p:txBody>
          <a:bodyPr/>
          <a:lstStyle/>
          <a:p>
            <a:r>
              <a:rPr lang="en-US" smtClean="0"/>
              <a:t>ISSI - Cosmic Rays</a:t>
            </a:r>
            <a:endParaRPr lang="en-US"/>
          </a:p>
        </p:txBody>
      </p:sp>
      <p:sp>
        <p:nvSpPr>
          <p:cNvPr id="10" name="TextBox 9"/>
          <p:cNvSpPr txBox="1"/>
          <p:nvPr/>
        </p:nvSpPr>
        <p:spPr>
          <a:xfrm>
            <a:off x="4808037" y="1895578"/>
            <a:ext cx="3523747" cy="369332"/>
          </a:xfrm>
          <a:prstGeom prst="rect">
            <a:avLst/>
          </a:prstGeom>
          <a:noFill/>
        </p:spPr>
        <p:txBody>
          <a:bodyPr wrap="square" rtlCol="0">
            <a:spAutoFit/>
          </a:bodyPr>
          <a:lstStyle/>
          <a:p>
            <a:r>
              <a:rPr lang="en-US" dirty="0" smtClean="0"/>
              <a:t>(Drury, </a:t>
            </a:r>
            <a:r>
              <a:rPr lang="en-US" dirty="0" err="1" smtClean="0"/>
              <a:t>Aharonian</a:t>
            </a:r>
            <a:r>
              <a:rPr lang="en-US" dirty="0" smtClean="0"/>
              <a:t> &amp; Volk 1994)</a:t>
            </a:r>
            <a:endParaRPr lang="en-US" dirty="0"/>
          </a:p>
        </p:txBody>
      </p:sp>
      <p:pic>
        <p:nvPicPr>
          <p:cNvPr id="11" name="Picture 10"/>
          <p:cNvPicPr>
            <a:picLocks noChangeAspect="1"/>
          </p:cNvPicPr>
          <p:nvPr/>
        </p:nvPicPr>
        <p:blipFill>
          <a:blip r:embed="rId3"/>
          <a:stretch>
            <a:fillRect/>
          </a:stretch>
        </p:blipFill>
        <p:spPr>
          <a:xfrm>
            <a:off x="1173804" y="3071736"/>
            <a:ext cx="4305300" cy="812800"/>
          </a:xfrm>
          <a:prstGeom prst="rect">
            <a:avLst/>
          </a:prstGeom>
        </p:spPr>
      </p:pic>
      <p:sp>
        <p:nvSpPr>
          <p:cNvPr id="12" name="TextBox 11"/>
          <p:cNvSpPr txBox="1"/>
          <p:nvPr/>
        </p:nvSpPr>
        <p:spPr>
          <a:xfrm>
            <a:off x="1173804" y="2620657"/>
            <a:ext cx="4845996" cy="369332"/>
          </a:xfrm>
          <a:prstGeom prst="rect">
            <a:avLst/>
          </a:prstGeom>
          <a:noFill/>
        </p:spPr>
        <p:txBody>
          <a:bodyPr wrap="square" rtlCol="0">
            <a:spAutoFit/>
          </a:bodyPr>
          <a:lstStyle/>
          <a:p>
            <a:r>
              <a:rPr lang="en-US" dirty="0" smtClean="0"/>
              <a:t>Mass = </a:t>
            </a:r>
            <a:r>
              <a:rPr lang="en-US" dirty="0"/>
              <a:t>S</a:t>
            </a:r>
            <a:r>
              <a:rPr lang="en-US" dirty="0" smtClean="0"/>
              <a:t>wept-up mass</a:t>
            </a:r>
            <a:endParaRPr lang="en-US" dirty="0"/>
          </a:p>
        </p:txBody>
      </p:sp>
      <p:sp>
        <p:nvSpPr>
          <p:cNvPr id="13" name="TextBox 12"/>
          <p:cNvSpPr txBox="1"/>
          <p:nvPr/>
        </p:nvSpPr>
        <p:spPr>
          <a:xfrm>
            <a:off x="1173804" y="3985079"/>
            <a:ext cx="7512996" cy="369332"/>
          </a:xfrm>
          <a:prstGeom prst="rect">
            <a:avLst/>
          </a:prstGeom>
          <a:noFill/>
        </p:spPr>
        <p:txBody>
          <a:bodyPr wrap="square" rtlCol="0">
            <a:spAutoFit/>
          </a:bodyPr>
          <a:lstStyle/>
          <a:p>
            <a:r>
              <a:rPr lang="en-US" dirty="0" smtClean="0"/>
              <a:t>Energy in Cosmic Rays = Some fraction of available shock energy at </a:t>
            </a:r>
            <a:r>
              <a:rPr lang="en-US" dirty="0" err="1" smtClean="0"/>
              <a:t>timestep</a:t>
            </a:r>
            <a:endParaRPr lang="en-US" dirty="0"/>
          </a:p>
        </p:txBody>
      </p:sp>
      <p:pic>
        <p:nvPicPr>
          <p:cNvPr id="14" name="Picture 13"/>
          <p:cNvPicPr>
            <a:picLocks noChangeAspect="1"/>
          </p:cNvPicPr>
          <p:nvPr/>
        </p:nvPicPr>
        <p:blipFill>
          <a:blip r:embed="rId4"/>
          <a:stretch>
            <a:fillRect/>
          </a:stretch>
        </p:blipFill>
        <p:spPr>
          <a:xfrm>
            <a:off x="4676065" y="4435715"/>
            <a:ext cx="3251200" cy="787400"/>
          </a:xfrm>
          <a:prstGeom prst="rect">
            <a:avLst/>
          </a:prstGeom>
        </p:spPr>
      </p:pic>
      <p:pic>
        <p:nvPicPr>
          <p:cNvPr id="15" name="Picture 14"/>
          <p:cNvPicPr>
            <a:picLocks noChangeAspect="1"/>
          </p:cNvPicPr>
          <p:nvPr/>
        </p:nvPicPr>
        <p:blipFill>
          <a:blip r:embed="rId5"/>
          <a:stretch>
            <a:fillRect/>
          </a:stretch>
        </p:blipFill>
        <p:spPr>
          <a:xfrm>
            <a:off x="1585988" y="4511310"/>
            <a:ext cx="2882900" cy="723900"/>
          </a:xfrm>
          <a:prstGeom prst="rect">
            <a:avLst/>
          </a:prstGeom>
        </p:spPr>
      </p:pic>
      <p:sp>
        <p:nvSpPr>
          <p:cNvPr id="2" name="TextBox 1"/>
          <p:cNvSpPr txBox="1"/>
          <p:nvPr/>
        </p:nvSpPr>
        <p:spPr>
          <a:xfrm>
            <a:off x="1173804" y="5382387"/>
            <a:ext cx="7157980" cy="923330"/>
          </a:xfrm>
          <a:prstGeom prst="rect">
            <a:avLst/>
          </a:prstGeom>
          <a:noFill/>
        </p:spPr>
        <p:txBody>
          <a:bodyPr wrap="square" rtlCol="0">
            <a:spAutoFit/>
          </a:bodyPr>
          <a:lstStyle/>
          <a:p>
            <a:r>
              <a:rPr lang="en-US" dirty="0"/>
              <a:t>F</a:t>
            </a:r>
            <a:r>
              <a:rPr lang="en-US" dirty="0" smtClean="0"/>
              <a:t>or s=0 (constant density), </a:t>
            </a:r>
            <a:r>
              <a:rPr lang="en-US" dirty="0" smtClean="0">
                <a:latin typeface="Symbol" charset="2"/>
                <a:cs typeface="Symbol" charset="2"/>
              </a:rPr>
              <a:t>E</a:t>
            </a:r>
            <a:r>
              <a:rPr lang="en-US" baseline="-25000" dirty="0" smtClean="0">
                <a:cs typeface="Symbol" charset="2"/>
              </a:rPr>
              <a:t>CR</a:t>
            </a:r>
            <a:r>
              <a:rPr lang="en-US" dirty="0" smtClean="0">
                <a:cs typeface="Symbol" charset="2"/>
              </a:rPr>
              <a:t> ~ t</a:t>
            </a:r>
            <a:r>
              <a:rPr lang="en-US" baseline="30000" dirty="0" smtClean="0">
                <a:cs typeface="Symbol" charset="2"/>
              </a:rPr>
              <a:t>5m-2</a:t>
            </a:r>
            <a:r>
              <a:rPr lang="en-US" dirty="0" smtClean="0">
                <a:cs typeface="Symbol" charset="2"/>
              </a:rPr>
              <a:t> , for m&gt; 2/5, increases with time.</a:t>
            </a:r>
          </a:p>
          <a:p>
            <a:r>
              <a:rPr lang="en-US" dirty="0" smtClean="0">
                <a:cs typeface="Symbol" charset="2"/>
              </a:rPr>
              <a:t>For s=2 (wind), E</a:t>
            </a:r>
            <a:r>
              <a:rPr lang="en-US" baseline="-25000" dirty="0" smtClean="0">
                <a:cs typeface="Symbol" charset="2"/>
              </a:rPr>
              <a:t>CR</a:t>
            </a:r>
            <a:r>
              <a:rPr lang="en-US" dirty="0" smtClean="0">
                <a:cs typeface="Symbol" charset="2"/>
              </a:rPr>
              <a:t> ~ 3m – 2, increases for m&gt;2/3 (</a:t>
            </a:r>
            <a:r>
              <a:rPr lang="en-US" dirty="0" err="1" smtClean="0">
                <a:cs typeface="Symbol" charset="2"/>
              </a:rPr>
              <a:t>Sedov</a:t>
            </a:r>
            <a:r>
              <a:rPr lang="en-US" dirty="0" smtClean="0">
                <a:cs typeface="Symbol" charset="2"/>
              </a:rPr>
              <a:t> value)</a:t>
            </a:r>
          </a:p>
          <a:p>
            <a:r>
              <a:rPr lang="en-US" dirty="0" smtClean="0">
                <a:cs typeface="Symbol" charset="2"/>
              </a:rPr>
              <a:t>Energy available at shock front equal total SN energy ONLY at </a:t>
            </a:r>
            <a:r>
              <a:rPr lang="en-US" dirty="0" err="1" smtClean="0">
                <a:cs typeface="Symbol" charset="2"/>
              </a:rPr>
              <a:t>Sedov</a:t>
            </a:r>
            <a:r>
              <a:rPr lang="en-US" dirty="0" smtClean="0">
                <a:cs typeface="Symbol" charset="2"/>
              </a:rPr>
              <a:t> stage.</a:t>
            </a:r>
            <a:r>
              <a:rPr lang="en-US" dirty="0" smtClean="0"/>
              <a:t> </a:t>
            </a:r>
            <a:endParaRPr lang="en-US" dirty="0"/>
          </a:p>
        </p:txBody>
      </p:sp>
    </p:spTree>
    <p:extLst>
      <p:ext uri="{BB962C8B-B14F-4D97-AF65-F5344CB8AC3E}">
        <p14:creationId xmlns:p14="http://schemas.microsoft.com/office/powerpoint/2010/main" val="2716116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Analytic Model</a:t>
            </a:r>
            <a:endParaRPr lang="en-US" dirty="0"/>
          </a:p>
        </p:txBody>
      </p:sp>
      <p:pic>
        <p:nvPicPr>
          <p:cNvPr id="6" name="Content Placeholder 5"/>
          <p:cNvPicPr>
            <a:picLocks noGrp="1" noChangeAspect="1"/>
          </p:cNvPicPr>
          <p:nvPr>
            <p:ph idx="1"/>
          </p:nvPr>
        </p:nvPicPr>
        <p:blipFill rotWithShape="1">
          <a:blip r:embed="rId2"/>
          <a:srcRect t="-18775" b="-6157"/>
          <a:stretch/>
        </p:blipFill>
        <p:spPr>
          <a:xfrm>
            <a:off x="457199" y="1417637"/>
            <a:ext cx="6577843" cy="1134047"/>
          </a:xfrm>
        </p:spPr>
      </p:pic>
      <p:sp>
        <p:nvSpPr>
          <p:cNvPr id="4" name="Date Placeholder 3"/>
          <p:cNvSpPr>
            <a:spLocks noGrp="1"/>
          </p:cNvSpPr>
          <p:nvPr>
            <p:ph type="dt" sz="half" idx="10"/>
          </p:nvPr>
        </p:nvSpPr>
        <p:spPr/>
        <p:txBody>
          <a:bodyPr/>
          <a:lstStyle/>
          <a:p>
            <a:r>
              <a:rPr lang="en-US" smtClean="0"/>
              <a:t>April 13 2016</a:t>
            </a:r>
            <a:endParaRPr lang="en-US"/>
          </a:p>
        </p:txBody>
      </p:sp>
      <p:sp>
        <p:nvSpPr>
          <p:cNvPr id="5" name="Footer Placeholder 4"/>
          <p:cNvSpPr>
            <a:spLocks noGrp="1"/>
          </p:cNvSpPr>
          <p:nvPr>
            <p:ph type="ftr" sz="quarter" idx="11"/>
          </p:nvPr>
        </p:nvSpPr>
        <p:spPr/>
        <p:txBody>
          <a:bodyPr/>
          <a:lstStyle/>
          <a:p>
            <a:r>
              <a:rPr lang="en-US" smtClean="0"/>
              <a:t>ISSI - Cosmic Rays</a:t>
            </a:r>
            <a:endParaRPr lang="en-US"/>
          </a:p>
        </p:txBody>
      </p:sp>
      <p:sp>
        <p:nvSpPr>
          <p:cNvPr id="7" name="TextBox 6"/>
          <p:cNvSpPr txBox="1"/>
          <p:nvPr/>
        </p:nvSpPr>
        <p:spPr>
          <a:xfrm>
            <a:off x="457201" y="2664752"/>
            <a:ext cx="6142044" cy="369332"/>
          </a:xfrm>
          <a:prstGeom prst="rect">
            <a:avLst/>
          </a:prstGeom>
          <a:noFill/>
        </p:spPr>
        <p:txBody>
          <a:bodyPr wrap="square" rtlCol="0">
            <a:spAutoFit/>
          </a:bodyPr>
          <a:lstStyle/>
          <a:p>
            <a:r>
              <a:rPr lang="en-US" dirty="0" smtClean="0"/>
              <a:t>Core-collapse </a:t>
            </a:r>
            <a:r>
              <a:rPr lang="en-US" dirty="0" err="1" smtClean="0"/>
              <a:t>SNe</a:t>
            </a:r>
            <a:r>
              <a:rPr lang="en-US" dirty="0" smtClean="0"/>
              <a:t>, evolve in stellar winds. If steady wind, s=2</a:t>
            </a:r>
            <a:endParaRPr lang="en-US" dirty="0"/>
          </a:p>
        </p:txBody>
      </p:sp>
      <p:pic>
        <p:nvPicPr>
          <p:cNvPr id="8" name="Picture 7"/>
          <p:cNvPicPr>
            <a:picLocks noChangeAspect="1"/>
          </p:cNvPicPr>
          <p:nvPr/>
        </p:nvPicPr>
        <p:blipFill>
          <a:blip r:embed="rId3"/>
          <a:stretch>
            <a:fillRect/>
          </a:stretch>
        </p:blipFill>
        <p:spPr>
          <a:xfrm>
            <a:off x="457201" y="3695700"/>
            <a:ext cx="1584829" cy="688360"/>
          </a:xfrm>
          <a:prstGeom prst="rect">
            <a:avLst/>
          </a:prstGeom>
        </p:spPr>
      </p:pic>
      <p:pic>
        <p:nvPicPr>
          <p:cNvPr id="9" name="Picture 8"/>
          <p:cNvPicPr>
            <a:picLocks noChangeAspect="1"/>
          </p:cNvPicPr>
          <p:nvPr/>
        </p:nvPicPr>
        <p:blipFill>
          <a:blip r:embed="rId4"/>
          <a:stretch>
            <a:fillRect/>
          </a:stretch>
        </p:blipFill>
        <p:spPr>
          <a:xfrm>
            <a:off x="1940592" y="3465883"/>
            <a:ext cx="5711445" cy="1166301"/>
          </a:xfrm>
          <a:prstGeom prst="rect">
            <a:avLst/>
          </a:prstGeom>
        </p:spPr>
      </p:pic>
      <p:sp>
        <p:nvSpPr>
          <p:cNvPr id="10" name="TextBox 9"/>
          <p:cNvSpPr txBox="1"/>
          <p:nvPr/>
        </p:nvSpPr>
        <p:spPr>
          <a:xfrm>
            <a:off x="457201" y="5267243"/>
            <a:ext cx="8229599" cy="646331"/>
          </a:xfrm>
          <a:prstGeom prst="rect">
            <a:avLst/>
          </a:prstGeom>
          <a:noFill/>
        </p:spPr>
        <p:txBody>
          <a:bodyPr wrap="square" rtlCol="0">
            <a:spAutoFit/>
          </a:bodyPr>
          <a:lstStyle/>
          <a:p>
            <a:r>
              <a:rPr lang="en-US" dirty="0" smtClean="0"/>
              <a:t>Note that, since m &lt; 1, the emission is decreasing with time, after an early approach to maximum energy.</a:t>
            </a:r>
          </a:p>
        </p:txBody>
      </p:sp>
    </p:spTree>
    <p:extLst>
      <p:ext uri="{BB962C8B-B14F-4D97-AF65-F5344CB8AC3E}">
        <p14:creationId xmlns:p14="http://schemas.microsoft.com/office/powerpoint/2010/main" val="276022416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Analytic Model</a:t>
            </a:r>
            <a:endParaRPr lang="en-US" dirty="0"/>
          </a:p>
        </p:txBody>
      </p:sp>
      <p:sp>
        <p:nvSpPr>
          <p:cNvPr id="4" name="Date Placeholder 3"/>
          <p:cNvSpPr>
            <a:spLocks noGrp="1"/>
          </p:cNvSpPr>
          <p:nvPr>
            <p:ph type="dt" sz="half" idx="10"/>
          </p:nvPr>
        </p:nvSpPr>
        <p:spPr/>
        <p:txBody>
          <a:bodyPr/>
          <a:lstStyle/>
          <a:p>
            <a:r>
              <a:rPr lang="en-US" smtClean="0"/>
              <a:t>April 13 2016</a:t>
            </a:r>
            <a:endParaRPr lang="en-US"/>
          </a:p>
        </p:txBody>
      </p:sp>
      <p:sp>
        <p:nvSpPr>
          <p:cNvPr id="5" name="Footer Placeholder 4"/>
          <p:cNvSpPr>
            <a:spLocks noGrp="1"/>
          </p:cNvSpPr>
          <p:nvPr>
            <p:ph type="ftr" sz="quarter" idx="11"/>
          </p:nvPr>
        </p:nvSpPr>
        <p:spPr/>
        <p:txBody>
          <a:bodyPr/>
          <a:lstStyle/>
          <a:p>
            <a:r>
              <a:rPr lang="en-US" smtClean="0"/>
              <a:t>ISSI - Cosmic Rays</a:t>
            </a:r>
            <a:endParaRPr lang="en-US"/>
          </a:p>
        </p:txBody>
      </p:sp>
      <p:sp>
        <p:nvSpPr>
          <p:cNvPr id="10" name="TextBox 9"/>
          <p:cNvSpPr txBox="1"/>
          <p:nvPr/>
        </p:nvSpPr>
        <p:spPr>
          <a:xfrm>
            <a:off x="457201" y="1523086"/>
            <a:ext cx="8229599" cy="646331"/>
          </a:xfrm>
          <a:prstGeom prst="rect">
            <a:avLst/>
          </a:prstGeom>
          <a:noFill/>
        </p:spPr>
        <p:txBody>
          <a:bodyPr wrap="square" rtlCol="0">
            <a:spAutoFit/>
          </a:bodyPr>
          <a:lstStyle/>
          <a:p>
            <a:endParaRPr lang="en-US" dirty="0"/>
          </a:p>
          <a:p>
            <a:r>
              <a:rPr lang="en-US" dirty="0" smtClean="0"/>
              <a:t>Constant density medium, s=0 (Type </a:t>
            </a:r>
            <a:r>
              <a:rPr lang="en-US" dirty="0" err="1" smtClean="0"/>
              <a:t>Ia</a:t>
            </a:r>
            <a:r>
              <a:rPr lang="en-US" dirty="0" smtClean="0"/>
              <a:t> </a:t>
            </a:r>
            <a:r>
              <a:rPr lang="en-US" dirty="0" err="1" smtClean="0"/>
              <a:t>Sne</a:t>
            </a:r>
            <a:r>
              <a:rPr lang="en-US" dirty="0" smtClean="0"/>
              <a:t>)</a:t>
            </a:r>
          </a:p>
        </p:txBody>
      </p:sp>
      <p:pic>
        <p:nvPicPr>
          <p:cNvPr id="11" name="Picture 10"/>
          <p:cNvPicPr>
            <a:picLocks noChangeAspect="1"/>
          </p:cNvPicPr>
          <p:nvPr/>
        </p:nvPicPr>
        <p:blipFill>
          <a:blip r:embed="rId2"/>
          <a:stretch>
            <a:fillRect/>
          </a:stretch>
        </p:blipFill>
        <p:spPr>
          <a:xfrm>
            <a:off x="457201" y="2416397"/>
            <a:ext cx="7050996" cy="1266063"/>
          </a:xfrm>
          <a:prstGeom prst="rect">
            <a:avLst/>
          </a:prstGeom>
        </p:spPr>
      </p:pic>
      <p:sp>
        <p:nvSpPr>
          <p:cNvPr id="12" name="TextBox 11"/>
          <p:cNvSpPr txBox="1"/>
          <p:nvPr/>
        </p:nvSpPr>
        <p:spPr>
          <a:xfrm>
            <a:off x="457201" y="3920451"/>
            <a:ext cx="8229599" cy="2246769"/>
          </a:xfrm>
          <a:prstGeom prst="rect">
            <a:avLst/>
          </a:prstGeom>
          <a:noFill/>
        </p:spPr>
        <p:txBody>
          <a:bodyPr wrap="square" rtlCol="0">
            <a:spAutoFit/>
          </a:bodyPr>
          <a:lstStyle/>
          <a:p>
            <a:r>
              <a:rPr lang="en-US" sz="2800" dirty="0" smtClean="0"/>
              <a:t>If m&gt; 2/5 , which it should be if the remnant has not yet reached the </a:t>
            </a:r>
            <a:r>
              <a:rPr lang="en-US" sz="2800" dirty="0" err="1" smtClean="0"/>
              <a:t>Sedov</a:t>
            </a:r>
            <a:r>
              <a:rPr lang="en-US" sz="2800" dirty="0" smtClean="0"/>
              <a:t> phase, then the emission is always increasing with time.</a:t>
            </a:r>
          </a:p>
          <a:p>
            <a:r>
              <a:rPr lang="en-US" sz="2800" dirty="0" smtClean="0"/>
              <a:t>Note: Emission proportional to density squared, not simply density, as in older SNRs.</a:t>
            </a:r>
            <a:endParaRPr lang="en-US" sz="2800" dirty="0"/>
          </a:p>
        </p:txBody>
      </p:sp>
    </p:spTree>
    <p:extLst>
      <p:ext uri="{BB962C8B-B14F-4D97-AF65-F5344CB8AC3E}">
        <p14:creationId xmlns:p14="http://schemas.microsoft.com/office/powerpoint/2010/main" val="778447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SN 1987A</a:t>
            </a:r>
            <a:r>
              <a:rPr lang="en-US" dirty="0" smtClean="0"/>
              <a:t>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closest SN in </a:t>
            </a:r>
            <a:r>
              <a:rPr lang="en-US" dirty="0" smtClean="0">
                <a:solidFill>
                  <a:schemeClr val="accent4">
                    <a:lumMod val="60000"/>
                    <a:lumOff val="40000"/>
                  </a:schemeClr>
                </a:solidFill>
              </a:rPr>
              <a:t>over 300 years</a:t>
            </a:r>
          </a:p>
          <a:p>
            <a:r>
              <a:rPr lang="en-US" dirty="0" smtClean="0"/>
              <a:t>Hubble images show an interesting structure, with an </a:t>
            </a:r>
            <a:r>
              <a:rPr lang="en-US" dirty="0" smtClean="0">
                <a:solidFill>
                  <a:srgbClr val="B3A2C7"/>
                </a:solidFill>
              </a:rPr>
              <a:t>equatorial ring </a:t>
            </a:r>
            <a:r>
              <a:rPr lang="en-US" dirty="0" smtClean="0"/>
              <a:t>and two rings at higher latitudes.</a:t>
            </a:r>
          </a:p>
          <a:p>
            <a:r>
              <a:rPr lang="en-US" dirty="0" smtClean="0"/>
              <a:t>The </a:t>
            </a:r>
            <a:r>
              <a:rPr lang="en-US" dirty="0" smtClean="0">
                <a:solidFill>
                  <a:srgbClr val="B3A2C7"/>
                </a:solidFill>
              </a:rPr>
              <a:t>increasing X-ray and radio emission </a:t>
            </a:r>
            <a:r>
              <a:rPr lang="en-US" dirty="0" smtClean="0"/>
              <a:t>after 3 years indicated the </a:t>
            </a:r>
            <a:r>
              <a:rPr lang="en-US" dirty="0" smtClean="0">
                <a:solidFill>
                  <a:srgbClr val="B3A2C7"/>
                </a:solidFill>
              </a:rPr>
              <a:t>presence of an HII region </a:t>
            </a:r>
            <a:r>
              <a:rPr lang="en-US" dirty="0" smtClean="0"/>
              <a:t>interior to the ring (Chevalier &amp; </a:t>
            </a:r>
            <a:r>
              <a:rPr lang="en-US" dirty="0" err="1" smtClean="0"/>
              <a:t>Dwarkadas</a:t>
            </a:r>
            <a:r>
              <a:rPr lang="en-US" dirty="0" smtClean="0"/>
              <a:t> 1995).</a:t>
            </a:r>
          </a:p>
          <a:p>
            <a:r>
              <a:rPr lang="en-US" dirty="0" smtClean="0"/>
              <a:t>We can model the </a:t>
            </a:r>
            <a:r>
              <a:rPr lang="en-US" dirty="0" smtClean="0">
                <a:solidFill>
                  <a:srgbClr val="B3A2C7"/>
                </a:solidFill>
              </a:rPr>
              <a:t>interaction within the equatorial plane </a:t>
            </a:r>
            <a:r>
              <a:rPr lang="en-US" dirty="0" smtClean="0"/>
              <a:t>and outside the equatorial plane (no ring interaction).</a:t>
            </a:r>
            <a:endParaRPr lang="en-US" dirty="0"/>
          </a:p>
        </p:txBody>
      </p:sp>
      <p:sp>
        <p:nvSpPr>
          <p:cNvPr id="4" name="Date Placeholder 3"/>
          <p:cNvSpPr>
            <a:spLocks noGrp="1"/>
          </p:cNvSpPr>
          <p:nvPr>
            <p:ph type="dt" sz="half" idx="10"/>
          </p:nvPr>
        </p:nvSpPr>
        <p:spPr/>
        <p:txBody>
          <a:bodyPr/>
          <a:lstStyle/>
          <a:p>
            <a:r>
              <a:rPr lang="en-US" smtClean="0"/>
              <a:t>April 13 2016</a:t>
            </a:r>
            <a:endParaRPr lang="en-US"/>
          </a:p>
        </p:txBody>
      </p:sp>
      <p:sp>
        <p:nvSpPr>
          <p:cNvPr id="5" name="Footer Placeholder 4"/>
          <p:cNvSpPr>
            <a:spLocks noGrp="1"/>
          </p:cNvSpPr>
          <p:nvPr>
            <p:ph type="ftr" sz="quarter" idx="11"/>
          </p:nvPr>
        </p:nvSpPr>
        <p:spPr/>
        <p:txBody>
          <a:bodyPr/>
          <a:lstStyle/>
          <a:p>
            <a:r>
              <a:rPr lang="en-US" smtClean="0"/>
              <a:t>ISSI - Cosmic Rays</a:t>
            </a:r>
            <a:endParaRPr lang="en-US"/>
          </a:p>
        </p:txBody>
      </p:sp>
    </p:spTree>
    <p:extLst>
      <p:ext uri="{BB962C8B-B14F-4D97-AF65-F5344CB8AC3E}">
        <p14:creationId xmlns:p14="http://schemas.microsoft.com/office/powerpoint/2010/main" val="3151672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1026"/>
          <p:cNvSpPr>
            <a:spLocks noGrp="1" noChangeArrowheads="1"/>
          </p:cNvSpPr>
          <p:nvPr>
            <p:ph type="title"/>
          </p:nvPr>
        </p:nvSpPr>
        <p:spPr/>
        <p:txBody>
          <a:bodyPr/>
          <a:lstStyle/>
          <a:p>
            <a:r>
              <a:rPr lang="en-US"/>
              <a:t>SN 1987A - 3 Ring Circus</a:t>
            </a:r>
          </a:p>
        </p:txBody>
      </p:sp>
      <p:pic>
        <p:nvPicPr>
          <p:cNvPr id="270339" name="Picture 1027"/>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5291" r="5291"/>
          <a:stretch>
            <a:fillRect/>
          </a:stretch>
        </p:blipFill>
        <p:spPr/>
      </p:pic>
      <p:pic>
        <p:nvPicPr>
          <p:cNvPr id="3" name="Content Placeholder 2" descr="sn87a_narrowv2.jpg"/>
          <p:cNvPicPr>
            <a:picLocks noGrp="1" noChangeAspect="1"/>
          </p:cNvPicPr>
          <p:nvPr>
            <p:ph sz="half" idx="2"/>
          </p:nvPr>
        </p:nvPicPr>
        <p:blipFill>
          <a:blip r:embed="rId4">
            <a:extLst>
              <a:ext uri="{28A0092B-C50C-407E-A947-70E740481C1C}">
                <a14:useLocalDpi xmlns:a14="http://schemas.microsoft.com/office/drawing/2010/main" val="0"/>
              </a:ext>
            </a:extLst>
          </a:blip>
          <a:srcRect l="5384" r="5384"/>
          <a:stretch>
            <a:fillRect/>
          </a:stretch>
        </p:blipFill>
        <p:spPr/>
      </p:pic>
      <p:sp>
        <p:nvSpPr>
          <p:cNvPr id="4" name="Date Placeholder 3"/>
          <p:cNvSpPr>
            <a:spLocks noGrp="1"/>
          </p:cNvSpPr>
          <p:nvPr>
            <p:ph type="dt" sz="half" idx="10"/>
          </p:nvPr>
        </p:nvSpPr>
        <p:spPr/>
        <p:txBody>
          <a:bodyPr/>
          <a:lstStyle/>
          <a:p>
            <a:r>
              <a:rPr lang="en-US" smtClean="0"/>
              <a:t>April 13 2016</a:t>
            </a:r>
            <a:endParaRPr lang="en-US"/>
          </a:p>
        </p:txBody>
      </p:sp>
      <p:sp>
        <p:nvSpPr>
          <p:cNvPr id="5" name="Footer Placeholder 4"/>
          <p:cNvSpPr>
            <a:spLocks noGrp="1"/>
          </p:cNvSpPr>
          <p:nvPr>
            <p:ph type="ftr" sz="quarter" idx="11"/>
          </p:nvPr>
        </p:nvSpPr>
        <p:spPr/>
        <p:txBody>
          <a:bodyPr/>
          <a:lstStyle/>
          <a:p>
            <a:r>
              <a:rPr lang="en-US" smtClean="0"/>
              <a:t>ISSI - Cosmic Rays</a:t>
            </a:r>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Formation of SN 1987A CSM</a:t>
            </a:r>
            <a:endParaRPr lang="en-US" dirty="0"/>
          </a:p>
        </p:txBody>
      </p:sp>
      <p:pic>
        <p:nvPicPr>
          <p:cNvPr id="9" name="87a_ion.avi">
            <a:hlinkClick r:id="" action="ppaction://media"/>
          </p:cNvPr>
          <p:cNvPicPr>
            <a:picLocks noGrp="1"/>
          </p:cNvPicPr>
          <p:nvPr>
            <p:ph idx="1"/>
            <a:videoFile r:link="rId2"/>
            <p:extLst>
              <p:ext uri="{DAA4B4D4-6D71-4841-9C94-3DE7FCFB9230}">
                <p14:media xmlns:p14="http://schemas.microsoft.com/office/powerpoint/2010/main" r:link="rId1"/>
              </p:ext>
            </p:extLst>
          </p:nvPr>
        </p:nvPicPr>
        <p:blipFill>
          <a:blip r:embed="rId4"/>
          <a:stretch>
            <a:fillRect/>
          </a:stretch>
        </p:blipFill>
        <p:spPr>
          <a:xfrm>
            <a:off x="1129639" y="1640681"/>
            <a:ext cx="7258277" cy="5080794"/>
          </a:xfrm>
        </p:spPr>
      </p:pic>
      <p:sp>
        <p:nvSpPr>
          <p:cNvPr id="6" name="Date Placeholder 5"/>
          <p:cNvSpPr>
            <a:spLocks noGrp="1"/>
          </p:cNvSpPr>
          <p:nvPr>
            <p:ph type="dt" sz="half" idx="10"/>
          </p:nvPr>
        </p:nvSpPr>
        <p:spPr/>
        <p:txBody>
          <a:bodyPr/>
          <a:lstStyle/>
          <a:p>
            <a:pPr>
              <a:defRPr/>
            </a:pPr>
            <a:r>
              <a:rPr lang="en-US" smtClean="0"/>
              <a:t>April 13 2016</a:t>
            </a:r>
            <a:endParaRPr lang="en-US"/>
          </a:p>
        </p:txBody>
      </p:sp>
      <p:sp>
        <p:nvSpPr>
          <p:cNvPr id="2" name="Footer Placeholder 1"/>
          <p:cNvSpPr>
            <a:spLocks noGrp="1"/>
          </p:cNvSpPr>
          <p:nvPr>
            <p:ph type="ftr" sz="quarter" idx="11"/>
          </p:nvPr>
        </p:nvSpPr>
        <p:spPr/>
        <p:txBody>
          <a:bodyPr/>
          <a:lstStyle/>
          <a:p>
            <a:r>
              <a:rPr lang="en-US" smtClean="0"/>
              <a:t>ISSI - Cosmic Rays</a:t>
            </a:r>
            <a:endParaRPr lang="en-US"/>
          </a:p>
        </p:txBody>
      </p:sp>
      <p:sp>
        <p:nvSpPr>
          <p:cNvPr id="3" name="TextBox 2"/>
          <p:cNvSpPr txBox="1"/>
          <p:nvPr/>
        </p:nvSpPr>
        <p:spPr>
          <a:xfrm>
            <a:off x="7005221" y="1911650"/>
            <a:ext cx="1898101" cy="4524315"/>
          </a:xfrm>
          <a:prstGeom prst="rect">
            <a:avLst/>
          </a:prstGeom>
          <a:noFill/>
        </p:spPr>
        <p:txBody>
          <a:bodyPr wrap="square" rtlCol="0">
            <a:spAutoFit/>
          </a:bodyPr>
          <a:lstStyle/>
          <a:p>
            <a:r>
              <a:rPr lang="en-US" sz="2400" dirty="0" smtClean="0"/>
              <a:t>Interaction of the </a:t>
            </a:r>
            <a:r>
              <a:rPr lang="en-US" sz="2400" dirty="0" smtClean="0">
                <a:solidFill>
                  <a:srgbClr val="558ED5"/>
                </a:solidFill>
              </a:rPr>
              <a:t>low density wind from the Blue supergiant </a:t>
            </a:r>
            <a:r>
              <a:rPr lang="en-US" sz="2400" dirty="0" smtClean="0"/>
              <a:t>progenitor of SN 1987A, with the </a:t>
            </a:r>
            <a:r>
              <a:rPr lang="en-US" sz="2400" dirty="0" smtClean="0">
                <a:solidFill>
                  <a:srgbClr val="FF0000"/>
                </a:solidFill>
              </a:rPr>
              <a:t>red supergiant wind from the previous epoch.</a:t>
            </a:r>
            <a:endParaRPr lang="en-US" sz="2400" dirty="0">
              <a:solidFill>
                <a:srgbClr val="FF0000"/>
              </a:solidFill>
            </a:endParaRPr>
          </a:p>
        </p:txBody>
      </p:sp>
      <p:sp>
        <p:nvSpPr>
          <p:cNvPr id="4" name="TextBox 3"/>
          <p:cNvSpPr txBox="1"/>
          <p:nvPr/>
        </p:nvSpPr>
        <p:spPr>
          <a:xfrm>
            <a:off x="115816" y="2582845"/>
            <a:ext cx="1181448" cy="2585323"/>
          </a:xfrm>
          <a:prstGeom prst="rect">
            <a:avLst/>
          </a:prstGeom>
          <a:noFill/>
        </p:spPr>
        <p:txBody>
          <a:bodyPr wrap="square" rtlCol="0">
            <a:spAutoFit/>
          </a:bodyPr>
          <a:lstStyle/>
          <a:p>
            <a:r>
              <a:rPr lang="en-US" dirty="0" smtClean="0"/>
              <a:t>Calculated with ionization-</a:t>
            </a:r>
            <a:r>
              <a:rPr lang="en-US" dirty="0" err="1" smtClean="0"/>
              <a:t>gasdynamics</a:t>
            </a:r>
            <a:r>
              <a:rPr lang="en-US" dirty="0" smtClean="0"/>
              <a:t> code </a:t>
            </a:r>
            <a:r>
              <a:rPr lang="en-US" dirty="0" smtClean="0">
                <a:solidFill>
                  <a:schemeClr val="accent2">
                    <a:lumMod val="75000"/>
                  </a:schemeClr>
                </a:solidFill>
              </a:rPr>
              <a:t>AVATAR</a:t>
            </a:r>
            <a:r>
              <a:rPr lang="en-US" dirty="0" smtClean="0"/>
              <a:t> </a:t>
            </a:r>
          </a:p>
          <a:p>
            <a:r>
              <a:rPr lang="en-US" smtClean="0"/>
              <a:t>(VVD </a:t>
            </a:r>
            <a:r>
              <a:rPr lang="en-US" dirty="0" smtClean="0"/>
              <a:t>&amp; Rosenberg 2013).</a:t>
            </a:r>
            <a:endParaRPr lang="en-US" dirty="0"/>
          </a:p>
        </p:txBody>
      </p:sp>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SN 1987A</a:t>
            </a:r>
            <a:endParaRPr lang="en-US" dirty="0">
              <a:solidFill>
                <a:srgbClr val="FF0000"/>
              </a:solidFill>
            </a:endParaRPr>
          </a:p>
        </p:txBody>
      </p:sp>
      <p:pic>
        <p:nvPicPr>
          <p:cNvPr id="6" name="Content Placeholder 5" descr="sn87a.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788" t="-1136" r="-2367" b="-1255"/>
          <a:stretch/>
        </p:blipFill>
        <p:spPr>
          <a:xfrm>
            <a:off x="1100667" y="1445457"/>
            <a:ext cx="6337904" cy="4435324"/>
          </a:xfrm>
        </p:spPr>
      </p:pic>
      <p:sp>
        <p:nvSpPr>
          <p:cNvPr id="4" name="Date Placeholder 3"/>
          <p:cNvSpPr>
            <a:spLocks noGrp="1"/>
          </p:cNvSpPr>
          <p:nvPr>
            <p:ph type="dt" sz="half" idx="10"/>
          </p:nvPr>
        </p:nvSpPr>
        <p:spPr/>
        <p:txBody>
          <a:bodyPr/>
          <a:lstStyle/>
          <a:p>
            <a:r>
              <a:rPr lang="en-US" smtClean="0"/>
              <a:t>April 13 2016</a:t>
            </a:r>
            <a:endParaRPr lang="en-US"/>
          </a:p>
        </p:txBody>
      </p:sp>
      <p:sp>
        <p:nvSpPr>
          <p:cNvPr id="5" name="Footer Placeholder 4"/>
          <p:cNvSpPr>
            <a:spLocks noGrp="1"/>
          </p:cNvSpPr>
          <p:nvPr>
            <p:ph type="ftr" sz="quarter" idx="11"/>
          </p:nvPr>
        </p:nvSpPr>
        <p:spPr/>
        <p:txBody>
          <a:bodyPr/>
          <a:lstStyle/>
          <a:p>
            <a:r>
              <a:rPr lang="en-US" smtClean="0"/>
              <a:t>ISSI - Cosmic Rays</a:t>
            </a:r>
            <a:endParaRPr lang="en-US"/>
          </a:p>
        </p:txBody>
      </p:sp>
    </p:spTree>
    <p:extLst>
      <p:ext uri="{BB962C8B-B14F-4D97-AF65-F5344CB8AC3E}">
        <p14:creationId xmlns:p14="http://schemas.microsoft.com/office/powerpoint/2010/main" val="45931344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177</TotalTime>
  <Words>1544</Words>
  <Application>Microsoft Macintosh PowerPoint</Application>
  <PresentationFormat>On-screen Show (4:3)</PresentationFormat>
  <Paragraphs>110</Paragraphs>
  <Slides>19</Slides>
  <Notes>1</Notes>
  <HiddenSlides>0</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Equation</vt:lpstr>
      <vt:lpstr>Evaluating the Gamma-Ray Emission from SN 1987A, the Closest Visible Supernova to us in the last 300 years</vt:lpstr>
      <vt:lpstr>Simple Analytic Model (Dwarkadas, 2013, MNRAS,434, 3368)</vt:lpstr>
      <vt:lpstr>Simple Analytic Model (Dwarkadas, 2013, MNRAS,434, 3368)</vt:lpstr>
      <vt:lpstr>Simple Analytic Model</vt:lpstr>
      <vt:lpstr>Simple Analytic Model</vt:lpstr>
      <vt:lpstr>SN 1987A </vt:lpstr>
      <vt:lpstr>SN 1987A - 3 Ring Circus</vt:lpstr>
      <vt:lpstr>Formation of SN 1987A CSM</vt:lpstr>
      <vt:lpstr>SN 1987A</vt:lpstr>
      <vt:lpstr>SN 1987A</vt:lpstr>
      <vt:lpstr>PowerPoint Presentation</vt:lpstr>
      <vt:lpstr>SN 1987A</vt:lpstr>
      <vt:lpstr>SN 1987A recently</vt:lpstr>
      <vt:lpstr>SN 1987A</vt:lpstr>
      <vt:lpstr>Questions and Discussions</vt:lpstr>
      <vt:lpstr>Summary &amp; Conclusions</vt:lpstr>
      <vt:lpstr>Summary</vt:lpstr>
      <vt:lpstr>Summary (Contd) </vt:lpstr>
      <vt:lpstr>Application to Cas 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the Gamma-Ray Emission from SN 1987A, the Closest Visible Supernova to us in the last 300 years</dc:title>
  <dc:creator>Vikram</dc:creator>
  <cp:lastModifiedBy>Vikram</cp:lastModifiedBy>
  <cp:revision>13</cp:revision>
  <dcterms:created xsi:type="dcterms:W3CDTF">2017-08-02T00:26:11Z</dcterms:created>
  <dcterms:modified xsi:type="dcterms:W3CDTF">2017-08-11T14:46:41Z</dcterms:modified>
</cp:coreProperties>
</file>