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8" r:id="rId1"/>
  </p:sldMasterIdLst>
  <p:notesMasterIdLst>
    <p:notesMasterId r:id="rId20"/>
  </p:notesMasterIdLst>
  <p:handoutMasterIdLst>
    <p:handoutMasterId r:id="rId21"/>
  </p:handoutMasterIdLst>
  <p:sldIdLst>
    <p:sldId id="256" r:id="rId2"/>
    <p:sldId id="411" r:id="rId3"/>
    <p:sldId id="399" r:id="rId4"/>
    <p:sldId id="413" r:id="rId5"/>
    <p:sldId id="389" r:id="rId6"/>
    <p:sldId id="417" r:id="rId7"/>
    <p:sldId id="392" r:id="rId8"/>
    <p:sldId id="418" r:id="rId9"/>
    <p:sldId id="408" r:id="rId10"/>
    <p:sldId id="409" r:id="rId11"/>
    <p:sldId id="410" r:id="rId12"/>
    <p:sldId id="380" r:id="rId13"/>
    <p:sldId id="414" r:id="rId14"/>
    <p:sldId id="403" r:id="rId15"/>
    <p:sldId id="405" r:id="rId16"/>
    <p:sldId id="406" r:id="rId17"/>
    <p:sldId id="415" r:id="rId18"/>
    <p:sldId id="416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6EA"/>
    <a:srgbClr val="F7F5E9"/>
    <a:srgbClr val="E8E5C6"/>
    <a:srgbClr val="E1DAAD"/>
    <a:srgbClr val="FFFFFF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42" autoAdjust="0"/>
    <p:restoredTop sz="93608" autoAdjust="0"/>
  </p:normalViewPr>
  <p:slideViewPr>
    <p:cSldViewPr snapToGrid="0" snapToObjects="1">
      <p:cViewPr>
        <p:scale>
          <a:sx n="90" d="100"/>
          <a:sy n="90" d="100"/>
        </p:scale>
        <p:origin x="144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6BAA2-534F-624B-A6C4-5F626D46B6F0}" type="datetime1">
              <a:rPr lang="en-US" smtClean="0"/>
              <a:t>8/6/17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C3751-9B78-2645-BCA6-3062AEF9E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843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2D5EB-6773-364F-B73F-AA09D85BA75A}" type="datetime1">
              <a:rPr lang="en-US" smtClean="0"/>
              <a:t>8/6/17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6C1FF-98AE-8B46-99E1-B9838700D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266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14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ctr" anchorCtr="1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Shirley Li (OSU)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Shirley Li (OSU)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Shirley Li (OSU)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528" y="6492875"/>
            <a:ext cx="2847975" cy="365125"/>
          </a:xfrm>
          <a:prstGeom prst="rect">
            <a:avLst/>
          </a:prstGeom>
        </p:spPr>
        <p:txBody>
          <a:bodyPr anchor="ctr"/>
          <a:lstStyle>
            <a:lvl1pPr>
              <a:defRPr sz="1600"/>
            </a:lvl1pPr>
          </a:lstStyle>
          <a:p>
            <a:r>
              <a:rPr lang="tr-TR" dirty="0" err="1" smtClean="0"/>
              <a:t>Shirley</a:t>
            </a:r>
            <a:r>
              <a:rPr lang="tr-TR" dirty="0" smtClean="0"/>
              <a:t> </a:t>
            </a:r>
            <a:r>
              <a:rPr lang="tr-TR" dirty="0" err="1" smtClean="0"/>
              <a:t>Li</a:t>
            </a:r>
            <a:r>
              <a:rPr lang="tr-TR" dirty="0" smtClean="0"/>
              <a:t> (OSU)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528" y="6492875"/>
            <a:ext cx="2847975" cy="365125"/>
          </a:xfrm>
          <a:prstGeom prst="rect">
            <a:avLst/>
          </a:prstGeom>
        </p:spPr>
        <p:txBody>
          <a:bodyPr anchor="ctr"/>
          <a:lstStyle>
            <a:lvl1pPr>
              <a:defRPr sz="1600"/>
            </a:lvl1pPr>
          </a:lstStyle>
          <a:p>
            <a:r>
              <a:rPr lang="tr-TR" dirty="0" err="1" smtClean="0"/>
              <a:t>Shirley</a:t>
            </a:r>
            <a:r>
              <a:rPr lang="tr-TR" dirty="0" smtClean="0"/>
              <a:t> </a:t>
            </a:r>
            <a:r>
              <a:rPr lang="tr-TR" dirty="0" err="1" smtClean="0"/>
              <a:t>Li</a:t>
            </a:r>
            <a:r>
              <a:rPr lang="tr-TR" dirty="0" smtClean="0"/>
              <a:t> (OSU)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Shirley Li (OSU)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Shirley Li (OSU)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528" y="6492875"/>
            <a:ext cx="2847975" cy="365125"/>
          </a:xfrm>
          <a:prstGeom prst="rect">
            <a:avLst/>
          </a:prstGeom>
        </p:spPr>
        <p:txBody>
          <a:bodyPr anchor="ctr"/>
          <a:lstStyle>
            <a:lvl1pPr>
              <a:defRPr sz="1600"/>
            </a:lvl1pPr>
          </a:lstStyle>
          <a:p>
            <a:r>
              <a:rPr lang="tr-TR" dirty="0" err="1" smtClean="0"/>
              <a:t>Shirley</a:t>
            </a:r>
            <a:r>
              <a:rPr lang="tr-TR" dirty="0" smtClean="0"/>
              <a:t> </a:t>
            </a:r>
            <a:r>
              <a:rPr lang="tr-TR" dirty="0" err="1" smtClean="0"/>
              <a:t>Li</a:t>
            </a:r>
            <a:r>
              <a:rPr lang="tr-TR" dirty="0" smtClean="0"/>
              <a:t> (OSU)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528" y="6492875"/>
            <a:ext cx="2847975" cy="365125"/>
          </a:xfrm>
          <a:prstGeom prst="rect">
            <a:avLst/>
          </a:prstGeom>
        </p:spPr>
        <p:txBody>
          <a:bodyPr anchor="ctr"/>
          <a:lstStyle>
            <a:lvl1pPr>
              <a:defRPr sz="1600"/>
            </a:lvl1pPr>
          </a:lstStyle>
          <a:p>
            <a:r>
              <a:rPr lang="tr-TR" dirty="0" err="1" smtClean="0"/>
              <a:t>Shirley</a:t>
            </a:r>
            <a:r>
              <a:rPr lang="tr-TR" dirty="0" smtClean="0"/>
              <a:t> </a:t>
            </a:r>
            <a:r>
              <a:rPr lang="tr-TR" dirty="0" err="1" smtClean="0"/>
              <a:t>Li</a:t>
            </a:r>
            <a:r>
              <a:rPr lang="tr-TR" dirty="0" smtClean="0"/>
              <a:t> (OSU)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Shirley Li (OSU)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Introduction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Shirley Li (OSU)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1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Rectangle 3"/>
          <p:cNvSpPr/>
          <p:nvPr userDrawn="1"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3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hf sldNum="0"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Wingdings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4" Type="http://schemas.openxmlformats.org/officeDocument/2006/relationships/image" Target="../media/image19.emf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1.emf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3.emf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055" y="1411812"/>
            <a:ext cx="8162263" cy="1908175"/>
          </a:xfrm>
        </p:spPr>
        <p:txBody>
          <a:bodyPr/>
          <a:lstStyle/>
          <a:p>
            <a:pPr marL="0"/>
            <a:r>
              <a:rPr lang="en-US" sz="5400" dirty="0" smtClean="0">
                <a:solidFill>
                  <a:schemeClr val="bg2"/>
                </a:solidFill>
              </a:rPr>
              <a:t>Observing Supernova Neutrinos to Late Times</a:t>
            </a:r>
            <a:endParaRPr lang="en-US" sz="5400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2933" y="4506958"/>
            <a:ext cx="6886514" cy="2351042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bg2"/>
                </a:solidFill>
              </a:rPr>
              <a:t>Shirley Li</a:t>
            </a:r>
          </a:p>
          <a:p>
            <a:r>
              <a:rPr lang="en-US" sz="2600" dirty="0" smtClean="0">
                <a:solidFill>
                  <a:schemeClr val="bg2"/>
                </a:solidFill>
              </a:rPr>
              <a:t>The Ohio State University</a:t>
            </a:r>
          </a:p>
          <a:p>
            <a:r>
              <a:rPr lang="en-US" sz="2600" dirty="0" smtClean="0">
                <a:solidFill>
                  <a:schemeClr val="bg2"/>
                </a:solidFill>
              </a:rPr>
              <a:t>Collaborators: Luke Roberts, John Beacom</a:t>
            </a:r>
          </a:p>
          <a:p>
            <a:endParaRPr lang="en-US" sz="2600" dirty="0" smtClean="0">
              <a:solidFill>
                <a:schemeClr val="bg2"/>
              </a:solidFill>
            </a:endParaRPr>
          </a:p>
          <a:p>
            <a:r>
              <a:rPr lang="en-US" sz="2600" dirty="0" err="1" smtClean="0">
                <a:solidFill>
                  <a:schemeClr val="bg2"/>
                </a:solidFill>
              </a:rPr>
              <a:t>TeVPA</a:t>
            </a:r>
            <a:r>
              <a:rPr lang="en-US" sz="2600" dirty="0" smtClean="0">
                <a:solidFill>
                  <a:schemeClr val="bg2"/>
                </a:solidFill>
              </a:rPr>
              <a:t>, August 2017</a:t>
            </a:r>
          </a:p>
        </p:txBody>
      </p:sp>
      <p:pic>
        <p:nvPicPr>
          <p:cNvPr id="4" name="Shape 1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7184" y="394839"/>
            <a:ext cx="2740698" cy="1069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TheOhioStateUniversity-Stacked-RGBHEX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309" y="211191"/>
            <a:ext cx="2122009" cy="143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1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 smtClean="0"/>
              <a:t>Shirley</a:t>
            </a:r>
            <a:r>
              <a:rPr lang="tr-TR" dirty="0" smtClean="0"/>
              <a:t> </a:t>
            </a:r>
            <a:r>
              <a:rPr lang="tr-TR" dirty="0" err="1" smtClean="0"/>
              <a:t>Li</a:t>
            </a:r>
            <a:r>
              <a:rPr lang="tr-TR" dirty="0" smtClean="0"/>
              <a:t> (OSU)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176"/>
          </a:xfrm>
        </p:spPr>
        <p:txBody>
          <a:bodyPr/>
          <a:lstStyle/>
          <a:p>
            <a:r>
              <a:rPr lang="en-US" sz="4800" dirty="0" smtClean="0"/>
              <a:t>Detecting BH formation</a:t>
            </a:r>
            <a:endParaRPr lang="en-US" sz="4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647700" y="6019512"/>
            <a:ext cx="7734300" cy="611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We can detect BH formation at late times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04850" y="1073838"/>
            <a:ext cx="7734300" cy="611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Detection significance of BH formation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25" y="1607129"/>
            <a:ext cx="4552950" cy="4325302"/>
          </a:xfrm>
          <a:prstGeom prst="rect">
            <a:avLst/>
          </a:prstGeom>
        </p:spPr>
      </p:pic>
      <p:sp>
        <p:nvSpPr>
          <p:cNvPr id="11" name="Footer Placeholder 3"/>
          <p:cNvSpPr txBox="1">
            <a:spLocks/>
          </p:cNvSpPr>
          <p:nvPr/>
        </p:nvSpPr>
        <p:spPr>
          <a:xfrm>
            <a:off x="7134225" y="4790997"/>
            <a:ext cx="1795464" cy="5143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 smtClean="0"/>
              <a:t>Preliminary</a:t>
            </a:r>
            <a:endParaRPr lang="en-US" sz="2400" dirty="0"/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 smtClean="0"/>
              <a:t> </a:t>
            </a:r>
            <a:r>
              <a:rPr lang="tr-TR" sz="1600" dirty="0" smtClean="0"/>
              <a:t>10/11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3451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 smtClean="0"/>
              <a:t>Shirley</a:t>
            </a:r>
            <a:r>
              <a:rPr lang="tr-TR" dirty="0" smtClean="0"/>
              <a:t> </a:t>
            </a:r>
            <a:r>
              <a:rPr lang="tr-TR" dirty="0" err="1" smtClean="0"/>
              <a:t>Li</a:t>
            </a:r>
            <a:r>
              <a:rPr lang="tr-TR" dirty="0" smtClean="0"/>
              <a:t> (OSU)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176"/>
          </a:xfrm>
        </p:spPr>
        <p:txBody>
          <a:bodyPr/>
          <a:lstStyle/>
          <a:p>
            <a:r>
              <a:rPr lang="en-US" sz="4800" dirty="0" smtClean="0"/>
              <a:t>Conclusions</a:t>
            </a:r>
            <a:endParaRPr lang="en-US" sz="4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755" y="1102896"/>
            <a:ext cx="5389978" cy="5389978"/>
          </a:xfrm>
        </p:spPr>
      </p:pic>
      <p:sp>
        <p:nvSpPr>
          <p:cNvPr id="8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 smtClean="0"/>
              <a:t> </a:t>
            </a:r>
            <a:r>
              <a:rPr lang="tr-TR" sz="1600" dirty="0" smtClean="0"/>
              <a:t>11/11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7875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3062" y="2952378"/>
            <a:ext cx="91440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09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3062" y="2952378"/>
            <a:ext cx="9144000" cy="1143000"/>
          </a:xfrm>
        </p:spPr>
        <p:txBody>
          <a:bodyPr/>
          <a:lstStyle/>
          <a:p>
            <a:r>
              <a:rPr lang="en-US" dirty="0" smtClean="0"/>
              <a:t>Back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1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 smtClean="0"/>
              <a:t>Shirley</a:t>
            </a:r>
            <a:r>
              <a:rPr lang="tr-TR" dirty="0" smtClean="0"/>
              <a:t> </a:t>
            </a:r>
            <a:r>
              <a:rPr lang="tr-TR" dirty="0" err="1" smtClean="0"/>
              <a:t>Li</a:t>
            </a:r>
            <a:r>
              <a:rPr lang="tr-TR" dirty="0" smtClean="0"/>
              <a:t> (OSU)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44000" cy="97117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latin typeface="Cambria Math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4800" i="1" smtClean="0">
                                <a:latin typeface="Cambria Math" charset="0"/>
                              </a:rPr>
                            </m:ctrlPr>
                          </m:barPr>
                          <m:e>
                            <m:r>
                              <a:rPr lang="en-US" sz="4800" b="0" i="1" smtClean="0">
                                <a:latin typeface="Cambria Math" charset="0"/>
                              </a:rPr>
                              <m:t>𝜈</m:t>
                            </m:r>
                          </m:e>
                        </m:bar>
                      </m:e>
                      <m:sub>
                        <m:r>
                          <a:rPr lang="en-US" sz="4800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4800" dirty="0" smtClean="0"/>
                  <a:t> </a:t>
                </a:r>
                <a:r>
                  <a:rPr lang="en-US" dirty="0"/>
                  <a:t>energy spectrum</a:t>
                </a:r>
                <a:endParaRPr lang="en-US" sz="4800" dirty="0"/>
              </a:p>
            </p:txBody>
          </p:sp>
        </mc:Choice>
        <mc:Fallback xmlns="">
          <p:sp>
            <p:nvSpPr>
              <p:cNvPr id="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971176"/>
              </a:xfrm>
              <a:blipFill rotWithShape="0">
                <a:blip r:embed="rId2"/>
                <a:stretch>
                  <a:fillRect t="-17610" b="-24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647700" y="6019512"/>
            <a:ext cx="7734300" cy="611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Easily reconstruct neutrino spectrum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704850" y="1086663"/>
                <a:ext cx="7734300" cy="6115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57200" indent="-457200" algn="l" defTabSz="914400" rtl="0" eaLnBrk="1" latinLnBrk="0" hangingPunct="1">
                  <a:spcBef>
                    <a:spcPct val="20000"/>
                  </a:spcBef>
                  <a:buFont typeface="Wingdings" charset="2"/>
                  <a:buChar char="Ø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𝜈</m:t>
                              </m:r>
                            </m:e>
                          </m:ba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latin typeface="Cambria Math" charset="0"/>
                        </a:rPr>
                        <m:t>𝑝</m:t>
                      </m:r>
                      <m:r>
                        <a:rPr lang="en-US" b="0" i="1" smtClean="0">
                          <a:latin typeface="Cambria Math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" y="1086663"/>
                <a:ext cx="7734300" cy="6115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7" y="1682496"/>
            <a:ext cx="4429125" cy="42076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5472112" y="1944130"/>
                <a:ext cx="3843338" cy="31024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57200" indent="-457200" algn="l" defTabSz="914400" rtl="0" eaLnBrk="1" latinLnBrk="0" hangingPunct="1">
                  <a:spcBef>
                    <a:spcPct val="20000"/>
                  </a:spcBef>
                  <a:buFont typeface="Wingdings" charset="2"/>
                  <a:buChar char="Ø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en-US" sz="26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sz="26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sz="2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sz="2600" b="0" i="1" smtClean="0">
                                    <a:latin typeface="Cambria Math" charset="0"/>
                                  </a:rPr>
                                </m:ctrlPr>
                              </m:barPr>
                              <m:e>
                                <m:r>
                                  <a:rPr lang="en-US" sz="2600" b="0" i="1" smtClean="0">
                                    <a:latin typeface="Cambria Math" charset="0"/>
                                  </a:rPr>
                                  <m:t>𝜈</m:t>
                                </m:r>
                              </m:e>
                            </m:bar>
                          </m:e>
                          <m:sub>
                            <m:r>
                              <a:rPr lang="en-US" sz="2600" b="0" i="1" smtClean="0">
                                <a:latin typeface="Cambria Math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  <m:r>
                      <a:rPr lang="en-US" sz="2600" b="0" i="1" smtClean="0">
                        <a:latin typeface="Cambria Math" charset="0"/>
                      </a:rPr>
                      <m:t>−</m:t>
                    </m:r>
                  </m:oMath>
                </a14:m>
                <a:r>
                  <a:rPr lang="en-US" sz="2600" dirty="0" smtClean="0"/>
                  <a:t> 1.3 MeV</a:t>
                </a:r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 smtClean="0"/>
                  <a:t>---   known detection threshold</a:t>
                </a:r>
                <a:endParaRPr lang="en-US" sz="2600" dirty="0"/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112" y="1944130"/>
                <a:ext cx="3843338" cy="3102427"/>
              </a:xfrm>
              <a:prstGeom prst="rect">
                <a:avLst/>
              </a:prstGeom>
              <a:blipFill rotWithShape="0">
                <a:blip r:embed="rId5"/>
                <a:stretch>
                  <a:fillRect l="-2540" r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ooter Placeholder 3"/>
          <p:cNvSpPr txBox="1">
            <a:spLocks/>
          </p:cNvSpPr>
          <p:nvPr/>
        </p:nvSpPr>
        <p:spPr>
          <a:xfrm>
            <a:off x="7267019" y="5275859"/>
            <a:ext cx="1795464" cy="5143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 smtClean="0"/>
              <a:t>Preliminary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715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 smtClean="0"/>
              <a:t>Shirley</a:t>
            </a:r>
            <a:r>
              <a:rPr lang="tr-TR" dirty="0" smtClean="0"/>
              <a:t> </a:t>
            </a:r>
            <a:r>
              <a:rPr lang="tr-TR" dirty="0" err="1" smtClean="0"/>
              <a:t>Li</a:t>
            </a:r>
            <a:r>
              <a:rPr lang="tr-TR" dirty="0" smtClean="0"/>
              <a:t> (OSU)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44000" cy="97117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charset="0"/>
                          </a:rPr>
                          <m:t>𝜈</m:t>
                        </m:r>
                      </m:e>
                      <m:sub>
                        <m:r>
                          <a:rPr lang="en-US" sz="4800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4800" dirty="0" smtClean="0"/>
                  <a:t> signal rate in DUNE</a:t>
                </a:r>
                <a:endParaRPr lang="en-US" sz="4800" dirty="0"/>
              </a:p>
            </p:txBody>
          </p:sp>
        </mc:Choice>
        <mc:Fallback xmlns="">
          <p:sp>
            <p:nvSpPr>
              <p:cNvPr id="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971176"/>
              </a:xfrm>
              <a:blipFill rotWithShape="0">
                <a:blip r:embed="rId2"/>
                <a:stretch>
                  <a:fillRect t="-17610" b="-24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647700" y="6019512"/>
            <a:ext cx="7734300" cy="611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Plenty of events to late time in DUNE!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704850" y="1086663"/>
                <a:ext cx="7734300" cy="6115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57200" indent="-457200" algn="l" defTabSz="914400" rtl="0" eaLnBrk="1" latinLnBrk="0" hangingPunct="1">
                  <a:spcBef>
                    <a:spcPct val="20000"/>
                  </a:spcBef>
                  <a:buFont typeface="Wingdings" charset="2"/>
                  <a:buChar char="Ø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r>
                        <a:rPr lang="en-US" b="0" i="1" baseline="30000" smtClean="0">
                          <a:latin typeface="Cambria Math" charset="0"/>
                        </a:rPr>
                        <m:t>40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</a:rPr>
                        <m:t>Ar</m:t>
                      </m:r>
                      <m:r>
                        <a:rPr lang="en-US" b="0" i="1" smtClean="0">
                          <a:latin typeface="Cambria Math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r>
                        <a:rPr lang="en-US" b="0" i="1" baseline="30000" smtClean="0">
                          <a:latin typeface="Cambria Math" charset="0"/>
                        </a:rPr>
                        <m:t>40</m:t>
                      </m:r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K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" y="1086663"/>
                <a:ext cx="7734300" cy="6115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7" y="1682496"/>
            <a:ext cx="4427622" cy="420624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472112" y="1944130"/>
            <a:ext cx="3671888" cy="3102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600" dirty="0" smtClean="0"/>
              <a:t>Inputs: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10 </a:t>
            </a:r>
            <a:r>
              <a:rPr lang="en-US" dirty="0" err="1" smtClean="0"/>
              <a:t>kpc</a:t>
            </a:r>
            <a:r>
              <a:rPr lang="en-US" dirty="0" smtClean="0"/>
              <a:t> SN</a:t>
            </a:r>
            <a:endParaRPr lang="en-US" sz="2400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40 </a:t>
            </a:r>
            <a:r>
              <a:rPr lang="en-US" dirty="0" err="1" smtClean="0"/>
              <a:t>kton</a:t>
            </a:r>
            <a:r>
              <a:rPr lang="en-US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5 MeV threshold</a:t>
            </a:r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7267019" y="5275859"/>
            <a:ext cx="1795464" cy="5143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 smtClean="0"/>
              <a:t>Preliminary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50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 smtClean="0"/>
              <a:t>Shirley</a:t>
            </a:r>
            <a:r>
              <a:rPr lang="tr-TR" dirty="0" smtClean="0"/>
              <a:t> </a:t>
            </a:r>
            <a:r>
              <a:rPr lang="tr-TR" dirty="0" err="1" smtClean="0"/>
              <a:t>Li</a:t>
            </a:r>
            <a:r>
              <a:rPr lang="tr-TR" dirty="0" smtClean="0"/>
              <a:t> (OSU)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44000" cy="97117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charset="0"/>
                          </a:rPr>
                          <m:t>𝜈</m:t>
                        </m:r>
                      </m:e>
                      <m:sub>
                        <m:r>
                          <a:rPr lang="en-US" sz="4800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4800" dirty="0" smtClean="0"/>
                  <a:t> </a:t>
                </a:r>
                <a:r>
                  <a:rPr lang="en-US" dirty="0"/>
                  <a:t>energy spectrum</a:t>
                </a:r>
                <a:endParaRPr lang="en-US" sz="4800" dirty="0"/>
              </a:p>
            </p:txBody>
          </p:sp>
        </mc:Choice>
        <mc:Fallback xmlns="">
          <p:sp>
            <p:nvSpPr>
              <p:cNvPr id="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971176"/>
              </a:xfrm>
              <a:blipFill rotWithShape="0">
                <a:blip r:embed="rId2"/>
                <a:stretch>
                  <a:fillRect t="-17610" b="-24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647700" y="6019512"/>
            <a:ext cx="7734300" cy="611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Detection threshold needs to reach ~ 5 MeV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704850" y="1086663"/>
                <a:ext cx="7734300" cy="6115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57200" indent="-457200" algn="l" defTabSz="914400" rtl="0" eaLnBrk="1" latinLnBrk="0" hangingPunct="1">
                  <a:spcBef>
                    <a:spcPct val="20000"/>
                  </a:spcBef>
                  <a:buFont typeface="Wingdings" charset="2"/>
                  <a:buChar char="Ø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r>
                        <a:rPr lang="en-US" b="0" i="1" baseline="30000" smtClean="0">
                          <a:latin typeface="Cambria Math" charset="0"/>
                        </a:rPr>
                        <m:t>40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</a:rPr>
                        <m:t>Ar</m:t>
                      </m:r>
                      <m:r>
                        <a:rPr lang="en-US" b="0" i="1" smtClean="0">
                          <a:latin typeface="Cambria Math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r>
                        <a:rPr lang="en-US" b="0" i="1" baseline="30000" smtClean="0">
                          <a:latin typeface="Cambria Math" charset="0"/>
                        </a:rPr>
                        <m:t>40</m:t>
                      </m:r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K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" y="1086663"/>
                <a:ext cx="7734300" cy="6115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7" y="1682496"/>
            <a:ext cx="4429124" cy="42076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5472112" y="1944130"/>
                <a:ext cx="3843338" cy="31024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57200" indent="-457200" algn="l" defTabSz="914400" rtl="0" eaLnBrk="1" latinLnBrk="0" hangingPunct="1">
                  <a:spcBef>
                    <a:spcPct val="20000"/>
                  </a:spcBef>
                  <a:buFont typeface="Wingdings" charset="2"/>
                  <a:buChar char="Ø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en-US" sz="2600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sz="26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sz="2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  <m:r>
                      <a:rPr lang="en-US" sz="2600" b="0" i="1" smtClean="0">
                        <a:latin typeface="Cambria Math" charset="0"/>
                      </a:rPr>
                      <m:t>−</m:t>
                    </m:r>
                  </m:oMath>
                </a14:m>
                <a:r>
                  <a:rPr lang="en-US" sz="2600" dirty="0" smtClean="0"/>
                  <a:t> 5.8 MeV</a:t>
                </a:r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 smtClean="0"/>
                  <a:t>---   </a:t>
                </a:r>
                <a:r>
                  <a:rPr lang="en-US" sz="2600" u="sng" dirty="0" smtClean="0">
                    <a:solidFill>
                      <a:srgbClr val="FF0000"/>
                    </a:solidFill>
                  </a:rPr>
                  <a:t>unknown</a:t>
                </a:r>
                <a:r>
                  <a:rPr lang="en-US" sz="2600" dirty="0" smtClean="0"/>
                  <a:t> detection threshold</a:t>
                </a:r>
                <a:endParaRPr lang="en-US" sz="2600" dirty="0"/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112" y="1944130"/>
                <a:ext cx="3843338" cy="3102427"/>
              </a:xfrm>
              <a:prstGeom prst="rect">
                <a:avLst/>
              </a:prstGeom>
              <a:blipFill rotWithShape="0">
                <a:blip r:embed="rId5"/>
                <a:stretch>
                  <a:fillRect l="-2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ooter Placeholder 3"/>
          <p:cNvSpPr txBox="1">
            <a:spLocks/>
          </p:cNvSpPr>
          <p:nvPr/>
        </p:nvSpPr>
        <p:spPr>
          <a:xfrm>
            <a:off x="7267019" y="5275859"/>
            <a:ext cx="1795464" cy="5143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 smtClean="0"/>
              <a:t>Preliminary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964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 smtClean="0"/>
              <a:t>Shirley</a:t>
            </a:r>
            <a:r>
              <a:rPr lang="tr-TR" dirty="0" smtClean="0"/>
              <a:t> </a:t>
            </a:r>
            <a:r>
              <a:rPr lang="tr-TR" dirty="0" err="1" smtClean="0"/>
              <a:t>Li</a:t>
            </a:r>
            <a:r>
              <a:rPr lang="tr-TR" dirty="0" smtClean="0"/>
              <a:t> (OSU)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44000" cy="97117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charset="0"/>
                          </a:rPr>
                          <m:t>𝜈</m:t>
                        </m:r>
                      </m:e>
                      <m:sub>
                        <m:r>
                          <a:rPr lang="en-US" sz="4800" b="0" i="1" smtClean="0">
                            <a:latin typeface="Cambria Math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4800" dirty="0" smtClean="0"/>
                  <a:t> signal rate</a:t>
                </a:r>
                <a:endParaRPr lang="en-US" sz="4800" dirty="0"/>
              </a:p>
            </p:txBody>
          </p:sp>
        </mc:Choice>
        <mc:Fallback xmlns="">
          <p:sp>
            <p:nvSpPr>
              <p:cNvPr id="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971176"/>
              </a:xfrm>
              <a:blipFill rotWithShape="0">
                <a:blip r:embed="rId2"/>
                <a:stretch>
                  <a:fillRect t="-17610" b="-24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647700" y="6019512"/>
            <a:ext cx="7734300" cy="611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Non-negligible events at late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704850" y="1086663"/>
                <a:ext cx="7734300" cy="6115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57200" indent="-457200" algn="l" defTabSz="914400" rtl="0" eaLnBrk="1" latinLnBrk="0" hangingPunct="1">
                  <a:spcBef>
                    <a:spcPct val="20000"/>
                  </a:spcBef>
                  <a:buFont typeface="Wingdings" charset="2"/>
                  <a:buChar char="Ø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latin typeface="Cambria Math" charset="0"/>
                        </a:rPr>
                        <m:t>𝑝</m:t>
                      </m:r>
                      <m:r>
                        <a:rPr lang="en-US" b="0" i="1" smtClean="0">
                          <a:latin typeface="Cambria Math" charset="0"/>
                        </a:rPr>
                        <m:t>→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latin typeface="Cambria Math" charset="0"/>
                        </a:rPr>
                        <m:t>𝑝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" y="1086663"/>
                <a:ext cx="7734300" cy="6115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7" y="1682496"/>
            <a:ext cx="4429124" cy="4207668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472112" y="1944130"/>
            <a:ext cx="3671888" cy="3102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600" dirty="0" smtClean="0"/>
              <a:t>Inputs: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10 </a:t>
            </a:r>
            <a:r>
              <a:rPr lang="en-US" dirty="0" err="1" smtClean="0"/>
              <a:t>kpc</a:t>
            </a:r>
            <a:r>
              <a:rPr lang="en-US" dirty="0" smtClean="0"/>
              <a:t> SN</a:t>
            </a:r>
            <a:endParaRPr lang="en-US" sz="2400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22.5 </a:t>
            </a:r>
            <a:r>
              <a:rPr lang="en-US" dirty="0" err="1" smtClean="0"/>
              <a:t>kton</a:t>
            </a:r>
            <a:r>
              <a:rPr lang="en-US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0.1, 0.2 MeV threshold</a:t>
            </a:r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7267019" y="5275859"/>
            <a:ext cx="1795464" cy="5143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 smtClean="0"/>
              <a:t>Preliminary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487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 smtClean="0"/>
              <a:t>Shirley</a:t>
            </a:r>
            <a:r>
              <a:rPr lang="tr-TR" dirty="0" smtClean="0"/>
              <a:t> </a:t>
            </a:r>
            <a:r>
              <a:rPr lang="tr-TR" dirty="0" err="1" smtClean="0"/>
              <a:t>Li</a:t>
            </a:r>
            <a:r>
              <a:rPr lang="tr-TR" dirty="0" smtClean="0"/>
              <a:t> (OSU)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44000" cy="97117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charset="0"/>
                          </a:rPr>
                          <m:t>𝜈</m:t>
                        </m:r>
                      </m:e>
                      <m:sub>
                        <m:r>
                          <a:rPr lang="en-US" sz="4800" b="0" i="1" smtClean="0">
                            <a:latin typeface="Cambria Math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4800" dirty="0" smtClean="0"/>
                  <a:t> </a:t>
                </a:r>
                <a:r>
                  <a:rPr lang="en-US" dirty="0"/>
                  <a:t>energy spectrum</a:t>
                </a:r>
                <a:endParaRPr lang="en-US" sz="4800" dirty="0"/>
              </a:p>
            </p:txBody>
          </p:sp>
        </mc:Choice>
        <mc:Fallback xmlns="">
          <p:sp>
            <p:nvSpPr>
              <p:cNvPr id="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971176"/>
              </a:xfrm>
              <a:blipFill rotWithShape="0">
                <a:blip r:embed="rId2"/>
                <a:stretch>
                  <a:fillRect t="-17610" b="-24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647700" y="6019512"/>
            <a:ext cx="7734300" cy="611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Detection threshold is crucial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704850" y="1086663"/>
                <a:ext cx="7734300" cy="6115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57200" indent="-457200" algn="l" defTabSz="914400" rtl="0" eaLnBrk="1" latinLnBrk="0" hangingPunct="1">
                  <a:spcBef>
                    <a:spcPct val="20000"/>
                  </a:spcBef>
                  <a:buFont typeface="Wingdings" charset="2"/>
                  <a:buChar char="Ø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latin typeface="Cambria Math" charset="0"/>
                        </a:rPr>
                        <m:t>𝑝</m:t>
                      </m:r>
                      <m:r>
                        <a:rPr lang="en-US" b="0" i="1" smtClean="0">
                          <a:latin typeface="Cambria Math" charset="0"/>
                        </a:rPr>
                        <m:t>→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latin typeface="Cambria Math" charset="0"/>
                        </a:rPr>
                        <m:t>𝑝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" y="1086663"/>
                <a:ext cx="7734300" cy="6115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7" y="1682496"/>
            <a:ext cx="4429124" cy="42076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5472112" y="1944130"/>
                <a:ext cx="3843338" cy="31024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57200" indent="-457200" algn="l" defTabSz="914400" rtl="0" eaLnBrk="1" latinLnBrk="0" hangingPunct="1">
                  <a:spcBef>
                    <a:spcPct val="20000"/>
                  </a:spcBef>
                  <a:buFont typeface="Wingdings" charset="2"/>
                  <a:buChar char="Ø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charset="0"/>
                          </a:rPr>
                          <m:t>det</m:t>
                        </m:r>
                      </m:sub>
                    </m:sSub>
                    <m:r>
                      <a:rPr lang="en-US" sz="2600" b="0" i="1" smtClean="0">
                        <a:latin typeface="Cambria Math" charset="0"/>
                      </a:rPr>
                      <m:t>≪</m:t>
                    </m:r>
                    <m:sSub>
                      <m:sSubPr>
                        <m:ctrlPr>
                          <a:rPr lang="en-US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sz="2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charset="0"/>
                              </a:rPr>
                              <m:t>𝑥</m:t>
                            </m:r>
                          </m:sub>
                        </m:sSub>
                      </m:sub>
                    </m:sSub>
                  </m:oMath>
                </a14:m>
                <a:endParaRPr lang="en-US" sz="2600" dirty="0" smtClean="0"/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 smtClean="0"/>
                  <a:t>---   </a:t>
                </a:r>
                <a:r>
                  <a:rPr lang="en-US" sz="2600" u="sng" dirty="0" smtClean="0">
                    <a:solidFill>
                      <a:srgbClr val="FF0000"/>
                    </a:solidFill>
                  </a:rPr>
                  <a:t>unknown</a:t>
                </a:r>
                <a:r>
                  <a:rPr lang="en-US" sz="2600" dirty="0" smtClean="0"/>
                  <a:t> detection threshold</a:t>
                </a:r>
                <a:endParaRPr lang="en-US" sz="2600" dirty="0"/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112" y="1944130"/>
                <a:ext cx="3843338" cy="3102427"/>
              </a:xfrm>
              <a:prstGeom prst="rect">
                <a:avLst/>
              </a:prstGeom>
              <a:blipFill rotWithShape="0">
                <a:blip r:embed="rId5"/>
                <a:stretch>
                  <a:fillRect l="-2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ooter Placeholder 3"/>
          <p:cNvSpPr txBox="1">
            <a:spLocks/>
          </p:cNvSpPr>
          <p:nvPr/>
        </p:nvSpPr>
        <p:spPr>
          <a:xfrm>
            <a:off x="7267019" y="5275859"/>
            <a:ext cx="1795464" cy="5143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 smtClean="0"/>
              <a:t>Preliminary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901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564"/>
          </a:xfrm>
        </p:spPr>
        <p:txBody>
          <a:bodyPr/>
          <a:lstStyle/>
          <a:p>
            <a:r>
              <a:rPr lang="en-US" dirty="0" smtClean="0"/>
              <a:t>Timescale of a SN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 smtClean="0"/>
              <a:t>Shirley</a:t>
            </a:r>
            <a:r>
              <a:rPr lang="tr-TR" dirty="0" smtClean="0"/>
              <a:t> </a:t>
            </a:r>
            <a:r>
              <a:rPr lang="tr-TR" dirty="0" err="1" smtClean="0"/>
              <a:t>Li</a:t>
            </a:r>
            <a:r>
              <a:rPr lang="tr-TR" dirty="0" smtClean="0"/>
              <a:t> (OSU)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755" y="1102896"/>
            <a:ext cx="5389978" cy="538997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61" y="1166049"/>
            <a:ext cx="7046077" cy="5263671"/>
          </a:xfrm>
          <a:prstGeom prst="rect">
            <a:avLst/>
          </a:prstGeom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5734049" y="6500003"/>
            <a:ext cx="218669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err="1" smtClean="0"/>
              <a:t>Figure</a:t>
            </a:r>
            <a:r>
              <a:rPr lang="tr-TR" dirty="0" smtClean="0"/>
              <a:t> </a:t>
            </a:r>
            <a:r>
              <a:rPr lang="tr-TR" dirty="0" err="1" smtClean="0"/>
              <a:t>credit</a:t>
            </a:r>
            <a:r>
              <a:rPr lang="tr-TR" dirty="0" smtClean="0"/>
              <a:t>: </a:t>
            </a:r>
            <a:r>
              <a:rPr lang="tr-TR" dirty="0"/>
              <a:t>R.J. </a:t>
            </a:r>
            <a:r>
              <a:rPr lang="tr-TR" dirty="0" err="1"/>
              <a:t>Hall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34049" y="2986499"/>
            <a:ext cx="1274133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?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755" y="1102894"/>
            <a:ext cx="5385816" cy="5385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00722" y="3417386"/>
            <a:ext cx="1702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Detectable!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 smtClean="0"/>
              <a:t> </a:t>
            </a:r>
            <a:r>
              <a:rPr lang="tr-TR" sz="1600" dirty="0" smtClean="0"/>
              <a:t>2/11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5364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3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Shirley</a:t>
            </a:r>
            <a:r>
              <a:rPr lang="tr-TR" dirty="0" smtClean="0"/>
              <a:t> </a:t>
            </a:r>
            <a:r>
              <a:rPr lang="tr-TR" dirty="0" err="1" smtClean="0"/>
              <a:t>Li</a:t>
            </a:r>
            <a:r>
              <a:rPr lang="tr-TR" dirty="0" smtClean="0"/>
              <a:t> (OSU)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3564"/>
          </a:xfrm>
        </p:spPr>
        <p:txBody>
          <a:bodyPr/>
          <a:lstStyle/>
          <a:p>
            <a:r>
              <a:rPr lang="en-US" dirty="0" smtClean="0"/>
              <a:t>First input -- simulation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215" y="3061132"/>
            <a:ext cx="3066998" cy="2848605"/>
          </a:xfrm>
          <a:prstGeom prst="rect">
            <a:avLst/>
          </a:prstGeom>
        </p:spPr>
      </p:pic>
      <p:sp>
        <p:nvSpPr>
          <p:cNvPr id="13" name="Footer Placeholder 3"/>
          <p:cNvSpPr txBox="1">
            <a:spLocks/>
          </p:cNvSpPr>
          <p:nvPr/>
        </p:nvSpPr>
        <p:spPr>
          <a:xfrm>
            <a:off x="5499202" y="5909737"/>
            <a:ext cx="2173211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err="1" smtClean="0"/>
              <a:t>Blondin</a:t>
            </a:r>
            <a:r>
              <a:rPr lang="tr-TR" dirty="0" smtClean="0"/>
              <a:t> et al., 2003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2" r="17537"/>
          <a:stretch/>
        </p:blipFill>
        <p:spPr>
          <a:xfrm>
            <a:off x="861271" y="1304458"/>
            <a:ext cx="4086224" cy="3513348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5257800" y="1404471"/>
            <a:ext cx="2173211" cy="781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600" smtClean="0"/>
              <a:t>Luke Roberts</a:t>
            </a:r>
            <a:endParaRPr lang="en-US" sz="2600" dirty="0" smtClean="0"/>
          </a:p>
        </p:txBody>
      </p:sp>
      <p:sp>
        <p:nvSpPr>
          <p:cNvPr id="10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 smtClean="0"/>
              <a:t> </a:t>
            </a:r>
            <a:r>
              <a:rPr lang="tr-TR" sz="1600" dirty="0" smtClean="0"/>
              <a:t>3/11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2767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7"/>
          <a:stretch/>
        </p:blipFill>
        <p:spPr>
          <a:xfrm>
            <a:off x="2171699" y="1060451"/>
            <a:ext cx="4829175" cy="4540250"/>
          </a:xfrm>
          <a:prstGeom prst="rect">
            <a:avLst/>
          </a:prstGeom>
        </p:spPr>
      </p:pic>
      <p:sp>
        <p:nvSpPr>
          <p:cNvPr id="4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 smtClean="0"/>
              <a:t> </a:t>
            </a:r>
            <a:r>
              <a:rPr lang="tr-TR" sz="1600" dirty="0" smtClean="0"/>
              <a:t>4/11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5783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 smtClean="0"/>
              <a:t>Shirley</a:t>
            </a:r>
            <a:r>
              <a:rPr lang="tr-TR" dirty="0" smtClean="0"/>
              <a:t> </a:t>
            </a:r>
            <a:r>
              <a:rPr lang="tr-TR" dirty="0" err="1" smtClean="0"/>
              <a:t>Li</a:t>
            </a:r>
            <a:r>
              <a:rPr lang="tr-TR" dirty="0" smtClean="0"/>
              <a:t> (OSU)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176"/>
          </a:xfrm>
        </p:spPr>
        <p:txBody>
          <a:bodyPr/>
          <a:lstStyle/>
          <a:p>
            <a:r>
              <a:rPr lang="en-US" sz="4800" dirty="0" smtClean="0"/>
              <a:t>Late-time neutrinos</a:t>
            </a:r>
            <a:endParaRPr lang="en-US" sz="4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704850" y="1073838"/>
            <a:ext cx="7734300" cy="611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Neutrino luminosity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7489" y="6023876"/>
            <a:ext cx="8729022" cy="611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Late-time neutrinos are interesting!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" y="1685341"/>
            <a:ext cx="4429124" cy="4207668"/>
          </a:xfrm>
          <a:prstGeom prst="rect">
            <a:avLst/>
          </a:prstGeom>
        </p:spPr>
      </p:pic>
      <p:sp>
        <p:nvSpPr>
          <p:cNvPr id="14" name="Footer Placeholder 3"/>
          <p:cNvSpPr txBox="1">
            <a:spLocks/>
          </p:cNvSpPr>
          <p:nvPr/>
        </p:nvSpPr>
        <p:spPr>
          <a:xfrm>
            <a:off x="7267019" y="5275859"/>
            <a:ext cx="1795464" cy="5143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 smtClean="0"/>
              <a:t>Preliminary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238278" y="2223159"/>
            <a:ext cx="7296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NS!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457389" y="2715602"/>
            <a:ext cx="221419" cy="38359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 smtClean="0"/>
              <a:t> </a:t>
            </a:r>
            <a:r>
              <a:rPr lang="tr-TR" sz="1600" dirty="0" smtClean="0"/>
              <a:t>5/11</a:t>
            </a:r>
            <a:endParaRPr lang="en-US" sz="16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126831" y="2541794"/>
            <a:ext cx="4152900" cy="2020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600" dirty="0" smtClean="0"/>
              <a:t>1/t behavior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Transparency time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Connects SN and NS</a:t>
            </a:r>
          </a:p>
        </p:txBody>
      </p:sp>
    </p:spTree>
    <p:extLst>
      <p:ext uri="{BB962C8B-B14F-4D97-AF65-F5344CB8AC3E}">
        <p14:creationId xmlns:p14="http://schemas.microsoft.com/office/powerpoint/2010/main" val="183974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 smtClean="0"/>
              <a:t>Shirley</a:t>
            </a:r>
            <a:r>
              <a:rPr lang="tr-TR" dirty="0" smtClean="0"/>
              <a:t> </a:t>
            </a:r>
            <a:r>
              <a:rPr lang="tr-TR" dirty="0" err="1" smtClean="0"/>
              <a:t>Li</a:t>
            </a:r>
            <a:r>
              <a:rPr lang="tr-TR" dirty="0" smtClean="0"/>
              <a:t> (OSU)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176"/>
          </a:xfrm>
        </p:spPr>
        <p:txBody>
          <a:bodyPr/>
          <a:lstStyle/>
          <a:p>
            <a:r>
              <a:rPr lang="en-US" sz="4800" dirty="0" smtClean="0"/>
              <a:t>Late-time neutrinos</a:t>
            </a:r>
            <a:endParaRPr lang="en-US" sz="4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704850" y="1073838"/>
            <a:ext cx="7734300" cy="611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Neutrino energy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7489" y="6023876"/>
            <a:ext cx="8729022" cy="611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Late-time neutrinos are robust!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" y="1685341"/>
            <a:ext cx="4429124" cy="4207668"/>
          </a:xfrm>
          <a:prstGeom prst="rect">
            <a:avLst/>
          </a:prstGeom>
        </p:spPr>
      </p:pic>
      <p:sp>
        <p:nvSpPr>
          <p:cNvPr id="14" name="Footer Placeholder 3"/>
          <p:cNvSpPr txBox="1">
            <a:spLocks/>
          </p:cNvSpPr>
          <p:nvPr/>
        </p:nvSpPr>
        <p:spPr>
          <a:xfrm>
            <a:off x="7267019" y="5275859"/>
            <a:ext cx="1795464" cy="5143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 smtClean="0"/>
              <a:t>Preliminary</a:t>
            </a:r>
            <a:endParaRPr lang="en-US" sz="2400" dirty="0"/>
          </a:p>
        </p:txBody>
      </p:sp>
      <p:sp>
        <p:nvSpPr>
          <p:cNvPr id="15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 smtClean="0"/>
              <a:t> </a:t>
            </a:r>
            <a:r>
              <a:rPr lang="tr-TR" sz="1600" dirty="0" smtClean="0"/>
              <a:t>6/11</a:t>
            </a:r>
            <a:endParaRPr lang="en-US" sz="16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126831" y="3209995"/>
            <a:ext cx="4152900" cy="801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600" smtClean="0"/>
              <a:t>Moderate </a:t>
            </a:r>
            <a:r>
              <a:rPr lang="en-US" sz="2600" dirty="0" smtClean="0"/>
              <a:t>mixing effect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6626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 smtClean="0"/>
              <a:t>Shirley</a:t>
            </a:r>
            <a:r>
              <a:rPr lang="tr-TR" dirty="0" smtClean="0"/>
              <a:t> </a:t>
            </a:r>
            <a:r>
              <a:rPr lang="tr-TR" dirty="0" err="1" smtClean="0"/>
              <a:t>Li</a:t>
            </a:r>
            <a:r>
              <a:rPr lang="tr-TR" dirty="0" smtClean="0"/>
              <a:t> (OSU)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44000" cy="97117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latin typeface="Cambria Math" charset="0"/>
                          </a:rPr>
                        </m:ctrlPr>
                      </m:sSubPr>
                      <m:e>
                        <m:bar>
                          <m:barPr>
                            <m:pos m:val="top"/>
                            <m:ctrlPr>
                              <a:rPr lang="en-US" sz="4800" i="1" smtClean="0">
                                <a:latin typeface="Cambria Math" charset="0"/>
                              </a:rPr>
                            </m:ctrlPr>
                          </m:barPr>
                          <m:e>
                            <m:r>
                              <a:rPr lang="en-US" sz="4800" b="0" i="1" smtClean="0">
                                <a:latin typeface="Cambria Math" charset="0"/>
                              </a:rPr>
                              <m:t>𝜈</m:t>
                            </m:r>
                          </m:e>
                        </m:bar>
                      </m:e>
                      <m:sub>
                        <m:r>
                          <a:rPr lang="en-US" sz="4800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4800" dirty="0" smtClean="0"/>
                  <a:t> signal rate in Super-K</a:t>
                </a:r>
                <a:endParaRPr lang="en-US" sz="4800" dirty="0"/>
              </a:p>
            </p:txBody>
          </p:sp>
        </mc:Choice>
        <mc:Fallback xmlns="">
          <p:sp>
            <p:nvSpPr>
              <p:cNvPr id="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971176"/>
              </a:xfrm>
              <a:blipFill rotWithShape="0">
                <a:blip r:embed="rId2"/>
                <a:stretch>
                  <a:fillRect t="-17610" b="-24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7" y="1682496"/>
            <a:ext cx="4429125" cy="4207669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47700" y="6019512"/>
            <a:ext cx="7734300" cy="611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Plenty of events in Super-K!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704850" y="1086663"/>
                <a:ext cx="7734300" cy="6115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57200" indent="-457200" algn="l" defTabSz="914400" rtl="0" eaLnBrk="1" latinLnBrk="0" hangingPunct="1">
                  <a:spcBef>
                    <a:spcPct val="20000"/>
                  </a:spcBef>
                  <a:buFont typeface="Wingdings" charset="2"/>
                  <a:buChar char="Ø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𝜈</m:t>
                              </m:r>
                            </m:e>
                          </m:ba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latin typeface="Cambria Math" charset="0"/>
                        </a:rPr>
                        <m:t>𝑝</m:t>
                      </m:r>
                      <m:r>
                        <a:rPr lang="en-US" b="0" i="1" smtClean="0">
                          <a:latin typeface="Cambria Math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" y="1086663"/>
                <a:ext cx="7734300" cy="6115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/>
          <p:cNvSpPr txBox="1">
            <a:spLocks/>
          </p:cNvSpPr>
          <p:nvPr/>
        </p:nvSpPr>
        <p:spPr>
          <a:xfrm>
            <a:off x="5472112" y="1944130"/>
            <a:ext cx="3671888" cy="3102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600" dirty="0" smtClean="0"/>
              <a:t>Inputs: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10 </a:t>
            </a:r>
            <a:r>
              <a:rPr lang="en-US" dirty="0" err="1" smtClean="0"/>
              <a:t>kpc</a:t>
            </a:r>
            <a:r>
              <a:rPr lang="en-US" dirty="0" smtClean="0"/>
              <a:t> SN</a:t>
            </a:r>
            <a:endParaRPr lang="en-US" sz="2400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22.5 </a:t>
            </a:r>
            <a:r>
              <a:rPr lang="en-US" dirty="0" err="1" smtClean="0"/>
              <a:t>kton</a:t>
            </a:r>
            <a:endParaRPr lang="en-US" sz="2400" dirty="0"/>
          </a:p>
          <a:p>
            <a:pPr lvl="1">
              <a:lnSpc>
                <a:spcPct val="150000"/>
              </a:lnSpc>
            </a:pPr>
            <a:r>
              <a:rPr lang="en-US" dirty="0" smtClean="0"/>
              <a:t>3.5 MeV threshold</a:t>
            </a:r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7267019" y="5275859"/>
            <a:ext cx="1795464" cy="5143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 smtClean="0"/>
              <a:t>Preliminary</a:t>
            </a:r>
            <a:endParaRPr lang="en-US" sz="2400" dirty="0"/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 smtClean="0"/>
              <a:t> </a:t>
            </a:r>
            <a:r>
              <a:rPr lang="tr-TR" sz="1600" dirty="0" smtClean="0"/>
              <a:t>7/11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485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Shirley Li (OSU)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37"/>
            <a:ext cx="4650582" cy="31003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637" y="1785937"/>
            <a:ext cx="4111625" cy="333209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711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Other flavors</a:t>
            </a:r>
            <a:endParaRPr lang="en-US" sz="4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 smtClean="0"/>
              <a:t> </a:t>
            </a:r>
            <a:r>
              <a:rPr lang="tr-TR" sz="1600" dirty="0" smtClean="0"/>
              <a:t>8/11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3462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err="1" smtClean="0"/>
              <a:t>Shirley</a:t>
            </a:r>
            <a:r>
              <a:rPr lang="tr-TR" dirty="0" smtClean="0"/>
              <a:t> </a:t>
            </a:r>
            <a:r>
              <a:rPr lang="tr-TR" dirty="0" err="1" smtClean="0"/>
              <a:t>Li</a:t>
            </a:r>
            <a:r>
              <a:rPr lang="tr-TR" dirty="0" smtClean="0"/>
              <a:t> (OSU)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176"/>
          </a:xfrm>
        </p:spPr>
        <p:txBody>
          <a:bodyPr/>
          <a:lstStyle/>
          <a:p>
            <a:r>
              <a:rPr lang="en-US" sz="4800" dirty="0" smtClean="0"/>
              <a:t>Alternative outcome -- BH</a:t>
            </a:r>
            <a:endParaRPr lang="en-US" sz="4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035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25" y="1607129"/>
            <a:ext cx="4552950" cy="4325303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47700" y="6019512"/>
            <a:ext cx="7734300" cy="611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BH may form at late times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04850" y="1073838"/>
            <a:ext cx="7734300" cy="611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Different mechanisms for BH formation</a:t>
            </a: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7134225" y="4790997"/>
            <a:ext cx="1795464" cy="5143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 smtClean="0"/>
              <a:t>Preliminary</a:t>
            </a:r>
            <a:endParaRPr lang="en-US" sz="2400" dirty="0"/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8269943" y="6500003"/>
            <a:ext cx="79254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 smtClean="0"/>
              <a:t> </a:t>
            </a:r>
            <a:r>
              <a:rPr lang="tr-TR" sz="1600" dirty="0" smtClean="0"/>
              <a:t>9/11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7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BE0F7EF-2840-4A44-8CD7-79B8E69BBDFD}" vid="{7004A069-C34C-714E-870C-656FA741E0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6849</TotalTime>
  <Words>468</Words>
  <Application>Microsoft Macintosh PowerPoint</Application>
  <PresentationFormat>On-screen Show (4:3)</PresentationFormat>
  <Paragraphs>107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 Math</vt:lpstr>
      <vt:lpstr>Courier New</vt:lpstr>
      <vt:lpstr>Palatino Linotype</vt:lpstr>
      <vt:lpstr>Wingdings</vt:lpstr>
      <vt:lpstr>Theme1</vt:lpstr>
      <vt:lpstr>Observing Supernova Neutrinos to Late Times</vt:lpstr>
      <vt:lpstr>Timescale of a SN</vt:lpstr>
      <vt:lpstr>First input -- simulation</vt:lpstr>
      <vt:lpstr>PowerPoint Presentation</vt:lpstr>
      <vt:lpstr>Late-time neutrinos</vt:lpstr>
      <vt:lpstr>Late-time neutrinos</vt:lpstr>
      <vt:lpstr>¯ν_e signal rate in Super-K</vt:lpstr>
      <vt:lpstr>PowerPoint Presentation</vt:lpstr>
      <vt:lpstr>Alternative outcome -- BH</vt:lpstr>
      <vt:lpstr>Detecting BH formation</vt:lpstr>
      <vt:lpstr>Conclusions</vt:lpstr>
      <vt:lpstr>Thank you!</vt:lpstr>
      <vt:lpstr>Back up</vt:lpstr>
      <vt:lpstr>¯ν_e energy spectrum</vt:lpstr>
      <vt:lpstr>ν_e signal rate in DUNE</vt:lpstr>
      <vt:lpstr>ν_e energy spectrum</vt:lpstr>
      <vt:lpstr>ν_x signal rate</vt:lpstr>
      <vt:lpstr>ν_x energy spectrum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Observing Supernova Neutrinos to Late Times</dc:title>
  <dc:creator>PCF Admin</dc:creator>
  <cp:lastModifiedBy>Li, Shirley</cp:lastModifiedBy>
  <cp:revision>1532</cp:revision>
  <cp:lastPrinted>2016-12-11T19:57:26Z</cp:lastPrinted>
  <dcterms:created xsi:type="dcterms:W3CDTF">2016-08-12T02:10:47Z</dcterms:created>
  <dcterms:modified xsi:type="dcterms:W3CDTF">2017-08-07T02:13:49Z</dcterms:modified>
</cp:coreProperties>
</file>