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49" r:id="rId2"/>
    <p:sldMasterId id="2147483768" r:id="rId3"/>
    <p:sldMasterId id="2147483788" r:id="rId4"/>
    <p:sldMasterId id="2147483821" r:id="rId5"/>
    <p:sldMasterId id="2147483854" r:id="rId6"/>
    <p:sldMasterId id="2147483887" r:id="rId7"/>
    <p:sldMasterId id="2147483902" r:id="rId8"/>
    <p:sldMasterId id="2147483917" r:id="rId9"/>
  </p:sldMasterIdLst>
  <p:notesMasterIdLst>
    <p:notesMasterId r:id="rId38"/>
  </p:notesMasterIdLst>
  <p:sldIdLst>
    <p:sldId id="256" r:id="rId10"/>
    <p:sldId id="259" r:id="rId11"/>
    <p:sldId id="273" r:id="rId12"/>
    <p:sldId id="276" r:id="rId13"/>
    <p:sldId id="278" r:id="rId14"/>
    <p:sldId id="295" r:id="rId15"/>
    <p:sldId id="263" r:id="rId16"/>
    <p:sldId id="262" r:id="rId17"/>
    <p:sldId id="261" r:id="rId18"/>
    <p:sldId id="294" r:id="rId19"/>
    <p:sldId id="296" r:id="rId20"/>
    <p:sldId id="260" r:id="rId21"/>
    <p:sldId id="280" r:id="rId22"/>
    <p:sldId id="284" r:id="rId23"/>
    <p:sldId id="270" r:id="rId24"/>
    <p:sldId id="271" r:id="rId25"/>
    <p:sldId id="272" r:id="rId26"/>
    <p:sldId id="285" r:id="rId27"/>
    <p:sldId id="291" r:id="rId28"/>
    <p:sldId id="292" r:id="rId29"/>
    <p:sldId id="264" r:id="rId30"/>
    <p:sldId id="287" r:id="rId31"/>
    <p:sldId id="293" r:id="rId32"/>
    <p:sldId id="282" r:id="rId33"/>
    <p:sldId id="268" r:id="rId34"/>
    <p:sldId id="269" r:id="rId35"/>
    <p:sldId id="267" r:id="rId36"/>
    <p:sldId id="26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5C0"/>
    <a:srgbClr val="D82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1" autoAdjust="0"/>
    <p:restoredTop sz="76052" autoAdjust="0"/>
  </p:normalViewPr>
  <p:slideViewPr>
    <p:cSldViewPr snapToGrid="0">
      <p:cViewPr varScale="1">
        <p:scale>
          <a:sx n="68" d="100"/>
          <a:sy n="68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529BD-65E7-4B8E-B027-7102EAE8430B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DC293-6293-4D9B-A06A-71D8F2B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reduce heat load on cold stage, reduce wiring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98% yield on LCs</a:t>
            </a:r>
            <a:endParaRPr lang="en-US" dirty="0" smtClean="0"/>
          </a:p>
          <a:p>
            <a:r>
              <a:rPr lang="en-US" dirty="0" err="1" smtClean="0"/>
              <a:t>Rbolo</a:t>
            </a:r>
            <a:r>
              <a:rPr lang="en-US" baseline="0" dirty="0" smtClean="0"/>
              <a:t> </a:t>
            </a:r>
            <a:r>
              <a:rPr lang="en-US" baseline="0" dirty="0" smtClean="0"/>
              <a:t>changes-&gt;</a:t>
            </a:r>
            <a:r>
              <a:rPr lang="en-US" baseline="0" dirty="0" err="1" smtClean="0"/>
              <a:t>Ibolo</a:t>
            </a:r>
            <a:r>
              <a:rPr lang="en-US" baseline="0" dirty="0" smtClean="0"/>
              <a:t> changes</a:t>
            </a:r>
          </a:p>
          <a:p>
            <a:r>
              <a:rPr lang="en-US" baseline="0" dirty="0" err="1" smtClean="0"/>
              <a:t>Phi_SQ</a:t>
            </a:r>
            <a:r>
              <a:rPr lang="en-US" baseline="0" dirty="0" smtClean="0"/>
              <a:t> changes, </a:t>
            </a:r>
            <a:r>
              <a:rPr lang="en-US" baseline="0" dirty="0" err="1" smtClean="0"/>
              <a:t>V_out</a:t>
            </a:r>
            <a:r>
              <a:rPr lang="en-US" baseline="0" dirty="0" smtClean="0"/>
              <a:t> changes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SPTpol</a:t>
            </a:r>
            <a:r>
              <a:rPr lang="en-US" baseline="0" dirty="0" smtClean="0"/>
              <a:t>: 200kHz – 1 MHz, 15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2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Assembled module at right. </a:t>
            </a:r>
            <a:r>
              <a:rPr lang="en-US" baseline="0" smtClean="0"/>
              <a:t>Repeat 10x -&gt;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(Alumina </a:t>
            </a:r>
            <a:r>
              <a:rPr lang="en-US" dirty="0" err="1" smtClean="0"/>
              <a:t>lenslets</a:t>
            </a:r>
            <a:r>
              <a:rPr lang="en-US" baseline="0" dirty="0" smtClean="0"/>
              <a:t> with PTFE AR coating, UIUC)</a:t>
            </a:r>
          </a:p>
          <a:p>
            <a:r>
              <a:rPr lang="en-US" baseline="0" dirty="0" smtClean="0"/>
              <a:t>- Focal plane much larger, need change to telescope optics to illuminate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- 10m</a:t>
            </a:r>
            <a:r>
              <a:rPr lang="en-US" baseline="0" dirty="0" smtClean="0"/>
              <a:t> primary to right. </a:t>
            </a:r>
            <a:r>
              <a:rPr lang="en-US" dirty="0" smtClean="0"/>
              <a:t>Old scheme had cold secondary.</a:t>
            </a:r>
            <a:r>
              <a:rPr lang="en-US" baseline="0" dirty="0" smtClean="0"/>
              <a:t> . . </a:t>
            </a:r>
          </a:p>
          <a:p>
            <a:r>
              <a:rPr lang="en-US" baseline="0" dirty="0" smtClean="0"/>
              <a:t>-New optics scheme with ellipsoidal. . .</a:t>
            </a:r>
            <a:endParaRPr lang="en-US" dirty="0" smtClean="0"/>
          </a:p>
          <a:p>
            <a:r>
              <a:rPr lang="en-US" dirty="0" smtClean="0"/>
              <a:t>Optics </a:t>
            </a:r>
            <a:r>
              <a:rPr lang="en-US" dirty="0" err="1" smtClean="0"/>
              <a:t>cryo</a:t>
            </a:r>
            <a:r>
              <a:rPr lang="en-US" dirty="0" smtClean="0"/>
              <a:t> has:</a:t>
            </a:r>
          </a:p>
          <a:p>
            <a:r>
              <a:rPr lang="en-US" dirty="0" smtClean="0"/>
              <a:t>- Window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3 alumina lenses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Lyot</a:t>
            </a:r>
            <a:r>
              <a:rPr lang="en-US" baseline="0" dirty="0" smtClean="0"/>
              <a:t> stop, LPF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to take roof of receiver cabin to get it in.</a:t>
            </a:r>
          </a:p>
          <a:p>
            <a:r>
              <a:rPr lang="en-US" dirty="0" smtClean="0"/>
              <a:t>- Massive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85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Describe this slide,</a:t>
            </a:r>
            <a:r>
              <a:rPr lang="en-US" baseline="0" dirty="0" smtClean="0"/>
              <a:t> then amp for 1</a:t>
            </a:r>
            <a:r>
              <a:rPr lang="en-US" baseline="30000" dirty="0" smtClean="0"/>
              <a:t>st</a:t>
            </a:r>
            <a:r>
              <a:rPr lang="en-US" baseline="0" dirty="0" smtClean="0"/>
              <a:t> light:</a:t>
            </a:r>
          </a:p>
          <a:p>
            <a:r>
              <a:rPr lang="en-US" baseline="0" dirty="0" smtClean="0"/>
              <a:t>-  On January 30</a:t>
            </a:r>
            <a:r>
              <a:rPr lang="en-US" baseline="30000" dirty="0" smtClean="0"/>
              <a:t>th</a:t>
            </a:r>
            <a:r>
              <a:rPr lang="en-US" baseline="0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 performance</a:t>
            </a:r>
            <a:r>
              <a:rPr lang="en-US" baseline="0" dirty="0" smtClean="0"/>
              <a:t> on telescope -&gt;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New maps of</a:t>
            </a:r>
            <a:r>
              <a:rPr lang="en-US" baseline="0" dirty="0" smtClean="0"/>
              <a:t> source observations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Use these for calibration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Detector bands (measured on ground)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Uniform,</a:t>
            </a:r>
            <a:r>
              <a:rPr lang="en-US" baseline="0" dirty="0" smtClean="0"/>
              <a:t> 60-90% bolo optical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2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- </a:t>
            </a:r>
            <a:r>
              <a:rPr lang="en-US" dirty="0" err="1" smtClean="0"/>
              <a:t>Psats</a:t>
            </a:r>
            <a:r>
              <a:rPr lang="en-US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Noise</a:t>
            </a:r>
            <a:r>
              <a:rPr lang="en-US" dirty="0" smtClean="0"/>
              <a:t>: SQUIDS, cable</a:t>
            </a:r>
            <a:r>
              <a:rPr lang="en-US" baseline="0" dirty="0" smtClean="0"/>
              <a:t> grounding</a:t>
            </a:r>
            <a:r>
              <a:rPr lang="en-US" dirty="0" smtClean="0"/>
              <a:t> fixed</a:t>
            </a:r>
            <a:r>
              <a:rPr lang="en-US" baseline="0" dirty="0" smtClean="0"/>
              <a:t> in-situ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Lenses: 8 surfaces have AR coating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92% ^8 = 50%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Had been doing thermal spray, might move to PTFE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40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nominal noise, should achieve these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Factor of ~5 improvement in noise over </a:t>
            </a:r>
            <a:r>
              <a:rPr lang="en-US" baseline="0" dirty="0" err="1" smtClean="0"/>
              <a:t>SPTpol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17x mapping speed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begin</a:t>
            </a:r>
            <a:r>
              <a:rPr lang="en-US" baseline="0" dirty="0" smtClean="0"/>
              <a:t> by acknowledging all the hard-working people. . .</a:t>
            </a:r>
            <a:endParaRPr lang="en-US" dirty="0" smtClean="0"/>
          </a:p>
          <a:p>
            <a:r>
              <a:rPr lang="en-US" dirty="0" smtClean="0"/>
              <a:t>~70 scientists, half students/post-docs</a:t>
            </a:r>
          </a:p>
          <a:p>
            <a:r>
              <a:rPr lang="en-US" dirty="0" smtClean="0"/>
              <a:t>~Led by UC, 20 institutions, </a:t>
            </a:r>
            <a:r>
              <a:rPr lang="en-US" baseline="0" dirty="0" err="1" smtClean="0"/>
              <a:t>universitites</a:t>
            </a:r>
            <a:r>
              <a:rPr lang="en-US" baseline="0" dirty="0" smtClean="0"/>
              <a:t> in US and Canada</a:t>
            </a:r>
          </a:p>
          <a:p>
            <a:r>
              <a:rPr lang="en-US" baseline="0" dirty="0" smtClean="0"/>
              <a:t>- Funded by. .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</a:t>
            </a:r>
            <a:r>
              <a:rPr lang="en-US" baseline="0" dirty="0" smtClean="0"/>
              <a:t> at the beginning.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Timeline of the universe: inflation, BBN, neutral atoms, stars, reionization, galaxies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CMB, last surface photons interacted with before us</a:t>
            </a:r>
            <a:endParaRPr lang="en-US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Imprinted on it, wealth of info on early universe, otherwise wouldn’t have insight into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In addition, On it’s way to us, passed through all space and time</a:t>
            </a:r>
            <a:r>
              <a:rPr lang="en-US" baseline="0" dirty="0" smtClean="0"/>
              <a:t>.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As for what data looks like,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Fractions of a </a:t>
            </a:r>
            <a:r>
              <a:rPr lang="en-US" baseline="0" dirty="0" err="1" smtClean="0"/>
              <a:t>milliKelvin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5" name="Shape 1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dirty="0" smtClean="0"/>
              <a:t>Strength of Fluctuation on y-axis, angular size on x-axis</a:t>
            </a:r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dirty="0" smtClean="0"/>
              <a:t>-Temperature partially </a:t>
            </a:r>
            <a:r>
              <a:rPr lang="en-US" baseline="0" dirty="0" smtClean="0"/>
              <a:t>polarized, 10</a:t>
            </a:r>
            <a:r>
              <a:rPr lang="en-US" baseline="0" smtClean="0"/>
              <a:t>% level, </a:t>
            </a:r>
            <a:r>
              <a:rPr lang="en-US" baseline="0" dirty="0" smtClean="0"/>
              <a:t>E modes</a:t>
            </a:r>
            <a:endParaRPr lang="en-US" baseline="0" dirty="0" smtClean="0"/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baseline="0" dirty="0" smtClean="0"/>
              <a:t>-</a:t>
            </a:r>
            <a:r>
              <a:rPr lang="en-US" baseline="0" dirty="0" smtClean="0"/>
              <a:t>E-modes get lensed into B-modes, also inflation</a:t>
            </a:r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baseline="0" dirty="0" smtClean="0"/>
              <a:t>-Lensing B-modes depend on amount of matter, growth of structure,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baseline="0" dirty="0" smtClean="0"/>
              <a:t>-Also important for de-lensing, to get at inflation signal</a:t>
            </a:r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endParaRPr lang="en-US" baseline="0" dirty="0" smtClean="0"/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baseline="0" dirty="0" smtClean="0"/>
              <a:t>- That’s theory, let’s look at data -&gt;</a:t>
            </a:r>
          </a:p>
          <a:p>
            <a:pPr marL="0" indent="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endParaRPr lang="en-US" baseline="0" dirty="0" smtClean="0"/>
          </a:p>
          <a:p>
            <a:pPr marL="457200" indent="-457200" defTabSz="825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Tx/>
              <a:buChar char="-"/>
              <a:tabLst>
                <a:tab pos="5842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76700" algn="l"/>
                <a:tab pos="4660900" algn="l"/>
                <a:tab pos="5232400" algn="l"/>
                <a:tab pos="5829300" algn="l"/>
                <a:tab pos="6413500" algn="l"/>
                <a:tab pos="6985000" algn="l"/>
                <a:tab pos="7569200" algn="l"/>
                <a:tab pos="8166100" algn="l"/>
                <a:tab pos="8737600" algn="l"/>
                <a:tab pos="9321800" algn="l"/>
                <a:tab pos="9918700" algn="l"/>
                <a:tab pos="10490200" algn="l"/>
                <a:tab pos="11074400" algn="l"/>
                <a:tab pos="11671300" algn="l"/>
              </a:tabLst>
              <a:defRPr sz="3000"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2540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state of data</a:t>
            </a:r>
          </a:p>
          <a:p>
            <a:r>
              <a:rPr lang="en-US" baseline="0" dirty="0" smtClean="0"/>
              <a:t>-All polarization data from last ~4 years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very well measured, pol could use improving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Henning et al, EE paper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 especially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To do better, need more detectors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Photon-noise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15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state of data</a:t>
            </a:r>
          </a:p>
          <a:p>
            <a:r>
              <a:rPr lang="en-US" baseline="0" dirty="0" smtClean="0"/>
              <a:t>-All polarization data from last ~4 years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very well measured, pol could use improving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Henning et al, EE paper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 especially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To do better, need more detectors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Photon-noise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That’s where upgrade to SPT-3G comes in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mm-wave ‘scope, 10 meter d primary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High res CMB [Moon=31 </a:t>
            </a:r>
            <a:r>
              <a:rPr lang="en-US" baseline="0" dirty="0" err="1" smtClean="0"/>
              <a:t>arcmin</a:t>
            </a:r>
            <a:r>
              <a:rPr lang="en-US" baseline="0" dirty="0" smtClean="0"/>
              <a:t> across], high l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(South Pole best in the world: </a:t>
            </a:r>
            <a:r>
              <a:rPr lang="en-US" baseline="0" dirty="0" err="1" smtClean="0"/>
              <a:t>high,dry,stable</a:t>
            </a:r>
            <a:r>
              <a:rPr lang="en-US" baseline="0" dirty="0" smtClean="0"/>
              <a:t>)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3G , what I’m talking about today, order of mag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 lot went into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8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Detectors fabricated on Si</a:t>
            </a:r>
            <a:r>
              <a:rPr lang="en-US" baseline="0" dirty="0" smtClean="0"/>
              <a:t> wafers at ANL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Consist of 271 pixels, each with. . 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Broad-band, dual-pol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Transition-edge sensors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High</a:t>
            </a:r>
            <a:r>
              <a:rPr lang="en-US" baseline="0" dirty="0" smtClean="0"/>
              <a:t> fab </a:t>
            </a:r>
            <a:r>
              <a:rPr lang="en-US" dirty="0" smtClean="0"/>
              <a:t>yield, highly</a:t>
            </a:r>
            <a:r>
              <a:rPr lang="en-US" baseline="0" dirty="0" smtClean="0"/>
              <a:t> uniform</a:t>
            </a:r>
          </a:p>
          <a:p>
            <a:pPr marL="0" lvl="0" indent="0">
              <a:buFontTx/>
              <a:buNone/>
            </a:pPr>
            <a:r>
              <a:rPr lang="en-US" baseline="0" dirty="0" smtClean="0">
                <a:sym typeface="Wingdings" panose="05000000000000000000" pitchFamily="2" charset="2"/>
              </a:rPr>
              <a:t>(</a:t>
            </a:r>
            <a:r>
              <a:rPr lang="en-US" baseline="0" dirty="0" err="1" smtClean="0">
                <a:sym typeface="Wingdings" panose="05000000000000000000" pitchFamily="2" charset="2"/>
              </a:rPr>
              <a:t>Psats</a:t>
            </a:r>
            <a:r>
              <a:rPr lang="en-US" baseline="0" dirty="0" smtClean="0">
                <a:sym typeface="Wingdings" panose="05000000000000000000" pitchFamily="2" charset="2"/>
              </a:rPr>
              <a:t> ~20pW)</a:t>
            </a:r>
            <a:endParaRPr lang="en-US" baseline="0" dirty="0" smtClean="0">
              <a:sym typeface="Wingdings" panose="05000000000000000000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To read out each detector -&gt;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2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W</a:t>
            </a:r>
            <a:r>
              <a:rPr lang="en-US" baseline="0" dirty="0" err="1" smtClean="0"/>
              <a:t>irebond</a:t>
            </a:r>
            <a:r>
              <a:rPr lang="en-US" baseline="0" dirty="0" smtClean="0"/>
              <a:t> each detector (automated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-cables plugged into LC boards,         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</a:t>
            </a:r>
            <a:r>
              <a:rPr lang="en-US" baseline="0" dirty="0" err="1" smtClean="0"/>
              <a:t>fmux</a:t>
            </a:r>
            <a:r>
              <a:rPr lang="en-US" baseline="0" dirty="0" smtClean="0"/>
              <a:t>, each channel gets own </a:t>
            </a:r>
            <a:r>
              <a:rPr lang="en-US" baseline="0" dirty="0" smtClean="0"/>
              <a:t>frequency -&gt; NEXT SLIDE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LCs set up channels, 68 (pol=15) [LBNL]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264 -&gt; 2 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To explain a little bit </a:t>
            </a:r>
            <a:r>
              <a:rPr lang="en-US" baseline="0" dirty="0" smtClean="0"/>
              <a:t>more -&gt;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DC293-6293-4D9B-A06A-71D8F2BB65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05922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455414" y="274638"/>
            <a:ext cx="8233172" cy="1143001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defTabSz="910796">
              <a:defRPr sz="435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241093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52236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–"/>
              <a:defRPr sz="2672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803643" indent="-160729" defTabSz="910796">
              <a:spcBef>
                <a:spcPts val="562"/>
              </a:spcBef>
              <a:buClr>
                <a:srgbClr val="000000"/>
              </a:buClr>
              <a:buSzPct val="100000"/>
              <a:buFont typeface="Arial"/>
              <a:defRPr sz="239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125101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–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446558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»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541" y="6480852"/>
            <a:ext cx="245260" cy="250068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0796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95967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892976" y="169355"/>
            <a:ext cx="7358065" cy="1732978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defTabSz="910796">
              <a:defRPr sz="576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6" y="1902333"/>
            <a:ext cx="7358065" cy="4107052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marL="41421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63387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85353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07319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292854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7877" y="6495653"/>
            <a:ext cx="278923" cy="275717"/>
          </a:xfrm>
          <a:prstGeom prst="rect">
            <a:avLst/>
          </a:prstGeom>
        </p:spPr>
        <p:txBody>
          <a:bodyPr/>
          <a:lstStyle>
            <a:lvl1pPr algn="r" defTabSz="910796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90250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0889" y="6549012"/>
            <a:ext cx="251672" cy="254044"/>
          </a:xfrm>
          <a:prstGeom prst="rect">
            <a:avLst/>
          </a:prstGeom>
        </p:spPr>
        <p:txBody>
          <a:bodyPr anchor="ctr"/>
          <a:lstStyle>
            <a:lvl1pPr defTabSz="580409">
              <a:defRPr sz="984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75676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0513" y="653097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84960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228600" y="168275"/>
            <a:ext cx="8686801" cy="5760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7184">
              <a:defRPr sz="2391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86801" cy="5029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7699" indent="-227699" defTabSz="457184">
              <a:spcBef>
                <a:spcPts val="422"/>
              </a:spcBef>
              <a:buSzPct val="100000"/>
              <a:buFont typeface="Arial"/>
              <a:defRPr sz="239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379904" indent="-219175" defTabSz="457184">
              <a:spcBef>
                <a:spcPts val="422"/>
              </a:spcBef>
              <a:buSzPct val="100000"/>
              <a:buFont typeface="Arial"/>
              <a:buChar char="-"/>
              <a:defRPr sz="210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523975" indent="-202518" defTabSz="457184">
              <a:spcBef>
                <a:spcPts val="422"/>
              </a:spcBef>
              <a:buSzPct val="100000"/>
              <a:buFont typeface="Arial"/>
              <a:defRPr sz="196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696491" indent="-214305" defTabSz="457184">
              <a:spcBef>
                <a:spcPts val="422"/>
              </a:spcBef>
              <a:buSzPct val="100000"/>
              <a:buFont typeface="Arial"/>
              <a:buChar char="-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857220" indent="-214305" defTabSz="457184">
              <a:spcBef>
                <a:spcPts val="422"/>
              </a:spcBef>
              <a:buSzPct val="100000"/>
              <a:buFont typeface="Arial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64" name="Table"/>
          <p:cNvGraphicFramePr/>
          <p:nvPr/>
        </p:nvGraphicFramePr>
        <p:xfrm>
          <a:off x="777240" y="6510528"/>
          <a:ext cx="6817361" cy="312421"/>
        </p:xfrm>
        <a:graphic>
          <a:graphicData uri="http://schemas.openxmlformats.org/drawingml/2006/table">
            <a:tbl>
              <a:tblPr/>
              <a:tblGrid>
                <a:gridCol w="5219144"/>
                <a:gridCol w="1589285"/>
              </a:tblGrid>
              <a:tr h="303490">
                <a:tc>
                  <a:txBody>
                    <a:bodyPr/>
                    <a:lstStyle/>
                    <a:p>
                      <a:pPr algn="l" defTabSz="650240">
                        <a:lnSpc>
                          <a:spcPct val="120000"/>
                        </a:lnSpc>
                      </a:pPr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Bradford Benson | SPT-3G Deployment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02/22/17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1"/>
            <a:ext cx="447676" cy="155877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457184">
              <a:lnSpc>
                <a:spcPct val="120000"/>
              </a:lnSpc>
              <a:defRPr sz="844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23119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088221"/>
            <a:ext cx="8233172" cy="471096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75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76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76660313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6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87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260491158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74383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70085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50886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71178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55629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47759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23866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434146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26839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8946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0355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50340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6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51042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Desig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359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3094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 sz="2672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80310" y="6384727"/>
            <a:ext cx="461665" cy="470513"/>
          </a:xfrm>
          <a:prstGeom prst="rect">
            <a:avLst/>
          </a:prstGeom>
        </p:spPr>
        <p:txBody>
          <a:bodyPr/>
          <a:lstStyle>
            <a:lvl1pPr defTabSz="580409"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86247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Bradford Benson | SPT-3G Deployment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Bradford Benson | SPT-3G Deployment</a:t>
            </a:r>
          </a:p>
        </p:txBody>
      </p:sp>
      <p:sp>
        <p:nvSpPr>
          <p:cNvPr id="129" name="02/24/2017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02/24/2017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33673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62895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2055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20546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spcBef>
                <a:spcPts val="703"/>
              </a:spcBef>
              <a:buSzPct val="100000"/>
              <a:defRPr sz="2953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spcBef>
                <a:spcPts val="633"/>
              </a:spcBef>
              <a:buSzPct val="100000"/>
              <a:buChar char="–"/>
              <a:defRPr sz="2672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391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42458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4913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6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49133" cy="4009430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449" y="652760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43965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35481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40638" indent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84427" marR="40638" indent="-23439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96507" marR="40638" indent="-225019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274220" marR="40638" indent="-28127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595677" marR="40638" indent="-281275" defTabSz="910796">
              <a:spcBef>
                <a:spcPts val="703"/>
              </a:spcBef>
              <a:buSzPct val="100000"/>
              <a:buChar char="»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21775" y="6250781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defTabSz="580409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29950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2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5414" y="90487"/>
            <a:ext cx="8233172" cy="1509713"/>
          </a:xfrm>
          <a:prstGeom prst="rect">
            <a:avLst/>
          </a:prstGeom>
        </p:spPr>
        <p:txBody>
          <a:bodyPr>
            <a:noAutofit/>
          </a:bodyPr>
          <a:lstStyle>
            <a:lvl1pPr marL="39686" marR="40638" defTabSz="910796">
              <a:defRPr sz="435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8997" marR="40638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Lucida Grande"/>
              <a:defRPr sz="3094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marR="4063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buChar char="–"/>
              <a:defRPr sz="267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marR="40638" indent="-160729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defRPr sz="239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–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»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89630" y="6245225"/>
            <a:ext cx="301365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67470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28063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7112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455414" y="274638"/>
            <a:ext cx="8233172" cy="1143001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defTabSz="910796">
              <a:defRPr sz="435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241093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52236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–"/>
              <a:defRPr sz="2672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803643" indent="-160729" defTabSz="910796">
              <a:spcBef>
                <a:spcPts val="562"/>
              </a:spcBef>
              <a:buClr>
                <a:srgbClr val="000000"/>
              </a:buClr>
              <a:buSzPct val="100000"/>
              <a:buFont typeface="Arial"/>
              <a:defRPr sz="239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125101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–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446558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»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541" y="6480852"/>
            <a:ext cx="245260" cy="250068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0796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47882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892976" y="169355"/>
            <a:ext cx="7358065" cy="1732978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defTabSz="910796">
              <a:defRPr sz="576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6" y="1902333"/>
            <a:ext cx="7358065" cy="4107052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marL="41421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63387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85353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07319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292854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7877" y="6495653"/>
            <a:ext cx="278923" cy="275717"/>
          </a:xfrm>
          <a:prstGeom prst="rect">
            <a:avLst/>
          </a:prstGeom>
        </p:spPr>
        <p:txBody>
          <a:bodyPr/>
          <a:lstStyle>
            <a:lvl1pPr algn="r" defTabSz="910796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616215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0889" y="6549012"/>
            <a:ext cx="251672" cy="254044"/>
          </a:xfrm>
          <a:prstGeom prst="rect">
            <a:avLst/>
          </a:prstGeom>
        </p:spPr>
        <p:txBody>
          <a:bodyPr anchor="ctr"/>
          <a:lstStyle>
            <a:lvl1pPr defTabSz="580409">
              <a:defRPr sz="984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652770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0513" y="653097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06675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228600" y="168275"/>
            <a:ext cx="8686801" cy="5760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7184">
              <a:defRPr sz="2391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86801" cy="5029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7699" indent="-227699" defTabSz="457184">
              <a:spcBef>
                <a:spcPts val="422"/>
              </a:spcBef>
              <a:buSzPct val="100000"/>
              <a:buFont typeface="Arial"/>
              <a:defRPr sz="239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379904" indent="-219175" defTabSz="457184">
              <a:spcBef>
                <a:spcPts val="422"/>
              </a:spcBef>
              <a:buSzPct val="100000"/>
              <a:buFont typeface="Arial"/>
              <a:buChar char="-"/>
              <a:defRPr sz="210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523975" indent="-202518" defTabSz="457184">
              <a:spcBef>
                <a:spcPts val="422"/>
              </a:spcBef>
              <a:buSzPct val="100000"/>
              <a:buFont typeface="Arial"/>
              <a:defRPr sz="196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696491" indent="-214305" defTabSz="457184">
              <a:spcBef>
                <a:spcPts val="422"/>
              </a:spcBef>
              <a:buSzPct val="100000"/>
              <a:buFont typeface="Arial"/>
              <a:buChar char="-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857220" indent="-214305" defTabSz="457184">
              <a:spcBef>
                <a:spcPts val="422"/>
              </a:spcBef>
              <a:buSzPct val="100000"/>
              <a:buFont typeface="Arial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64" name="Table"/>
          <p:cNvGraphicFramePr/>
          <p:nvPr/>
        </p:nvGraphicFramePr>
        <p:xfrm>
          <a:off x="777239" y="6510528"/>
          <a:ext cx="6808430" cy="303490"/>
        </p:xfrm>
        <a:graphic>
          <a:graphicData uri="http://schemas.openxmlformats.org/drawingml/2006/table">
            <a:tbl>
              <a:tblPr/>
              <a:tblGrid>
                <a:gridCol w="5219144"/>
                <a:gridCol w="1589285"/>
              </a:tblGrid>
              <a:tr h="303490">
                <a:tc>
                  <a:txBody>
                    <a:bodyPr/>
                    <a:lstStyle/>
                    <a:p>
                      <a:pPr algn="l" defTabSz="650240">
                        <a:lnSpc>
                          <a:spcPct val="120000"/>
                        </a:lnSpc>
                      </a:pPr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Bradford Benson | SPT-3G Deployment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02/22/17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1"/>
            <a:ext cx="447676" cy="155877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457184">
              <a:lnSpc>
                <a:spcPct val="120000"/>
              </a:lnSpc>
              <a:defRPr sz="844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926913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088221"/>
            <a:ext cx="8233172" cy="471096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75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76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76061434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6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87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172691828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4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41488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401836" y="3339703"/>
            <a:ext cx="8344754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7"/>
            <a:ext cx="8340328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90547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339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86222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1836" y="2312789"/>
            <a:ext cx="8340328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901927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401836" y="3420070"/>
            <a:ext cx="3750803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1836" y="1009055"/>
            <a:ext cx="3750469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607594"/>
            <a:ext cx="3750469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79132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982437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34324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401836" y="1384102"/>
            <a:ext cx="3567230" cy="94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982266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562695"/>
            <a:ext cx="3571875" cy="4688086"/>
          </a:xfrm>
          <a:prstGeom prst="rect">
            <a:avLst/>
          </a:prstGeom>
        </p:spPr>
        <p:txBody>
          <a:bodyPr/>
          <a:lstStyle>
            <a:lvl1pPr marL="23216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64327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96491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2865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60818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25362"/>
            <a:ext cx="256480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071309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625078" y="625078"/>
            <a:ext cx="7884914" cy="55989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77817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6366866" y="357188"/>
            <a:ext cx="90" cy="560786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9" name="Line"/>
          <p:cNvSpPr/>
          <p:nvPr/>
        </p:nvSpPr>
        <p:spPr>
          <a:xfrm>
            <a:off x="6366865" y="3138786"/>
            <a:ext cx="2424729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6482953" y="3250406"/>
            <a:ext cx="2303859" cy="2714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6482953" y="357187"/>
            <a:ext cx="2303859" cy="26699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366117" y="357187"/>
            <a:ext cx="5884664" cy="560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6117" y="6090047"/>
            <a:ext cx="5884664" cy="6607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9271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6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21457">
              <a:spcBef>
                <a:spcPts val="0"/>
              </a:spcBef>
              <a:buSzTx/>
              <a:buFontTx/>
              <a:buNone/>
              <a:defRPr sz="182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3000596"/>
            <a:ext cx="7358063" cy="53533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321457">
              <a:spcBef>
                <a:spcPts val="1687"/>
              </a:spcBef>
              <a:buSzTx/>
              <a:buFontTx/>
              <a:buNone/>
              <a:defRPr sz="2812"/>
            </a:lvl1pPr>
          </a:lstStyle>
          <a:p>
            <a:r>
              <a:t>“Type a quote here.”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491283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175204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64953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4" y="6465094"/>
            <a:ext cx="256480" cy="254044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10048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906" i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625056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36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9742"/>
            <a:ext cx="301365" cy="297389"/>
          </a:xfrm>
          <a:prstGeom prst="rect">
            <a:avLst/>
          </a:prstGeom>
        </p:spPr>
        <p:txBody>
          <a:bodyPr anchor="t"/>
          <a:lstStyle>
            <a:lvl1pPr algn="ctr"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98553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401836" y="3339703"/>
            <a:ext cx="8344754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7"/>
            <a:ext cx="8340328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269501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339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418597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1836" y="2312789"/>
            <a:ext cx="8340328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2266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401836" y="3420070"/>
            <a:ext cx="3750803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1836" y="1009055"/>
            <a:ext cx="3750469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607594"/>
            <a:ext cx="3750469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45102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8556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2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401836" y="1384102"/>
            <a:ext cx="3567230" cy="94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982266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562695"/>
            <a:ext cx="3571875" cy="4688086"/>
          </a:xfrm>
          <a:prstGeom prst="rect">
            <a:avLst/>
          </a:prstGeom>
        </p:spPr>
        <p:txBody>
          <a:bodyPr/>
          <a:lstStyle>
            <a:lvl1pPr marL="23216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64327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96491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2865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60818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25362"/>
            <a:ext cx="256480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118428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625078" y="625078"/>
            <a:ext cx="7884914" cy="55989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00829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6366866" y="357188"/>
            <a:ext cx="90" cy="560786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9" name="Line"/>
          <p:cNvSpPr/>
          <p:nvPr/>
        </p:nvSpPr>
        <p:spPr>
          <a:xfrm>
            <a:off x="6366865" y="3138786"/>
            <a:ext cx="2424729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6482953" y="3250406"/>
            <a:ext cx="2303859" cy="2714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6482953" y="357187"/>
            <a:ext cx="2303859" cy="26699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366117" y="357187"/>
            <a:ext cx="5884664" cy="560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6117" y="6090047"/>
            <a:ext cx="5884664" cy="6607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562847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21457">
              <a:spcBef>
                <a:spcPts val="0"/>
              </a:spcBef>
              <a:buSzTx/>
              <a:buFontTx/>
              <a:buNone/>
              <a:defRPr sz="182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3000596"/>
            <a:ext cx="7358063" cy="53533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321457">
              <a:spcBef>
                <a:spcPts val="1687"/>
              </a:spcBef>
              <a:buSzTx/>
              <a:buFontTx/>
              <a:buNone/>
              <a:defRPr sz="2812"/>
            </a:lvl1pPr>
          </a:lstStyle>
          <a:p>
            <a:r>
              <a:t>“Type a quote here.”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09674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682396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198626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4" y="6465094"/>
            <a:ext cx="256480" cy="254044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644080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906" i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625056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36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9742"/>
            <a:ext cx="301365" cy="297389"/>
          </a:xfrm>
          <a:prstGeom prst="rect">
            <a:avLst/>
          </a:prstGeom>
        </p:spPr>
        <p:txBody>
          <a:bodyPr anchor="t"/>
          <a:lstStyle>
            <a:lvl1pPr algn="ctr"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6284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401836" y="3339703"/>
            <a:ext cx="8344754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7"/>
            <a:ext cx="8340328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51507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339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7779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8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1836" y="2312789"/>
            <a:ext cx="8340328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933682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401836" y="3420070"/>
            <a:ext cx="3750803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1836" y="1009055"/>
            <a:ext cx="3750469" cy="2232422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607594"/>
            <a:ext cx="3750469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67361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560511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810550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401836" y="1384102"/>
            <a:ext cx="3567230" cy="94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982266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562695"/>
            <a:ext cx="3571875" cy="4688086"/>
          </a:xfrm>
          <a:prstGeom prst="rect">
            <a:avLst/>
          </a:prstGeom>
        </p:spPr>
        <p:txBody>
          <a:bodyPr/>
          <a:lstStyle>
            <a:lvl1pPr marL="23216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64327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96491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28654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60818" indent="-232164">
              <a:spcBef>
                <a:spcPts val="2109"/>
              </a:spcBef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25362"/>
            <a:ext cx="256480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08674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625078" y="625078"/>
            <a:ext cx="7884914" cy="55989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48614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6366866" y="357188"/>
            <a:ext cx="90" cy="560786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9" name="Line"/>
          <p:cNvSpPr/>
          <p:nvPr/>
        </p:nvSpPr>
        <p:spPr>
          <a:xfrm>
            <a:off x="6366865" y="3138786"/>
            <a:ext cx="2424729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6482953" y="3250406"/>
            <a:ext cx="2303859" cy="2714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6482953" y="357187"/>
            <a:ext cx="2303859" cy="26699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366117" y="357187"/>
            <a:ext cx="5884664" cy="560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6117" y="6090047"/>
            <a:ext cx="5884664" cy="6607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23455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21457">
              <a:spcBef>
                <a:spcPts val="0"/>
              </a:spcBef>
              <a:buSzTx/>
              <a:buFontTx/>
              <a:buNone/>
              <a:defRPr sz="182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3000596"/>
            <a:ext cx="7358063" cy="53533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321457">
              <a:spcBef>
                <a:spcPts val="1687"/>
              </a:spcBef>
              <a:buSzTx/>
              <a:buFontTx/>
              <a:buNone/>
              <a:defRPr sz="2812"/>
            </a:lvl1pPr>
          </a:lstStyle>
          <a:p>
            <a:r>
              <a:t>“Type a quote here.”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585010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681095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5769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6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4" y="6465094"/>
            <a:ext cx="256480" cy="254044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25482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906" i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625056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buFontTx/>
              <a:defRPr sz="295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36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9742"/>
            <a:ext cx="301365" cy="297389"/>
          </a:xfrm>
          <a:prstGeom prst="rect">
            <a:avLst/>
          </a:prstGeom>
        </p:spPr>
        <p:txBody>
          <a:bodyPr anchor="t"/>
          <a:lstStyle>
            <a:lvl1pPr algn="ctr"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2487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6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2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4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6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4913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6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49133" cy="4009430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449" y="652760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4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29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2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55414" y="90487"/>
            <a:ext cx="8233172" cy="1509713"/>
          </a:xfrm>
          <a:prstGeom prst="rect">
            <a:avLst/>
          </a:prstGeom>
        </p:spPr>
        <p:txBody>
          <a:bodyPr>
            <a:noAutofit/>
          </a:bodyPr>
          <a:lstStyle>
            <a:lvl1pPr marL="39686" marR="40638" defTabSz="910796">
              <a:defRPr sz="435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8997" marR="40638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Lucida Grande"/>
              <a:defRPr sz="3094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marR="4063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buChar char="–"/>
              <a:defRPr sz="267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marR="40638" indent="-160729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defRPr sz="239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–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»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9317" y="6567735"/>
            <a:ext cx="301365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0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41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</p:spTree>
    <p:extLst>
      <p:ext uri="{BB962C8B-B14F-4D97-AF65-F5344CB8AC3E}">
        <p14:creationId xmlns:p14="http://schemas.microsoft.com/office/powerpoint/2010/main" val="41834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1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52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</p:spTree>
    <p:extLst>
      <p:ext uri="{BB962C8B-B14F-4D97-AF65-F5344CB8AC3E}">
        <p14:creationId xmlns:p14="http://schemas.microsoft.com/office/powerpoint/2010/main" val="29655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3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687586" y="0"/>
            <a:ext cx="7768828" cy="2366367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96063" y="6250781"/>
            <a:ext cx="270908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8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5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36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7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9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1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8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0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7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3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6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2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9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4913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6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49133" cy="4009430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449" y="652760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3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29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8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55414" y="90487"/>
            <a:ext cx="8233172" cy="1509713"/>
          </a:xfrm>
          <a:prstGeom prst="rect">
            <a:avLst/>
          </a:prstGeom>
        </p:spPr>
        <p:txBody>
          <a:bodyPr>
            <a:noAutofit/>
          </a:bodyPr>
          <a:lstStyle>
            <a:lvl1pPr marL="39686" marR="40638" defTabSz="910796">
              <a:defRPr sz="435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8997" marR="40638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Lucida Grande"/>
              <a:defRPr sz="3094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marR="4063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buChar char="–"/>
              <a:defRPr sz="267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marR="40638" indent="-160729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defRPr sz="239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–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»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9317" y="6567735"/>
            <a:ext cx="301365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0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41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</p:spTree>
    <p:extLst>
      <p:ext uri="{BB962C8B-B14F-4D97-AF65-F5344CB8AC3E}">
        <p14:creationId xmlns:p14="http://schemas.microsoft.com/office/powerpoint/2010/main" val="9818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1" name="B. Benson | SPT Update"/>
          <p:cNvSpPr txBox="1"/>
          <p:nvPr/>
        </p:nvSpPr>
        <p:spPr>
          <a:xfrm>
            <a:off x="1116012" y="6587430"/>
            <a:ext cx="53736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B. Benson | SPT Update</a:t>
            </a:r>
          </a:p>
        </p:txBody>
      </p:sp>
      <p:sp>
        <p:nvSpPr>
          <p:cNvPr id="152" name="06/16/2017"/>
          <p:cNvSpPr txBox="1"/>
          <p:nvPr/>
        </p:nvSpPr>
        <p:spPr>
          <a:xfrm>
            <a:off x="-78383" y="6587430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06/16/2017</a:t>
            </a:r>
          </a:p>
        </p:txBody>
      </p:sp>
    </p:spTree>
    <p:extLst>
      <p:ext uri="{BB962C8B-B14F-4D97-AF65-F5344CB8AC3E}">
        <p14:creationId xmlns:p14="http://schemas.microsoft.com/office/powerpoint/2010/main" val="173137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3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687586" y="0"/>
            <a:ext cx="7768828" cy="2366367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96063" y="6250781"/>
            <a:ext cx="270908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8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82662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42037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9225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93911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77875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1931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86852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77884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1525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8401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3865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Desig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359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3094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 sz="2672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80310" y="6384727"/>
            <a:ext cx="461665" cy="470513"/>
          </a:xfrm>
          <a:prstGeom prst="rect">
            <a:avLst/>
          </a:prstGeom>
        </p:spPr>
        <p:txBody>
          <a:bodyPr/>
          <a:lstStyle>
            <a:lvl1pPr defTabSz="580409"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74380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Bradford Benson | SPT-3G Deployment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Bradford Benson | SPT-3G Deployment</a:t>
            </a:r>
          </a:p>
        </p:txBody>
      </p:sp>
      <p:sp>
        <p:nvSpPr>
          <p:cNvPr id="129" name="02/24/2017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02/24/2017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72301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63562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85584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47686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spcBef>
                <a:spcPts val="703"/>
              </a:spcBef>
              <a:buSzPct val="100000"/>
              <a:defRPr sz="2953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spcBef>
                <a:spcPts val="633"/>
              </a:spcBef>
              <a:buSzPct val="100000"/>
              <a:buChar char="–"/>
              <a:defRPr sz="2672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391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41716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4913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6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49133" cy="4009430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449" y="652760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00048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97792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40638" indent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84427" marR="40638" indent="-23439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96507" marR="40638" indent="-225019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274220" marR="40638" indent="-28127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595677" marR="40638" indent="-281275" defTabSz="910796">
              <a:spcBef>
                <a:spcPts val="703"/>
              </a:spcBef>
              <a:buSzPct val="100000"/>
              <a:buChar char="»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21775" y="6250781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defTabSz="580409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5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5414" y="90487"/>
            <a:ext cx="8233172" cy="1509713"/>
          </a:xfrm>
          <a:prstGeom prst="rect">
            <a:avLst/>
          </a:prstGeom>
        </p:spPr>
        <p:txBody>
          <a:bodyPr>
            <a:noAutofit/>
          </a:bodyPr>
          <a:lstStyle>
            <a:lvl1pPr marL="39686" marR="40638" defTabSz="910796">
              <a:defRPr sz="435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8997" marR="40638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Lucida Grande"/>
              <a:defRPr sz="3094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marR="4063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buChar char="–"/>
              <a:defRPr sz="267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marR="40638" indent="-160729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defRPr sz="239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–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»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89630" y="6245225"/>
            <a:ext cx="301365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63546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26539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2891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455414" y="274638"/>
            <a:ext cx="8233172" cy="1143001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defTabSz="910796">
              <a:defRPr sz="435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241093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52236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–"/>
              <a:defRPr sz="2672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803643" indent="-160729" defTabSz="910796">
              <a:spcBef>
                <a:spcPts val="562"/>
              </a:spcBef>
              <a:buClr>
                <a:srgbClr val="000000"/>
              </a:buClr>
              <a:buSzPct val="100000"/>
              <a:buFont typeface="Arial"/>
              <a:defRPr sz="239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125101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–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446558" indent="-160729" defTabSz="910796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»"/>
              <a:defRPr sz="1969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541" y="6480852"/>
            <a:ext cx="245260" cy="250068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0796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09121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892976" y="169355"/>
            <a:ext cx="7358065" cy="1732978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defTabSz="910796">
              <a:defRPr sz="576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6" y="1902333"/>
            <a:ext cx="7358065" cy="4107052"/>
          </a:xfrm>
          <a:prstGeom prst="rect">
            <a:avLst/>
          </a:prstGeom>
        </p:spPr>
        <p:txBody>
          <a:bodyPr lIns="25400" tIns="25400" rIns="25400" bIns="25400">
            <a:noAutofit/>
          </a:bodyPr>
          <a:lstStyle>
            <a:lvl1pPr marL="41421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63387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85353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073195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292854" indent="-282418" defTabSz="910796">
              <a:spcBef>
                <a:spcPts val="1617"/>
              </a:spcBef>
              <a:buClr>
                <a:srgbClr val="FFFFFF"/>
              </a:buClr>
              <a:buSzPct val="171000"/>
              <a:defRPr sz="295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7877" y="6495653"/>
            <a:ext cx="278923" cy="275717"/>
          </a:xfrm>
          <a:prstGeom prst="rect">
            <a:avLst/>
          </a:prstGeom>
        </p:spPr>
        <p:txBody>
          <a:bodyPr/>
          <a:lstStyle>
            <a:lvl1pPr algn="r" defTabSz="910796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23767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0889" y="6549012"/>
            <a:ext cx="251672" cy="254044"/>
          </a:xfrm>
          <a:prstGeom prst="rect">
            <a:avLst/>
          </a:prstGeom>
        </p:spPr>
        <p:txBody>
          <a:bodyPr anchor="ctr"/>
          <a:lstStyle>
            <a:lvl1pPr defTabSz="580409">
              <a:defRPr sz="984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43269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0513" y="653097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24768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228600" y="168275"/>
            <a:ext cx="8686801" cy="5760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7184">
              <a:defRPr sz="2391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86801" cy="5029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7699" indent="-227699" defTabSz="457184">
              <a:spcBef>
                <a:spcPts val="422"/>
              </a:spcBef>
              <a:buSzPct val="100000"/>
              <a:buFont typeface="Arial"/>
              <a:defRPr sz="239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379904" indent="-219175" defTabSz="457184">
              <a:spcBef>
                <a:spcPts val="422"/>
              </a:spcBef>
              <a:buSzPct val="100000"/>
              <a:buFont typeface="Arial"/>
              <a:buChar char="-"/>
              <a:defRPr sz="210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523975" indent="-202518" defTabSz="457184">
              <a:spcBef>
                <a:spcPts val="422"/>
              </a:spcBef>
              <a:buSzPct val="100000"/>
              <a:buFont typeface="Arial"/>
              <a:defRPr sz="1969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696491" indent="-214305" defTabSz="457184">
              <a:spcBef>
                <a:spcPts val="422"/>
              </a:spcBef>
              <a:buSzPct val="100000"/>
              <a:buFont typeface="Arial"/>
              <a:buChar char="-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857220" indent="-214305" defTabSz="457184">
              <a:spcBef>
                <a:spcPts val="422"/>
              </a:spcBef>
              <a:buSzPct val="100000"/>
              <a:buFont typeface="Arial"/>
              <a:defRPr sz="1687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64" name="Table"/>
          <p:cNvGraphicFramePr/>
          <p:nvPr/>
        </p:nvGraphicFramePr>
        <p:xfrm>
          <a:off x="777240" y="6510528"/>
          <a:ext cx="6817361" cy="312421"/>
        </p:xfrm>
        <a:graphic>
          <a:graphicData uri="http://schemas.openxmlformats.org/drawingml/2006/table">
            <a:tbl>
              <a:tblPr/>
              <a:tblGrid>
                <a:gridCol w="5219144"/>
                <a:gridCol w="1589285"/>
              </a:tblGrid>
              <a:tr h="303490">
                <a:tc>
                  <a:txBody>
                    <a:bodyPr/>
                    <a:lstStyle/>
                    <a:p>
                      <a:pPr algn="l" defTabSz="650240">
                        <a:lnSpc>
                          <a:spcPct val="120000"/>
                        </a:lnSpc>
                      </a:pPr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Bradford Benson | SPT-3G Deployment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r>
                        <a:rPr sz="8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02/22/17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1"/>
            <a:ext cx="447676" cy="155877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457184">
              <a:lnSpc>
                <a:spcPct val="120000"/>
              </a:lnSpc>
              <a:defRPr sz="844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09871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088221"/>
            <a:ext cx="8233172" cy="471096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75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76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1126091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6" name="Benson (FNAL,UC): CMB from the Ground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Benson (FNAL,UC): CMB from the Ground</a:t>
            </a:r>
          </a:p>
        </p:txBody>
      </p:sp>
      <p:sp>
        <p:nvSpPr>
          <p:cNvPr id="287" name="5/22/2015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5/22/2015</a:t>
            </a:r>
          </a:p>
        </p:txBody>
      </p:sp>
    </p:spTree>
    <p:extLst>
      <p:ext uri="{BB962C8B-B14F-4D97-AF65-F5344CB8AC3E}">
        <p14:creationId xmlns:p14="http://schemas.microsoft.com/office/powerpoint/2010/main" val="399164747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457184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97123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22046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55772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32376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54439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04782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97610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52118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91533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77662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58082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6546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Desig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359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3094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 sz="2672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80310" y="6384727"/>
            <a:ext cx="461665" cy="470513"/>
          </a:xfrm>
          <a:prstGeom prst="rect">
            <a:avLst/>
          </a:prstGeom>
        </p:spPr>
        <p:txBody>
          <a:bodyPr/>
          <a:lstStyle>
            <a:lvl1pPr defTabSz="580409">
              <a:defRPr sz="239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5257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Bradford Benson | SPT-3G Deployment"/>
          <p:cNvSpPr txBox="1"/>
          <p:nvPr/>
        </p:nvSpPr>
        <p:spPr>
          <a:xfrm>
            <a:off x="5211762" y="6539805"/>
            <a:ext cx="5373690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Bradford Benson | SPT-3G Deployment</a:t>
            </a:r>
          </a:p>
        </p:txBody>
      </p:sp>
      <p:sp>
        <p:nvSpPr>
          <p:cNvPr id="129" name="02/24/2017"/>
          <p:cNvSpPr txBox="1"/>
          <p:nvPr/>
        </p:nvSpPr>
        <p:spPr>
          <a:xfrm>
            <a:off x="4008437" y="6539805"/>
            <a:ext cx="10763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20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>
              <a:defRPr sz="1800">
                <a:solidFill>
                  <a:srgbClr val="000000"/>
                </a:solidFill>
              </a:defRPr>
            </a:pPr>
            <a:r>
              <a:rPr sz="1266" kern="0"/>
              <a:t>02/24/2017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88127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lnSpc>
                <a:spcPct val="90000"/>
              </a:lnSpc>
              <a:spcBef>
                <a:spcPts val="703"/>
              </a:spcBef>
              <a:buSzPct val="100000"/>
              <a:defRPr sz="2391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lnSpc>
                <a:spcPct val="90000"/>
              </a:lnSpc>
              <a:spcBef>
                <a:spcPts val="633"/>
              </a:spcBef>
              <a:buSzPct val="100000"/>
              <a:buChar char="–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72913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10255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455414" y="92075"/>
            <a:ext cx="8233172" cy="1508125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50942" marR="40638" indent="-200911" defTabSz="910796">
              <a:spcBef>
                <a:spcPts val="633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32217" marR="40638" indent="-160729" defTabSz="910796">
              <a:spcBef>
                <a:spcPts val="492"/>
              </a:spcBef>
              <a:buSzPct val="100000"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00357" y="6245226"/>
            <a:ext cx="278923" cy="275717"/>
          </a:xfrm>
          <a:prstGeom prst="rect">
            <a:avLst/>
          </a:prstGeom>
        </p:spPr>
        <p:txBody>
          <a:bodyPr/>
          <a:lstStyle>
            <a:lvl1pPr defTabSz="455398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96165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464469" y="35719"/>
            <a:ext cx="6170414" cy="687586"/>
          </a:xfrm>
          <a:prstGeom prst="rect">
            <a:avLst/>
          </a:prstGeom>
        </p:spPr>
        <p:txBody>
          <a:bodyPr>
            <a:noAutofit/>
          </a:bodyPr>
          <a:lstStyle>
            <a:lvl1pPr marL="40638" marR="40638" defTabSz="910796">
              <a:defRPr sz="3516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723305" y="759023"/>
            <a:ext cx="7768828" cy="5348883"/>
          </a:xfrm>
          <a:prstGeom prst="rect">
            <a:avLst/>
          </a:prstGeom>
        </p:spPr>
        <p:txBody>
          <a:bodyPr anchor="t">
            <a:noAutofit/>
          </a:bodyPr>
          <a:lstStyle>
            <a:lvl1pPr marL="162515" marR="40638" indent="-133941" defTabSz="910796">
              <a:spcBef>
                <a:spcPts val="703"/>
              </a:spcBef>
              <a:buSzPct val="100000"/>
              <a:defRPr sz="2953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452719" marR="40638" indent="-183052" defTabSz="910796">
              <a:spcBef>
                <a:spcPts val="633"/>
              </a:spcBef>
              <a:buSzPct val="100000"/>
              <a:buChar char="–"/>
              <a:defRPr sz="2672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600053" marR="40638" indent="-107152" defTabSz="910796">
              <a:spcBef>
                <a:spcPts val="492"/>
              </a:spcBef>
              <a:buSzPct val="100000"/>
              <a:defRPr sz="2391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153674" marR="40638" indent="-160729" defTabSz="910796">
              <a:spcBef>
                <a:spcPts val="422"/>
              </a:spcBef>
              <a:buSzPct val="100000"/>
              <a:buChar char="–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475131" marR="40638" indent="-160729" defTabSz="910796">
              <a:spcBef>
                <a:spcPts val="422"/>
              </a:spcBef>
              <a:buSzPct val="100000"/>
              <a:buChar char="»"/>
              <a:defRPr sz="1969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0925" y="6500812"/>
            <a:ext cx="306174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0073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4913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6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49133" cy="4009430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672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449" y="652760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85229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86045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40638" indent="40638" defTabSz="910796">
              <a:defRPr sz="4078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69667" marR="40638" indent="-241093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84427" marR="40638" indent="-23439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96507" marR="40638" indent="-225019" defTabSz="910796">
              <a:spcBef>
                <a:spcPts val="703"/>
              </a:spcBef>
              <a:buSzPct val="100000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274220" marR="40638" indent="-281275" defTabSz="910796">
              <a:spcBef>
                <a:spcPts val="703"/>
              </a:spcBef>
              <a:buSzPct val="100000"/>
              <a:buChar char="–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595677" marR="40638" indent="-281275" defTabSz="910796">
              <a:spcBef>
                <a:spcPts val="703"/>
              </a:spcBef>
              <a:buSzPct val="100000"/>
              <a:buChar char="»"/>
              <a:defRPr sz="295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21775" y="6250781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defTabSz="580409">
              <a:defRPr sz="1125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87368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5414" y="90487"/>
            <a:ext cx="8233172" cy="1509713"/>
          </a:xfrm>
          <a:prstGeom prst="rect">
            <a:avLst/>
          </a:prstGeom>
        </p:spPr>
        <p:txBody>
          <a:bodyPr>
            <a:noAutofit/>
          </a:bodyPr>
          <a:lstStyle>
            <a:lvl1pPr marL="39686" marR="40638" defTabSz="910796">
              <a:defRPr sz="435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5414" y="1598414"/>
            <a:ext cx="8233172" cy="5259586"/>
          </a:xfrm>
          <a:prstGeom prst="rect">
            <a:avLst/>
          </a:prstGeom>
        </p:spPr>
        <p:txBody>
          <a:bodyPr anchor="t">
            <a:noAutofit/>
          </a:bodyPr>
          <a:lstStyle>
            <a:lvl1pPr marL="268997" marR="40638" indent="-241093" defTabSz="910796">
              <a:spcBef>
                <a:spcPts val="703"/>
              </a:spcBef>
              <a:buClr>
                <a:srgbClr val="000000"/>
              </a:buClr>
              <a:buSzPct val="100000"/>
              <a:buFont typeface="Lucida Grande"/>
              <a:defRPr sz="3094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marR="40638" indent="-200911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buChar char="–"/>
              <a:defRPr sz="267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marR="40638" indent="-160729" defTabSz="910796">
              <a:spcBef>
                <a:spcPts val="633"/>
              </a:spcBef>
              <a:buClr>
                <a:srgbClr val="000000"/>
              </a:buClr>
              <a:buSzPct val="100000"/>
              <a:buFont typeface="Lucida Grande"/>
              <a:defRPr sz="239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–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marR="40638" indent="-160729" defTabSz="910796">
              <a:spcBef>
                <a:spcPts val="492"/>
              </a:spcBef>
              <a:buClr>
                <a:srgbClr val="000000"/>
              </a:buClr>
              <a:buSzPct val="100000"/>
              <a:buFont typeface="Lucida Grande"/>
              <a:buChar char="»"/>
              <a:defRPr sz="196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89630" y="6245225"/>
            <a:ext cx="301365" cy="297389"/>
          </a:xfrm>
          <a:prstGeom prst="rect">
            <a:avLst/>
          </a:prstGeom>
        </p:spPr>
        <p:txBody>
          <a:bodyPr/>
          <a:lstStyle>
            <a:lvl1pPr defTabSz="58040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55057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6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Arial Unicode MS"/>
                <a:ea typeface="Arial Unicode MS"/>
                <a:cs typeface="Arial Unicode MS"/>
                <a:sym typeface="Arial Unicode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6509742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109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B29D3-F30D-4A62-88F4-2E4C0F3CBDB1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CF9C8-F101-41AC-9575-F8FDC2F0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87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71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3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997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557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95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53" r:id="rId3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82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1384102"/>
            <a:ext cx="8344762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562695"/>
            <a:ext cx="8340328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2" y="6425362"/>
            <a:ext cx="256481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defTabSz="410751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3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transition spd="med"/>
  <p:txStyles>
    <p:titleStyle>
      <a:lvl1pPr marL="0" marR="0" indent="0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1607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321457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482186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642915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803643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964372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125101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2858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2145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642915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964372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28582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160728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1928744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2250201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257165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2893116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1384102"/>
            <a:ext cx="8344762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562695"/>
            <a:ext cx="8340328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2" y="6425362"/>
            <a:ext cx="256481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defTabSz="410751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7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p:transition spd="med"/>
  <p:txStyles>
    <p:titleStyle>
      <a:lvl1pPr marL="0" marR="0" indent="0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1607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321457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482186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642915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803643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964372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125101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2858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2145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642915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964372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28582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160728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1928744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2250201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257165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2893116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1384102"/>
            <a:ext cx="8344762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562695"/>
            <a:ext cx="8340328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982" y="6425362"/>
            <a:ext cx="256481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defTabSz="410751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 spd="med"/>
  <p:txStyles>
    <p:titleStyle>
      <a:lvl1pPr marL="0" marR="0" indent="0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1607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321457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482186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642915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803643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964372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125101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2858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1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2145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642915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964372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28582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160728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1928744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2250201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257165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2893116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211815"/>
            <a:ext cx="9143999" cy="935073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SPT-3G:</a:t>
            </a:r>
            <a:r>
              <a:rPr lang="en-US" sz="2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new instrument on the South Pole Telescope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5126" y="5603134"/>
            <a:ext cx="3254951" cy="524849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Daniel Dutcher</a:t>
            </a:r>
          </a:p>
          <a:p>
            <a:r>
              <a:rPr lang="en-US" sz="2100" dirty="0">
                <a:solidFill>
                  <a:schemeClr val="bg1"/>
                </a:solidFill>
              </a:rPr>
              <a:t>University of Chicago / KICP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34574" y="5603134"/>
            <a:ext cx="3254951" cy="5248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 smtClean="0">
                <a:solidFill>
                  <a:schemeClr val="bg1"/>
                </a:solidFill>
              </a:rPr>
              <a:t>TeVPA</a:t>
            </a:r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August 7, 2017</a:t>
            </a:r>
          </a:p>
        </p:txBody>
      </p:sp>
    </p:spTree>
    <p:extLst>
      <p:ext uri="{BB962C8B-B14F-4D97-AF65-F5344CB8AC3E}">
        <p14:creationId xmlns:p14="http://schemas.microsoft.com/office/powerpoint/2010/main" val="40975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4468"/>
            <a:ext cx="9144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chemeClr val="bg1"/>
                </a:solidFill>
                <a:sym typeface="Helvetica Light"/>
              </a:rPr>
              <a:t>R</a:t>
            </a:r>
            <a:r>
              <a:rPr lang="en-US" sz="4400" dirty="0" smtClean="0">
                <a:solidFill>
                  <a:schemeClr val="bg1"/>
                </a:solidFill>
                <a:sym typeface="Helvetica Light"/>
              </a:rPr>
              <a:t>eadout Circuit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96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25"/>
            <a:ext cx="4743731" cy="355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7869"/>
          <a:stretch/>
        </p:blipFill>
        <p:spPr>
          <a:xfrm>
            <a:off x="4743730" y="1693725"/>
            <a:ext cx="4530065" cy="5164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43337"/>
            <a:ext cx="4743731" cy="1614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8" y="5548021"/>
            <a:ext cx="4565928" cy="109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818" y="257152"/>
            <a:ext cx="862445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Lithographed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inductor-capacitor boards set up 68 resonant frequency channels</a:t>
            </a:r>
          </a:p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aseline="0" dirty="0" smtClean="0">
                <a:solidFill>
                  <a:schemeClr val="bg1"/>
                </a:solidFill>
                <a:sym typeface="Helvetica Light"/>
              </a:rPr>
              <a:t>Channels</a:t>
            </a: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 summed and read-out through SQUID amplifier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31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383"/>
            <a:ext cx="6045103" cy="3943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25" y="3943291"/>
            <a:ext cx="4654975" cy="2914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818" y="85702"/>
            <a:ext cx="88011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Full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Focal Plane Assembled</a:t>
            </a:r>
          </a:p>
          <a:p>
            <a:pPr algn="ctr" defTabSz="584200" hangingPunct="0"/>
            <a:r>
              <a:rPr lang="en-US" sz="3600" dirty="0" smtClean="0">
                <a:solidFill>
                  <a:schemeClr val="bg1"/>
                </a:solidFill>
                <a:sym typeface="Helvetica Light"/>
              </a:rPr>
              <a:t>South Pole January 2017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56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491"/>
            <a:ext cx="91439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chemeClr val="bg1"/>
                </a:solidFill>
                <a:sym typeface="Helvetica Light"/>
              </a:rPr>
              <a:t>New Optics Design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4058" y="882969"/>
            <a:ext cx="3691330" cy="2776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68" y="3349752"/>
            <a:ext cx="2302071" cy="3397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18" y="2772110"/>
            <a:ext cx="3363859" cy="397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849" y="801081"/>
            <a:ext cx="507859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Optical coupling redesigned to maximize focal plane area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New optics bench, and optics cryostat,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 and cold a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lumina lenses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40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Align and Install Secondary Optics"/>
          <p:cNvSpPr txBox="1">
            <a:spLocks noGrp="1"/>
          </p:cNvSpPr>
          <p:nvPr>
            <p:ph type="title"/>
          </p:nvPr>
        </p:nvSpPr>
        <p:spPr>
          <a:xfrm>
            <a:off x="357187" y="0"/>
            <a:ext cx="8233172" cy="1162646"/>
          </a:xfrm>
          <a:prstGeom prst="rect">
            <a:avLst/>
          </a:prstGeom>
        </p:spPr>
        <p:txBody>
          <a:bodyPr>
            <a:normAutofit/>
          </a:bodyPr>
          <a:lstStyle>
            <a:lvl1pPr marR="115598">
              <a:defRPr sz="4800" b="1" i="1"/>
            </a:lvl1pPr>
          </a:lstStyle>
          <a:p>
            <a:r>
              <a:rPr sz="3600" b="0" i="0" dirty="0">
                <a:solidFill>
                  <a:schemeClr val="bg1"/>
                </a:solidFill>
              </a:rPr>
              <a:t>Align and Install Secondary Optics</a:t>
            </a:r>
          </a:p>
        </p:txBody>
      </p:sp>
      <p:pic>
        <p:nvPicPr>
          <p:cNvPr id="1009" name="IMG_6721_sm-small.jpg" descr="IMG_6721_sm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883" y="1162646"/>
            <a:ext cx="7977476" cy="5318966"/>
          </a:xfrm>
          <a:prstGeom prst="rect">
            <a:avLst/>
          </a:prstGeom>
          <a:ln w="38100">
            <a:solidFill>
              <a:srgbClr val="53585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66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491" y="1509275"/>
            <a:ext cx="3564082" cy="5345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03909"/>
            <a:ext cx="3727141" cy="309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3305429"/>
            <a:ext cx="5153891" cy="3552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1050" y="193658"/>
            <a:ext cx="53129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Installation of Focal </a:t>
            </a:r>
            <a:r>
              <a:rPr lang="en-US" sz="2400" dirty="0">
                <a:solidFill>
                  <a:schemeClr val="bg1"/>
                </a:solidFill>
                <a:sym typeface="Helvetica Light"/>
              </a:rPr>
              <a:t>P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lane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 Receiver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sym typeface="Helvetica Light"/>
              </a:rPr>
              <a:t>a</a:t>
            </a:r>
            <a:r>
              <a:rPr lang="en-US" sz="2400" baseline="0" dirty="0" smtClean="0">
                <a:solidFill>
                  <a:schemeClr val="bg1"/>
                </a:solidFill>
                <a:sym typeface="Helvetica Light"/>
              </a:rPr>
              <a:t>nd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sym typeface="Helvetica Light"/>
              </a:rPr>
              <a:t>R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eceiver </a:t>
            </a:r>
            <a:r>
              <a:rPr lang="en-US" sz="2400" dirty="0">
                <a:solidFill>
                  <a:schemeClr val="bg1"/>
                </a:solidFill>
                <a:sym typeface="Helvetica Light"/>
              </a:rPr>
              <a:t>o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sz="2400" dirty="0">
                <a:solidFill>
                  <a:schemeClr val="bg1"/>
                </a:solidFill>
                <a:sym typeface="Helvetica Light"/>
              </a:rPr>
              <a:t>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elescope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92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577"/>
          <a:stretch/>
        </p:blipFill>
        <p:spPr>
          <a:xfrm>
            <a:off x="1693161" y="1705925"/>
            <a:ext cx="5809076" cy="3817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640" y="560127"/>
            <a:ext cx="71801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First Light on January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30, 2017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50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03" y="11363"/>
            <a:ext cx="5886062" cy="213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264" r="7154" b="3831"/>
          <a:stretch/>
        </p:blipFill>
        <p:spPr>
          <a:xfrm>
            <a:off x="-16952" y="2259857"/>
            <a:ext cx="5869111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96244"/>
            <a:ext cx="14651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RCW38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952" y="3847154"/>
            <a:ext cx="182113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Centaurus 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1" y="4257523"/>
            <a:ext cx="5852159" cy="2600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6062" y="326693"/>
            <a:ext cx="3257938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chemeClr val="bg1"/>
                </a:solidFill>
                <a:sym typeface="Helvetica Light"/>
              </a:rPr>
              <a:t>Source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Observations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solidFill>
                <a:schemeClr val="bg1"/>
              </a:solidFill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RCW38 for pointing, flux calibration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err="1" smtClean="0">
                <a:solidFill>
                  <a:schemeClr val="bg1"/>
                </a:solidFill>
                <a:sym typeface="Helvetica Light"/>
              </a:rPr>
              <a:t>CenA</a:t>
            </a: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 for polarization calibration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473" y="4634970"/>
            <a:ext cx="3146368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chemeClr val="bg1"/>
                </a:solidFill>
                <a:sym typeface="Helvetica Light"/>
              </a:rPr>
              <a:t>Detector band measurements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Good uniformity across wafers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69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9726" y="291760"/>
            <a:ext cx="7804547" cy="778506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Current Status and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Improvements for Next </a:t>
            </a:r>
            <a:r>
              <a:rPr lang="en-US" sz="4400" dirty="0">
                <a:solidFill>
                  <a:schemeClr val="bg1"/>
                </a:solidFill>
              </a:rPr>
              <a:t>S</a:t>
            </a:r>
            <a:r>
              <a:rPr lang="en-US" sz="4400" dirty="0" smtClean="0">
                <a:solidFill>
                  <a:schemeClr val="bg1"/>
                </a:solidFill>
              </a:rPr>
              <a:t>eason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9" y="1764385"/>
            <a:ext cx="5039591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Operable detector yield ~ 74%</a:t>
            </a:r>
          </a:p>
          <a:p>
            <a:pPr marL="800100" lvl="1" indent="-342900" defTabSz="5842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Replace non-functioning or low yield detectors and readout</a:t>
            </a:r>
          </a:p>
          <a:p>
            <a:pPr marL="342900" indent="-342900" defTabSz="5842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Elevated readout noise</a:t>
            </a:r>
          </a:p>
          <a:p>
            <a:pPr marL="800100" lvl="1" indent="-342900" defTabSz="5842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Replace SQUID amplifiers with lower input impedance versions</a:t>
            </a:r>
          </a:p>
          <a:p>
            <a:pPr marL="342900" indent="-342900" defTabSz="5842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Two-layer AR coating on alumina lenses has higher loss</a:t>
            </a:r>
          </a:p>
          <a:p>
            <a:pPr marL="800100" lvl="1" indent="-342900" defTabSz="5842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Replace with three-layer coating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1" r="28159" b="-1511"/>
          <a:stretch/>
        </p:blipFill>
        <p:spPr>
          <a:xfrm>
            <a:off x="5402170" y="3759131"/>
            <a:ext cx="3495749" cy="30676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70" y="1314966"/>
            <a:ext cx="3495749" cy="23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"/>
          <p:cNvGraphicFramePr/>
          <p:nvPr>
            <p:extLst>
              <p:ext uri="{D42A27DB-BD31-4B8C-83A1-F6EECF244321}">
                <p14:modId xmlns:p14="http://schemas.microsoft.com/office/powerpoint/2010/main" val="3652349665"/>
              </p:ext>
            </p:extLst>
          </p:nvPr>
        </p:nvGraphicFramePr>
        <p:xfrm>
          <a:off x="4520045" y="4696690"/>
          <a:ext cx="3917373" cy="1880259"/>
        </p:xfrm>
        <a:graphic>
          <a:graphicData uri="http://schemas.openxmlformats.org/drawingml/2006/table">
            <a:tbl>
              <a:tblPr firstRow="1" bandRow="1"/>
              <a:tblGrid>
                <a:gridCol w="1172758"/>
                <a:gridCol w="777717"/>
                <a:gridCol w="1021235"/>
                <a:gridCol w="945663"/>
              </a:tblGrid>
              <a:tr h="547209">
                <a:tc>
                  <a:txBody>
                    <a:bodyPr/>
                    <a:lstStyle/>
                    <a:p>
                      <a:pPr algn="ctr" defTabSz="914400">
                        <a:defRPr sz="2400" b="1"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2500 </a:t>
                      </a:r>
                      <a:r>
                        <a:rPr lang="en-US" sz="1100" dirty="0" err="1" smtClean="0">
                          <a:solidFill>
                            <a:schemeClr val="bg1"/>
                          </a:solidFill>
                        </a:rPr>
                        <a:t>sq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bg1"/>
                          </a:solidFill>
                        </a:rPr>
                        <a:t>deg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pPr algn="ctr" defTabSz="914400">
                        <a:defRPr sz="2400" b="1"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Four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</a:rPr>
                        <a:t> years</a:t>
                      </a:r>
                      <a:endParaRPr sz="1100" dirty="0">
                        <a:solidFill>
                          <a:schemeClr val="bg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solidFill>
                            <a:srgbClr val="FFFFFF"/>
                          </a:solidFill>
                        </a:rPr>
                        <a:t>95 </a:t>
                      </a:r>
                      <a:r>
                        <a:rPr sz="1100" b="1" dirty="0" smtClean="0">
                          <a:solidFill>
                            <a:srgbClr val="FFFFFF"/>
                          </a:solidFill>
                        </a:rPr>
                        <a:t>GHz</a:t>
                      </a:r>
                      <a:endParaRPr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smtClean="0">
                          <a:solidFill>
                            <a:srgbClr val="FFFFFF"/>
                          </a:solidFill>
                        </a:rPr>
                        <a:t>150</a:t>
                      </a:r>
                      <a:r>
                        <a:rPr lang="en-US" sz="1100" b="1" dirty="0" smtClean="0">
                          <a:solidFill>
                            <a:srgbClr val="FFFFFF"/>
                          </a:solidFill>
                        </a:rPr>
                        <a:t> GHz</a:t>
                      </a:r>
                      <a:endParaRPr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smtClean="0">
                          <a:solidFill>
                            <a:srgbClr val="FFFFFF"/>
                          </a:solidFill>
                        </a:rPr>
                        <a:t>220</a:t>
                      </a:r>
                      <a:r>
                        <a:rPr lang="en-US" sz="1100" b="1" dirty="0" smtClean="0">
                          <a:solidFill>
                            <a:srgbClr val="FFFFFF"/>
                          </a:solidFill>
                        </a:rPr>
                        <a:t> GHz</a:t>
                      </a:r>
                      <a:endParaRPr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</a:tr>
              <a:tr h="666525">
                <a:tc>
                  <a:txBody>
                    <a:bodyPr/>
                    <a:lstStyle/>
                    <a:p>
                      <a:pPr algn="ctr" defTabSz="914400">
                        <a:defRPr sz="1800" b="1">
                          <a:solidFill>
                            <a:srgbClr val="FF2600"/>
                          </a:solidFill>
                        </a:defRPr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br>
                        <a:rPr lang="en-US" sz="13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</a:rPr>
                        <a:t>uK-arcmin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i="0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i="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i="0" dirty="0">
                          <a:solidFill>
                            <a:schemeClr val="tx1"/>
                          </a:solidFill>
                        </a:rPr>
                        <a:t>8.5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6525">
                <a:tc>
                  <a:txBody>
                    <a:bodyPr/>
                    <a:lstStyle/>
                    <a:p>
                      <a:pPr algn="ctr" defTabSz="914400">
                        <a:defRPr sz="1800" b="1">
                          <a:solidFill>
                            <a:srgbClr val="FF2600"/>
                          </a:solidFill>
                        </a:defRPr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  <a:p>
                      <a:pPr algn="ctr" defTabSz="914400">
                        <a:defRPr sz="1800" b="1">
                          <a:solidFill>
                            <a:srgbClr val="FF2600"/>
                          </a:solidFill>
                        </a:defRPr>
                      </a:pPr>
                      <a:r>
                        <a:rPr lang="en-US" sz="1300" i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300" i="0" dirty="0" err="1" smtClean="0">
                          <a:solidFill>
                            <a:schemeClr val="tx1"/>
                          </a:solidFill>
                        </a:rPr>
                        <a:t>uK-arcmin</a:t>
                      </a:r>
                      <a:r>
                        <a:rPr lang="en-US" sz="1300" i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300" i="0" dirty="0">
                        <a:solidFill>
                          <a:schemeClr val="tx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5.1</a:t>
                      </a:r>
                      <a:endParaRPr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4.7</a:t>
                      </a:r>
                      <a:endParaRPr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"/>
          <p:cNvGraphicFramePr/>
          <p:nvPr>
            <p:extLst>
              <p:ext uri="{D42A27DB-BD31-4B8C-83A1-F6EECF244321}">
                <p14:modId xmlns:p14="http://schemas.microsoft.com/office/powerpoint/2010/main" val="3077769748"/>
              </p:ext>
            </p:extLst>
          </p:nvPr>
        </p:nvGraphicFramePr>
        <p:xfrm>
          <a:off x="405246" y="4683987"/>
          <a:ext cx="3855028" cy="1882570"/>
        </p:xfrm>
        <a:graphic>
          <a:graphicData uri="http://schemas.openxmlformats.org/drawingml/2006/table">
            <a:tbl>
              <a:tblPr firstRow="1" bandRow="1"/>
              <a:tblGrid>
                <a:gridCol w="1645434"/>
                <a:gridCol w="2209594"/>
              </a:tblGrid>
              <a:tr h="640077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(with Planck, BOSS priors)</a:t>
                      </a:r>
                      <a:endParaRPr lang="en-US" sz="1000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sz="24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SPT-3G</a:t>
                      </a:r>
                    </a:p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sz="24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(2021)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0365C0"/>
                    </a:solidFill>
                  </a:tcPr>
                </a:tc>
              </a:tr>
              <a:tr h="409930"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</a:pPr>
                      <a:r>
                        <a:rPr sz="1800" b="1" i="0" dirty="0">
                          <a:latin typeface="STIXGeneral"/>
                          <a:ea typeface="STIXGeneral"/>
                          <a:cs typeface="STIXGeneral"/>
                          <a:sym typeface="STIXGeneral"/>
                        </a:rPr>
                        <a:t>𝝈(r)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</a:pPr>
                      <a:r>
                        <a:rPr sz="1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0.011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930"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sz="2800" b="1" i="1">
                          <a:latin typeface="STIXGeneral"/>
                          <a:ea typeface="STIXGeneral"/>
                          <a:cs typeface="STIXGeneral"/>
                          <a:sym typeface="STIXGeneral"/>
                        </a:defRPr>
                      </a:pPr>
                      <a:r>
                        <a:rPr sz="1800" i="0" dirty="0"/>
                        <a:t>𝝈(N</a:t>
                      </a:r>
                      <a:r>
                        <a:rPr sz="1800" i="0" baseline="-5999" dirty="0"/>
                        <a:t>eff</a:t>
                      </a:r>
                      <a:r>
                        <a:rPr sz="1800" i="0" dirty="0"/>
                        <a:t>)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</a:pPr>
                      <a:r>
                        <a:rPr sz="1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0.058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930"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sz="2800" b="1" i="1">
                          <a:latin typeface="STIXGeneral"/>
                          <a:ea typeface="STIXGeneral"/>
                          <a:cs typeface="STIXGeneral"/>
                          <a:sym typeface="STIXGeneral"/>
                        </a:defRPr>
                      </a:pPr>
                      <a:r>
                        <a:rPr sz="1800" i="0" dirty="0"/>
                        <a:t>𝝈(</a:t>
                      </a:r>
                      <a:r>
                        <a:rPr sz="1800" b="0" i="0" dirty="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𝚺m</a:t>
                      </a:r>
                      <a:r>
                        <a:rPr sz="1800" b="0" i="0" baseline="-5999" dirty="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𝝂</a:t>
                      </a:r>
                      <a:r>
                        <a:rPr sz="1800" b="0" i="0" dirty="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7700">
                        <a:spcBef>
                          <a:spcPts val="500"/>
                        </a:spcBef>
                        <a:tabLst>
                          <a:tab pos="1295400" algn="l"/>
                        </a:tabLst>
                      </a:pPr>
                      <a:r>
                        <a:rPr sz="1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0.061 </a:t>
                      </a:r>
                      <a:r>
                        <a:rPr sz="1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eV</a:t>
                      </a:r>
                      <a:endParaRPr sz="18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5246" y="4273618"/>
            <a:ext cx="38550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Parameter Constraints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0045" y="4257718"/>
            <a:ext cx="38550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Survey depth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1822503"/>
            <a:ext cx="3151168" cy="2250834"/>
          </a:xfrm>
          <a:prstGeom prst="rect">
            <a:avLst/>
          </a:prstGeom>
        </p:spPr>
      </p:pic>
      <p:sp>
        <p:nvSpPr>
          <p:cNvPr id="11" name="Planck…"/>
          <p:cNvSpPr/>
          <p:nvPr/>
        </p:nvSpPr>
        <p:spPr>
          <a:xfrm>
            <a:off x="2179029" y="2078217"/>
            <a:ext cx="748145" cy="656590"/>
          </a:xfrm>
          <a:prstGeom prst="rect">
            <a:avLst/>
          </a:prstGeom>
          <a:solidFill>
            <a:srgbClr val="FFFFFF">
              <a:alpha val="83135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indent="57150" algn="l" defTabSz="1295400">
              <a:defRPr sz="2800" b="1">
                <a:solidFill>
                  <a:srgbClr val="00FD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dirty="0"/>
              <a:t>Planck</a:t>
            </a:r>
          </a:p>
          <a:p>
            <a:pPr indent="57150" algn="l" defTabSz="1295400">
              <a:defRPr sz="2800" b="1">
                <a:solidFill>
                  <a:srgbClr val="FF4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dirty="0" err="1"/>
              <a:t>SPTpol</a:t>
            </a:r>
            <a:endParaRPr sz="1200" dirty="0"/>
          </a:p>
          <a:p>
            <a:pPr indent="57150" algn="l" defTabSz="1295400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dirty="0"/>
              <a:t>SPT-3G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52" y="1822503"/>
            <a:ext cx="3275741" cy="2337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89123" y="1818575"/>
            <a:ext cx="2561421" cy="23443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5965" y="1509236"/>
            <a:ext cx="6130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sym typeface="Helvetica Neue Light"/>
              </a:rPr>
              <a:t>EE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071" y="1504158"/>
            <a:ext cx="6130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sym typeface="Helvetica Neue Light"/>
              </a:rPr>
              <a:t>BB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5753" y="1504158"/>
            <a:ext cx="186300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sym typeface="Helvetica Neue Light"/>
              </a:rPr>
              <a:t>Lensing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91944" y="3951357"/>
            <a:ext cx="852055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>
                <a:solidFill>
                  <a:srgbClr val="000000"/>
                </a:solidFill>
                <a:sym typeface="Helvetica Neue Light"/>
              </a:rPr>
              <a:t>Benson 2014</a:t>
            </a:r>
            <a:endParaRPr kumimoji="0" lang="en-US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47114"/>
            <a:ext cx="91439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SPT-3G Survey Projections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6014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PT2016Group-8062_smaller-small.jpg" descr="SPT2016Group-8062_smaller-small.jpg"/>
          <p:cNvPicPr>
            <a:picLocks noChangeAspect="1"/>
          </p:cNvPicPr>
          <p:nvPr/>
        </p:nvPicPr>
        <p:blipFill rotWithShape="1">
          <a:blip r:embed="rId3">
            <a:extLst/>
          </a:blip>
          <a:srcRect t="21129" b="8007"/>
          <a:stretch/>
        </p:blipFill>
        <p:spPr>
          <a:xfrm>
            <a:off x="-209697" y="811031"/>
            <a:ext cx="9476046" cy="448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l="34451"/>
          <a:stretch>
            <a:fillRect/>
          </a:stretch>
        </p:blipFill>
        <p:spPr>
          <a:xfrm>
            <a:off x="7681805" y="5582463"/>
            <a:ext cx="1470737" cy="644853"/>
          </a:xfrm>
          <a:prstGeom prst="rect">
            <a:avLst/>
          </a:prstGeom>
          <a:ln w="57150"/>
        </p:spPr>
      </p:pic>
      <p:sp>
        <p:nvSpPr>
          <p:cNvPr id="199" name="Funded By:"/>
          <p:cNvSpPr txBox="1"/>
          <p:nvPr/>
        </p:nvSpPr>
        <p:spPr>
          <a:xfrm>
            <a:off x="7265474" y="5088751"/>
            <a:ext cx="1887068" cy="4719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99" tIns="50799" rIns="50799" bIns="50799">
            <a:spAutoFit/>
          </a:bodyPr>
          <a:lstStyle>
            <a:lvl1pPr marL="82203" marR="82203" algn="l" defTabSz="1842346"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400" kern="0" dirty="0"/>
              <a:t>Funded By:</a:t>
            </a:r>
          </a:p>
        </p:txBody>
      </p:sp>
      <p:pic>
        <p:nvPicPr>
          <p:cNvPr id="200" name="Screen Shot 2013-09-23 at 9.55.16 PM.png" descr="Screen Shot 2013-09-23 at 9.55.1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5474" y="6235640"/>
            <a:ext cx="1875928" cy="576072"/>
          </a:xfrm>
          <a:prstGeom prst="rect">
            <a:avLst/>
          </a:prstGeom>
          <a:ln w="57150"/>
        </p:spPr>
      </p:pic>
      <p:pic>
        <p:nvPicPr>
          <p:cNvPr id="202" name="image5.png" descr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44568" y="5963480"/>
            <a:ext cx="1036666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9.png" descr="image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2183" y="5952197"/>
            <a:ext cx="1548006" cy="62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0.png" descr="image10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7188" y="6423220"/>
            <a:ext cx="1252599" cy="321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11.png" descr="image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79714" y="5964265"/>
            <a:ext cx="1059874" cy="42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12.png" descr="image12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47344" y="5967945"/>
            <a:ext cx="339050" cy="410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13.png" descr="image1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158" y="5953766"/>
            <a:ext cx="1059789" cy="80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14.png" descr="image1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73815" y="6398593"/>
            <a:ext cx="716784" cy="339329"/>
          </a:xfrm>
          <a:prstGeom prst="rect">
            <a:avLst/>
          </a:prstGeom>
          <a:ln w="57150"/>
        </p:spPr>
      </p:pic>
      <p:pic>
        <p:nvPicPr>
          <p:cNvPr id="209" name="image15.jpg" descr="image15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239" y="5341054"/>
            <a:ext cx="1459669" cy="642938"/>
          </a:xfrm>
          <a:prstGeom prst="rect">
            <a:avLst/>
          </a:prstGeom>
          <a:ln w="57150"/>
        </p:spPr>
      </p:pic>
      <p:pic>
        <p:nvPicPr>
          <p:cNvPr id="210" name="image16.png" descr="image1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79537" y="5357832"/>
            <a:ext cx="877320" cy="607219"/>
          </a:xfrm>
          <a:prstGeom prst="rect">
            <a:avLst/>
          </a:prstGeom>
          <a:ln w="57150"/>
        </p:spPr>
      </p:pic>
      <p:pic>
        <p:nvPicPr>
          <p:cNvPr id="211" name="images.jpg" descr="images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867254" y="6304831"/>
            <a:ext cx="703375" cy="526852"/>
          </a:xfrm>
          <a:prstGeom prst="rect">
            <a:avLst/>
          </a:prstGeom>
          <a:ln w="57150"/>
        </p:spPr>
      </p:pic>
      <p:pic>
        <p:nvPicPr>
          <p:cNvPr id="212" name="Screen Shot 2013-09-23 at 9.18.15 PM.png" descr="Screen Shot 2013-09-23 at 9.18.15 PM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366367" y="5549227"/>
            <a:ext cx="1279364" cy="410766"/>
          </a:xfrm>
          <a:prstGeom prst="rect">
            <a:avLst/>
          </a:prstGeom>
          <a:ln w="57150"/>
        </p:spPr>
      </p:pic>
      <p:pic>
        <p:nvPicPr>
          <p:cNvPr id="213" name="image7.png" descr="image7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560169" y="5954551"/>
            <a:ext cx="1103484" cy="44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6.png" descr="image6.png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080882" y="6394478"/>
            <a:ext cx="797394" cy="392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1024px-Stanford_University_seal_2003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58" y="6320529"/>
            <a:ext cx="526852" cy="526852"/>
          </a:xfrm>
          <a:prstGeom prst="rect">
            <a:avLst/>
          </a:prstGeom>
          <a:ln w="57150"/>
        </p:spPr>
      </p:pic>
      <p:pic>
        <p:nvPicPr>
          <p:cNvPr id="216" name="FermiLogo_blue.gif" descr="FermiLogo_blue.gi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634383" y="5555085"/>
            <a:ext cx="2134195" cy="404907"/>
          </a:xfrm>
          <a:prstGeom prst="rect">
            <a:avLst/>
          </a:prstGeom>
          <a:ln w="57150"/>
        </p:spPr>
      </p:pic>
      <p:pic>
        <p:nvPicPr>
          <p:cNvPr id="217" name="uofiextunit23-1354647284_140.jpg" descr="uofiextunit23-1354647284_140.jp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528326" y="6320529"/>
            <a:ext cx="526852" cy="52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8.png" descr="image8.png"/>
          <p:cNvPicPr>
            <a:picLocks/>
          </p:cNvPicPr>
          <p:nvPr/>
        </p:nvPicPr>
        <p:blipFill>
          <a:blip r:embed="rId22">
            <a:extLst/>
          </a:blip>
          <a:srcRect b="18446"/>
          <a:stretch>
            <a:fillRect/>
          </a:stretch>
        </p:blipFill>
        <p:spPr>
          <a:xfrm>
            <a:off x="6068098" y="5959015"/>
            <a:ext cx="877355" cy="428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LAC_Logo_medres.jpg" descr="SLAC_Logo_medres.jp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579792" y="6394478"/>
            <a:ext cx="1127173" cy="4049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-209697" y="37584"/>
            <a:ext cx="9476046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SPT-3G Collaboration</a:t>
            </a:r>
            <a:endParaRPr kumimoji="0" lang="en-US" sz="4400" u="none" strike="noStrike" cap="none" spc="0" normalizeH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34451" r="27281" b="30120"/>
          <a:stretch/>
        </p:blipFill>
        <p:spPr>
          <a:xfrm>
            <a:off x="5765633" y="5593151"/>
            <a:ext cx="85344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209" y="93518"/>
            <a:ext cx="8925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en-US" sz="4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27" y="862959"/>
            <a:ext cx="495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SPT-3G installed on telescope in early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First-year observations on-going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Improvements to detectors, readout, and optics planned for 2018 observing season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41680"/>
            <a:ext cx="495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4-year survey will yield high-precision, high-resolution polarization maps of the CMB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will probe the neutrino sector, as well 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Inflation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Reionization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Galaxy clusters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 more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00544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</a:t>
            </a:r>
            <a:endParaRPr lang="en-US" sz="4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adout Noise Enhan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Readout Noise Enhancement </a:t>
            </a:r>
          </a:p>
        </p:txBody>
      </p:sp>
      <p:sp>
        <p:nvSpPr>
          <p:cNvPr id="330" name="Noise enhancement from current division with SQUID input coil:…"/>
          <p:cNvSpPr txBox="1">
            <a:spLocks noGrp="1"/>
          </p:cNvSpPr>
          <p:nvPr>
            <p:ph type="body" sz="half" idx="4294967295"/>
          </p:nvPr>
        </p:nvSpPr>
        <p:spPr>
          <a:xfrm>
            <a:off x="139897" y="1519356"/>
            <a:ext cx="3961981" cy="384702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92526" indent="-292526" defTabSz="373783">
              <a:spcBef>
                <a:spcPts val="1125"/>
              </a:spcBef>
              <a:defRPr sz="2548"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Noise enhancement from current division with SQUID input coil:</a:t>
            </a:r>
            <a:endParaRPr i="0"/>
          </a:p>
          <a:p>
            <a:pPr marL="585052" lvl="1" indent="-292526" defTabSz="373783">
              <a:spcBef>
                <a:spcPts val="1125"/>
              </a:spcBef>
              <a:defRPr sz="2548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0"/>
              <a:t>Current at SQUID canceled by “digital active nulling” feedback loop (nuller = science signal)</a:t>
            </a:r>
          </a:p>
          <a:p>
            <a:pPr marL="585052" lvl="1" indent="-292526" defTabSz="373783">
              <a:spcBef>
                <a:spcPts val="1125"/>
              </a:spcBef>
              <a:defRPr sz="2548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BUT</a:t>
            </a:r>
            <a:r>
              <a:rPr i="0"/>
              <a:t> nuller current for noise </a:t>
            </a:r>
            <a:r>
              <a:rPr b="1"/>
              <a:t>INSIDE LOOP</a:t>
            </a:r>
            <a:r>
              <a:rPr i="0"/>
              <a:t> is divided between comb and SQUID coil </a:t>
            </a:r>
          </a:p>
          <a:p>
            <a:pPr marL="585052" lvl="1" indent="-292526" defTabSz="373783">
              <a:spcBef>
                <a:spcPts val="1125"/>
              </a:spcBef>
              <a:defRPr sz="2548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0"/>
              <a:t>Over 1.8 to 5.2 MHz readout bandwidth, noise internal to ADC chain enhanced by:</a:t>
            </a:r>
          </a:p>
        </p:txBody>
      </p:sp>
      <p:sp>
        <p:nvSpPr>
          <p:cNvPr id="331" name="Want low input coil inductance!…"/>
          <p:cNvSpPr txBox="1"/>
          <p:nvPr/>
        </p:nvSpPr>
        <p:spPr>
          <a:xfrm>
            <a:off x="-155808" y="5839082"/>
            <a:ext cx="4874541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hangingPunct="0">
              <a:defRPr sz="2800" i="1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969" i="1" kern="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Want low input coil inductance!</a:t>
            </a:r>
          </a:p>
          <a:p>
            <a:pPr algn="ctr" defTabSz="410751" hangingPunct="0">
              <a:defRPr sz="2800" i="1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969" i="1" kern="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Replacing SQUIDs next season</a:t>
            </a:r>
          </a:p>
        </p:txBody>
      </p:sp>
      <p:pic>
        <p:nvPicPr>
          <p:cNvPr id="33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4753" y="1637146"/>
            <a:ext cx="4874541" cy="2898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Line"/>
          <p:cNvSpPr/>
          <p:nvPr/>
        </p:nvSpPr>
        <p:spPr>
          <a:xfrm>
            <a:off x="6245549" y="2446688"/>
            <a:ext cx="2325882" cy="1875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842" y="110"/>
                </a:lnTo>
                <a:lnTo>
                  <a:pt x="7842" y="9883"/>
                </a:lnTo>
                <a:lnTo>
                  <a:pt x="0" y="9883"/>
                </a:lnTo>
                <a:lnTo>
                  <a:pt x="0" y="21600"/>
                </a:lnTo>
              </a:path>
            </a:pathLst>
          </a:custGeom>
          <a:ln w="38100">
            <a:solidFill>
              <a:srgbClr val="00A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4" name="Line"/>
          <p:cNvSpPr/>
          <p:nvPr/>
        </p:nvSpPr>
        <p:spPr>
          <a:xfrm flipV="1">
            <a:off x="7145610" y="3907575"/>
            <a:ext cx="1393500" cy="1"/>
          </a:xfrm>
          <a:prstGeom prst="line">
            <a:avLst/>
          </a:prstGeom>
          <a:ln w="38100">
            <a:solidFill>
              <a:srgbClr val="00A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5" name="Line"/>
          <p:cNvSpPr/>
          <p:nvPr/>
        </p:nvSpPr>
        <p:spPr>
          <a:xfrm flipV="1">
            <a:off x="8806999" y="2735811"/>
            <a:ext cx="1" cy="982266"/>
          </a:xfrm>
          <a:prstGeom prst="line">
            <a:avLst/>
          </a:prstGeom>
          <a:ln w="38100">
            <a:solidFill>
              <a:srgbClr val="00A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6" name="Line"/>
          <p:cNvSpPr/>
          <p:nvPr/>
        </p:nvSpPr>
        <p:spPr>
          <a:xfrm>
            <a:off x="6238875" y="1948342"/>
            <a:ext cx="645368" cy="1262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060"/>
                </a:lnTo>
                <a:lnTo>
                  <a:pt x="0" y="0"/>
                </a:lnTo>
                <a:lnTo>
                  <a:pt x="21600" y="0"/>
                </a:lnTo>
                <a:lnTo>
                  <a:pt x="21600" y="7341"/>
                </a:lnTo>
              </a:path>
            </a:pathLst>
          </a:custGeom>
          <a:ln w="38100">
            <a:solidFill>
              <a:srgbClr val="FF26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7" name="Line"/>
          <p:cNvSpPr/>
          <p:nvPr/>
        </p:nvSpPr>
        <p:spPr>
          <a:xfrm>
            <a:off x="5829028" y="1950596"/>
            <a:ext cx="277769" cy="107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FF26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8" name="Line"/>
          <p:cNvSpPr/>
          <p:nvPr/>
        </p:nvSpPr>
        <p:spPr>
          <a:xfrm>
            <a:off x="5420310" y="1950596"/>
            <a:ext cx="277769" cy="107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FF26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39" name="Line"/>
          <p:cNvSpPr/>
          <p:nvPr/>
        </p:nvSpPr>
        <p:spPr>
          <a:xfrm>
            <a:off x="4557097" y="1950596"/>
            <a:ext cx="277769" cy="107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FF26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Neue Light"/>
            </a:endParaRPr>
          </a:p>
        </p:txBody>
      </p:sp>
      <p:sp>
        <p:nvSpPr>
          <p:cNvPr id="340" name="Rectangle"/>
          <p:cNvSpPr/>
          <p:nvPr/>
        </p:nvSpPr>
        <p:spPr>
          <a:xfrm>
            <a:off x="7395875" y="2736949"/>
            <a:ext cx="1090713" cy="3661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sym typeface="Helvetica Neue Light"/>
            </a:endParaRPr>
          </a:p>
        </p:txBody>
      </p:sp>
      <p:sp>
        <p:nvSpPr>
          <p:cNvPr id="341" name="nuller"/>
          <p:cNvSpPr txBox="1"/>
          <p:nvPr/>
        </p:nvSpPr>
        <p:spPr>
          <a:xfrm>
            <a:off x="7126867" y="2490703"/>
            <a:ext cx="60112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00A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hangingPunct="0"/>
            <a:r>
              <a:rPr sz="1687" kern="0"/>
              <a:t>nuller</a:t>
            </a:r>
          </a:p>
        </p:txBody>
      </p:sp>
      <p:sp>
        <p:nvSpPr>
          <p:cNvPr id="342" name="feedback"/>
          <p:cNvSpPr txBox="1"/>
          <p:nvPr/>
        </p:nvSpPr>
        <p:spPr>
          <a:xfrm>
            <a:off x="7730625" y="3981961"/>
            <a:ext cx="94737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00A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hangingPunct="0"/>
            <a:r>
              <a:rPr sz="1687" kern="0"/>
              <a:t>feedback</a:t>
            </a:r>
          </a:p>
        </p:txBody>
      </p:sp>
      <p:sp>
        <p:nvSpPr>
          <p:cNvPr id="343" name="leakage"/>
          <p:cNvSpPr txBox="1"/>
          <p:nvPr/>
        </p:nvSpPr>
        <p:spPr>
          <a:xfrm>
            <a:off x="5138121" y="1611876"/>
            <a:ext cx="82875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hangingPunct="0"/>
            <a:r>
              <a:rPr sz="1687" kern="0"/>
              <a:t>leakage</a:t>
            </a:r>
          </a:p>
        </p:txBody>
      </p:sp>
      <p:graphicFrame>
        <p:nvGraphicFramePr>
          <p:cNvPr id="344" name="Table"/>
          <p:cNvGraphicFramePr/>
          <p:nvPr/>
        </p:nvGraphicFramePr>
        <p:xfrm>
          <a:off x="5022181" y="4997749"/>
          <a:ext cx="3683567" cy="1438127"/>
        </p:xfrm>
        <a:graphic>
          <a:graphicData uri="http://schemas.openxmlformats.org/drawingml/2006/table">
            <a:tbl>
              <a:tblPr firstRow="1" firstCol="1"/>
              <a:tblGrid>
                <a:gridCol w="1828754"/>
                <a:gridCol w="1854813"/>
              </a:tblGrid>
              <a:tr h="447522">
                <a:tc>
                  <a:txBody>
                    <a:bodyPr/>
                    <a:lstStyle/>
                    <a:p>
                      <a:pPr algn="ctr" defTabSz="457200">
                        <a:defRPr sz="2800"/>
                      </a:pPr>
                      <a:endParaRPr sz="200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2800"/>
                      </a:pPr>
                      <a:r>
                        <a:rPr sz="2000" i="1"/>
                        <a:t>L</a:t>
                      </a:r>
                      <a:r>
                        <a:rPr sz="2000" baseline="-5999"/>
                        <a:t>input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451811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444444"/>
                          </a:solidFill>
                        </a:rPr>
                        <a:t>current NIST SQUIDs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44444"/>
                          </a:solidFill>
                        </a:rPr>
                        <a:t>~300 nH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538794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444444"/>
                          </a:solidFill>
                        </a:rPr>
                        <a:t>NIST, StarCryo SQUIDs under study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44444"/>
                          </a:solidFill>
                        </a:rPr>
                        <a:t>10-50 nH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45" name="noise…"/>
          <p:cNvSpPr txBox="1"/>
          <p:nvPr/>
        </p:nvSpPr>
        <p:spPr>
          <a:xfrm>
            <a:off x="7824244" y="2516493"/>
            <a:ext cx="827151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2400">
                <a:solidFill>
                  <a:srgbClr val="F29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kern="0">
                <a:solidFill>
                  <a:srgbClr val="F29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noise</a:t>
            </a:r>
          </a:p>
          <a:p>
            <a:pPr algn="ctr" defTabSz="410751" hangingPunct="0">
              <a:defRPr sz="2400">
                <a:solidFill>
                  <a:srgbClr val="F29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kern="0">
                <a:solidFill>
                  <a:srgbClr val="F29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sources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34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708" y="5165396"/>
            <a:ext cx="2722357" cy="5230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9375081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rojected Sensi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Projected Sensitivity</a:t>
            </a:r>
          </a:p>
        </p:txBody>
      </p:sp>
      <p:graphicFrame>
        <p:nvGraphicFramePr>
          <p:cNvPr id="351" name="Table"/>
          <p:cNvGraphicFramePr/>
          <p:nvPr/>
        </p:nvGraphicFramePr>
        <p:xfrm>
          <a:off x="4106338" y="3782595"/>
          <a:ext cx="4796186" cy="2891725"/>
        </p:xfrm>
        <a:graphic>
          <a:graphicData uri="http://schemas.openxmlformats.org/drawingml/2006/table">
            <a:tbl>
              <a:tblPr firstRow="1" bandRow="1"/>
              <a:tblGrid>
                <a:gridCol w="947901"/>
                <a:gridCol w="698592"/>
                <a:gridCol w="522311"/>
                <a:gridCol w="832246"/>
                <a:gridCol w="932054"/>
                <a:gridCol w="863082"/>
              </a:tblGrid>
              <a:tr h="516542">
                <a:tc>
                  <a:txBody>
                    <a:bodyPr/>
                    <a:lstStyle/>
                    <a:p>
                      <a:pPr algn="ctr" defTabSz="914400">
                        <a:defRPr sz="2400" b="1"/>
                      </a:pPr>
                      <a:endParaRPr sz="1700"/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</a:rPr>
                        <a:t>Obs. Years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</a:rPr>
                        <a:t>Area
(deg2)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</a:rPr>
                        <a:t>95 GHz
(uK-arcmin)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</a:rPr>
                        <a:t>150
(uK-arcmin)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</a:rPr>
                        <a:t>220
(uK-arcmin)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</a:tr>
              <a:tr h="30985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/>
                        <a:t>SPT-SZ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2007-11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2500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40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17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80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57708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/>
                        <a:t>SPTpol-Main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2012-16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500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13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5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-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512914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/>
                        <a:t>SPTpol-Deep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2012-16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100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10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3.5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-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531518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/>
                        <a:t>SPTpol-Summer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2012-16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2500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47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28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/>
                        <a:t>-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495400">
                <a:tc>
                  <a:txBody>
                    <a:bodyPr/>
                    <a:lstStyle/>
                    <a:p>
                      <a:pPr algn="ctr" defTabSz="914400">
                        <a:defRPr sz="1800" b="1">
                          <a:solidFill>
                            <a:srgbClr val="FF2600"/>
                          </a:solidFill>
                        </a:defRPr>
                      </a:pPr>
                      <a:r>
                        <a:rPr sz="1300"/>
                        <a:t>SPT-3G</a:t>
                      </a:r>
                    </a:p>
                    <a:p>
                      <a:pPr algn="ctr" defTabSz="914400">
                        <a:defRPr sz="1800" b="1" i="1">
                          <a:solidFill>
                            <a:srgbClr val="FF2600"/>
                          </a:solidFill>
                        </a:defRPr>
                      </a:pPr>
                      <a:r>
                        <a:rPr sz="1300"/>
                        <a:t>(projected)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2600"/>
                          </a:solidFill>
                        </a:rPr>
                        <a:t>2017-21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2600"/>
                          </a:solidFill>
                        </a:rPr>
                        <a:t>2500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i="1">
                          <a:solidFill>
                            <a:srgbClr val="FF2600"/>
                          </a:solidFill>
                        </a:rPr>
                        <a:t>3.6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i="1">
                          <a:solidFill>
                            <a:srgbClr val="FF2600"/>
                          </a:solidFill>
                        </a:rPr>
                        <a:t>3.3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i="1" dirty="0">
                          <a:solidFill>
                            <a:srgbClr val="FF2600"/>
                          </a:solidFill>
                        </a:rPr>
                        <a:t>8.5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61" name="Group"/>
          <p:cNvGrpSpPr/>
          <p:nvPr/>
        </p:nvGrpSpPr>
        <p:grpSpPr>
          <a:xfrm>
            <a:off x="36474" y="3007867"/>
            <a:ext cx="3801373" cy="3862896"/>
            <a:chOff x="0" y="0"/>
            <a:chExt cx="5406396" cy="5493896"/>
          </a:xfrm>
        </p:grpSpPr>
        <p:pic>
          <p:nvPicPr>
            <p:cNvPr id="352" name="Screen Shot 2016-03-25 at 7.35.26 PM.png" descr="Screen Shot 2016-03-25 at 7.35.26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05" t="5175"/>
            <a:stretch>
              <a:fillRect/>
            </a:stretch>
          </p:blipFill>
          <p:spPr>
            <a:xfrm rot="10800000">
              <a:off x="0" y="42875"/>
              <a:ext cx="5406396" cy="5451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-65…"/>
            <p:cNvSpPr txBox="1"/>
            <p:nvPr/>
          </p:nvSpPr>
          <p:spPr>
            <a:xfrm>
              <a:off x="2469038" y="2387706"/>
              <a:ext cx="487546" cy="2625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12700" dir="540000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ct val="140000"/>
                </a:lnSpc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b="1" ker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-65</a:t>
              </a:r>
            </a:p>
            <a:p>
              <a:pPr algn="ctr" defTabSz="410751" hangingPunct="0">
                <a:lnSpc>
                  <a:spcPct val="140000"/>
                </a:lnSpc>
                <a:spcBef>
                  <a:spcPts val="1547"/>
                </a:spcBef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b="1" ker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-50</a:t>
              </a:r>
            </a:p>
            <a:p>
              <a:pPr algn="ctr" defTabSz="410751" hangingPunct="0">
                <a:lnSpc>
                  <a:spcPct val="140000"/>
                </a:lnSpc>
                <a:spcBef>
                  <a:spcPts val="703"/>
                </a:spcBef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b="1" ker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-40</a:t>
              </a:r>
            </a:p>
            <a:p>
              <a:pPr algn="ctr" defTabSz="410751" hangingPunct="0">
                <a:lnSpc>
                  <a:spcPct val="140000"/>
                </a:lnSpc>
                <a:spcBef>
                  <a:spcPts val="352"/>
                </a:spcBef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b="1" ker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-30</a:t>
              </a:r>
            </a:p>
            <a:p>
              <a:pPr algn="ctr" defTabSz="410751" hangingPunct="0">
                <a:lnSpc>
                  <a:spcPct val="120000"/>
                </a:lnSpc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b="1" ker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-20</a:t>
              </a:r>
            </a:p>
          </p:txBody>
        </p:sp>
        <p:sp>
          <p:nvSpPr>
            <p:cNvPr id="354" name="2h"/>
            <p:cNvSpPr txBox="1"/>
            <p:nvPr/>
          </p:nvSpPr>
          <p:spPr>
            <a:xfrm>
              <a:off x="2669783" y="2119190"/>
              <a:ext cx="358314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2h</a:t>
              </a:r>
            </a:p>
          </p:txBody>
        </p:sp>
        <p:sp>
          <p:nvSpPr>
            <p:cNvPr id="355" name="0h"/>
            <p:cNvSpPr txBox="1"/>
            <p:nvPr/>
          </p:nvSpPr>
          <p:spPr>
            <a:xfrm>
              <a:off x="2208271" y="2070779"/>
              <a:ext cx="358313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0h</a:t>
              </a:r>
            </a:p>
          </p:txBody>
        </p:sp>
        <p:sp>
          <p:nvSpPr>
            <p:cNvPr id="356" name="22h"/>
            <p:cNvSpPr txBox="1"/>
            <p:nvPr/>
          </p:nvSpPr>
          <p:spPr>
            <a:xfrm>
              <a:off x="1804781" y="1799681"/>
              <a:ext cx="487547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22h</a:t>
              </a:r>
            </a:p>
          </p:txBody>
        </p:sp>
        <p:sp>
          <p:nvSpPr>
            <p:cNvPr id="357" name="20h"/>
            <p:cNvSpPr txBox="1"/>
            <p:nvPr/>
          </p:nvSpPr>
          <p:spPr>
            <a:xfrm>
              <a:off x="1640186" y="1457580"/>
              <a:ext cx="487546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20h</a:t>
              </a:r>
            </a:p>
          </p:txBody>
        </p:sp>
        <p:sp>
          <p:nvSpPr>
            <p:cNvPr id="358" name="7h"/>
            <p:cNvSpPr txBox="1"/>
            <p:nvPr/>
          </p:nvSpPr>
          <p:spPr>
            <a:xfrm>
              <a:off x="3441122" y="1457580"/>
              <a:ext cx="358314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7h</a:t>
              </a:r>
            </a:p>
          </p:txBody>
        </p:sp>
        <p:sp>
          <p:nvSpPr>
            <p:cNvPr id="359" name="4h"/>
            <p:cNvSpPr txBox="1"/>
            <p:nvPr/>
          </p:nvSpPr>
          <p:spPr>
            <a:xfrm>
              <a:off x="3102249" y="1973958"/>
              <a:ext cx="358314" cy="358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/>
              <a:r>
                <a:rPr sz="984" kern="0"/>
                <a:t>4h</a:t>
              </a:r>
            </a:p>
          </p:txBody>
        </p:sp>
        <p:sp>
          <p:nvSpPr>
            <p:cNvPr id="360" name="SPT-SZ…"/>
            <p:cNvSpPr txBox="1"/>
            <p:nvPr/>
          </p:nvSpPr>
          <p:spPr>
            <a:xfrm>
              <a:off x="1529479" y="0"/>
              <a:ext cx="2366664" cy="1413584"/>
            </a:xfrm>
            <a:prstGeom prst="rect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51" hangingPunct="0">
                <a:defRPr sz="2000" b="1">
                  <a:solidFill>
                    <a:srgbClr val="FFFB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6" b="1" kern="0">
                  <a:solidFill>
                    <a:srgbClr val="FFFB00"/>
                  </a:solidFill>
                  <a:latin typeface="Helvetica"/>
                  <a:ea typeface="Helvetica"/>
                  <a:cs typeface="Helvetica"/>
                  <a:sym typeface="Helvetica"/>
                </a:rPr>
                <a:t>SPT-SZ</a:t>
              </a:r>
            </a:p>
            <a:p>
              <a:pPr defTabSz="410751" hangingPunct="0">
                <a:defRPr sz="2000" b="1">
                  <a:solidFill>
                    <a:srgbClr val="00FD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6" b="1" kern="0">
                  <a:solidFill>
                    <a:srgbClr val="00FDFF"/>
                  </a:solidFill>
                  <a:latin typeface="Helvetica"/>
                  <a:ea typeface="Helvetica"/>
                  <a:cs typeface="Helvetica"/>
                  <a:sym typeface="Helvetica"/>
                </a:rPr>
                <a:t>SPTpol</a:t>
              </a:r>
            </a:p>
            <a:p>
              <a:pPr defTabSz="410751" hangingPunct="0">
                <a:defRPr sz="2000" b="1">
                  <a:solidFill>
                    <a:srgbClr val="00F9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6" b="1" kern="0">
                  <a:solidFill>
                    <a:srgbClr val="00F900"/>
                  </a:solidFill>
                  <a:latin typeface="Helvetica"/>
                  <a:ea typeface="Helvetica"/>
                  <a:cs typeface="Helvetica"/>
                  <a:sym typeface="Helvetica"/>
                </a:rPr>
                <a:t>SPTpol-Deep</a:t>
              </a:r>
            </a:p>
            <a:p>
              <a:pPr defTabSz="410751" hangingPunct="0">
                <a:defRPr sz="20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6" b="1" kern="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SPTpol-Summer</a:t>
              </a:r>
            </a:p>
          </p:txBody>
        </p:sp>
      </p:grpSp>
      <p:graphicFrame>
        <p:nvGraphicFramePr>
          <p:cNvPr id="362" name="Table"/>
          <p:cNvGraphicFramePr/>
          <p:nvPr/>
        </p:nvGraphicFramePr>
        <p:xfrm>
          <a:off x="4016792" y="1865158"/>
          <a:ext cx="4975276" cy="1665663"/>
        </p:xfrm>
        <a:graphic>
          <a:graphicData uri="http://schemas.openxmlformats.org/drawingml/2006/table">
            <a:tbl>
              <a:tblPr firstRow="1" firstCol="1"/>
              <a:tblGrid>
                <a:gridCol w="1038602"/>
                <a:gridCol w="1111906"/>
                <a:gridCol w="1210134"/>
                <a:gridCol w="1614634"/>
              </a:tblGrid>
              <a:tr h="576856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band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NET (bolo)
[uK rtsec]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NET (array)
[uK rtsec]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mapping speed (x SPTpol)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381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</a:tr>
              <a:tr h="362447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/>
                        <a:t>90 GHz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509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7.4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16.4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</a:tr>
              <a:tr h="357586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/>
                        <a:t>150 GHz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460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6.5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5.3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</a:tr>
              <a:tr h="368774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/>
                        <a:t>220 GHz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1188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17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/>
                        <a:t>inf.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381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38100">
                      <a:solidFill>
                        <a:srgbClr val="53585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63" name="2018 season projected"/>
          <p:cNvSpPr txBox="1"/>
          <p:nvPr/>
        </p:nvSpPr>
        <p:spPr>
          <a:xfrm>
            <a:off x="5111422" y="1477276"/>
            <a:ext cx="278602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hangingPunct="0"/>
            <a:r>
              <a:rPr sz="1969" kern="0">
                <a:solidFill>
                  <a:srgbClr val="000000"/>
                </a:solidFill>
              </a:rPr>
              <a:t>2018 season projected</a:t>
            </a:r>
          </a:p>
        </p:txBody>
      </p:sp>
      <p:sp>
        <p:nvSpPr>
          <p:cNvPr id="364" name="Significant increase in sensitivity following installation of 3-layer AR coating and low-inductance SQUIDs"/>
          <p:cNvSpPr txBox="1"/>
          <p:nvPr/>
        </p:nvSpPr>
        <p:spPr>
          <a:xfrm>
            <a:off x="248167" y="1556131"/>
            <a:ext cx="3623832" cy="128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sz="1969" kern="0">
                <a:solidFill>
                  <a:srgbClr val="000000"/>
                </a:solidFill>
              </a:rPr>
              <a:t>Significant increase in sensitivity following installation of 3-layer AR coating and low-inductance SQUIDs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6717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oup"/>
          <p:cNvGrpSpPr/>
          <p:nvPr/>
        </p:nvGrpSpPr>
        <p:grpSpPr>
          <a:xfrm>
            <a:off x="-1522914" y="-22348"/>
            <a:ext cx="11343744" cy="8491627"/>
            <a:chOff x="0" y="0"/>
            <a:chExt cx="16133323" cy="12076978"/>
          </a:xfrm>
        </p:grpSpPr>
        <p:pic>
          <p:nvPicPr>
            <p:cNvPr id="403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33324" cy="9909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Rectangle"/>
            <p:cNvSpPr/>
            <p:nvPr/>
          </p:nvSpPr>
          <p:spPr>
            <a:xfrm>
              <a:off x="64154" y="9818081"/>
              <a:ext cx="16005015" cy="2258898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06" name="SPT"/>
          <p:cNvSpPr txBox="1"/>
          <p:nvPr/>
        </p:nvSpPr>
        <p:spPr>
          <a:xfrm>
            <a:off x="8346240" y="3405615"/>
            <a:ext cx="1130352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algn="l" defTabSz="647700">
              <a:spcBef>
                <a:spcPts val="1100"/>
              </a:spcBef>
              <a:defRPr sz="3800" b="1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672" kern="0"/>
              <a:t>SPT</a:t>
            </a:r>
          </a:p>
        </p:txBody>
      </p:sp>
      <p:sp>
        <p:nvSpPr>
          <p:cNvPr id="407" name="BICEP"/>
          <p:cNvSpPr txBox="1"/>
          <p:nvPr/>
        </p:nvSpPr>
        <p:spPr>
          <a:xfrm>
            <a:off x="7454879" y="4215241"/>
            <a:ext cx="1262251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algn="l" defTabSz="647700">
              <a:spcBef>
                <a:spcPts val="1100"/>
              </a:spcBef>
              <a:defRPr sz="3800" b="1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672" kern="0"/>
              <a:t>BICEP</a:t>
            </a:r>
          </a:p>
        </p:txBody>
      </p:sp>
      <p:sp>
        <p:nvSpPr>
          <p:cNvPr id="408" name="IceCube"/>
          <p:cNvSpPr txBox="1"/>
          <p:nvPr/>
        </p:nvSpPr>
        <p:spPr>
          <a:xfrm>
            <a:off x="7209072" y="2631709"/>
            <a:ext cx="1521224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algn="l" defTabSz="647700">
              <a:spcBef>
                <a:spcPts val="1100"/>
              </a:spcBef>
              <a:defRPr sz="3800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672" kern="0"/>
              <a:t>IceCube</a:t>
            </a:r>
          </a:p>
        </p:txBody>
      </p:sp>
      <p:sp>
        <p:nvSpPr>
          <p:cNvPr id="409" name="Keck"/>
          <p:cNvSpPr txBox="1"/>
          <p:nvPr/>
        </p:nvSpPr>
        <p:spPr>
          <a:xfrm>
            <a:off x="5534576" y="3830486"/>
            <a:ext cx="1521224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algn="l" defTabSz="647700">
              <a:spcBef>
                <a:spcPts val="1100"/>
              </a:spcBef>
              <a:defRPr sz="3800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672" kern="0"/>
              <a:t>Keck</a:t>
            </a:r>
          </a:p>
        </p:txBody>
      </p:sp>
      <p:sp>
        <p:nvSpPr>
          <p:cNvPr id="410" name="The South Pole (and Station)"/>
          <p:cNvSpPr txBox="1"/>
          <p:nvPr/>
        </p:nvSpPr>
        <p:spPr>
          <a:xfrm>
            <a:off x="98938" y="1178160"/>
            <a:ext cx="2602427" cy="80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defTabSz="647700">
              <a:spcBef>
                <a:spcPts val="1100"/>
              </a:spcBef>
              <a:defRPr sz="3400" b="1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2391" kern="0"/>
              <a:t>The South Pole (and Station)</a:t>
            </a:r>
          </a:p>
        </p:txBody>
      </p:sp>
      <p:sp>
        <p:nvSpPr>
          <p:cNvPr id="411" name="Line"/>
          <p:cNvSpPr/>
          <p:nvPr/>
        </p:nvSpPr>
        <p:spPr>
          <a:xfrm>
            <a:off x="2247701" y="2662191"/>
            <a:ext cx="5333326" cy="100935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12" name="~1 km"/>
          <p:cNvSpPr txBox="1"/>
          <p:nvPr/>
        </p:nvSpPr>
        <p:spPr>
          <a:xfrm rot="600000">
            <a:off x="4153752" y="2631709"/>
            <a:ext cx="1521224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algn="l" defTabSz="647700">
              <a:spcBef>
                <a:spcPts val="1100"/>
              </a:spcBef>
              <a:defRPr sz="3800"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2672" kern="0">
                <a:solidFill>
                  <a:srgbClr val="000000"/>
                </a:solidFill>
              </a:rPr>
              <a:t>~1 km</a:t>
            </a:r>
          </a:p>
        </p:txBody>
      </p:sp>
      <p:sp>
        <p:nvSpPr>
          <p:cNvPr id="413" name="The “Dark” Sector"/>
          <p:cNvSpPr txBox="1"/>
          <p:nvPr/>
        </p:nvSpPr>
        <p:spPr>
          <a:xfrm>
            <a:off x="5915142" y="1750053"/>
            <a:ext cx="2729674" cy="80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57799" defTabSz="647700">
              <a:spcBef>
                <a:spcPts val="1100"/>
              </a:spcBef>
              <a:defRPr sz="3400" b="1">
                <a:solidFill>
                  <a:srgbClr val="720B17"/>
                </a:solidFill>
                <a:uFill>
                  <a:solidFill>
                    <a:srgbClr val="720B1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2391" kern="0"/>
              <a:t>The “Dark” Sector</a:t>
            </a:r>
          </a:p>
        </p:txBody>
      </p:sp>
      <p:sp>
        <p:nvSpPr>
          <p:cNvPr id="414" name="The South Pole is the Best Place in the World to Observe the CMB"/>
          <p:cNvSpPr txBox="1"/>
          <p:nvPr/>
        </p:nvSpPr>
        <p:spPr>
          <a:xfrm>
            <a:off x="147340" y="44649"/>
            <a:ext cx="8849320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7799" marR="57799" defTabSz="1295400">
              <a:defRPr sz="4800" b="1" i="1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>
              <a:defRPr b="0">
                <a:solidFill>
                  <a:srgbClr val="000000"/>
                </a:solidFill>
              </a:defRPr>
            </a:pPr>
            <a:r>
              <a:rPr sz="3375" i="0" kern="0" dirty="0"/>
              <a:t>The South Pole is the Best Place in the World to Observe the CMB</a:t>
            </a:r>
          </a:p>
        </p:txBody>
      </p:sp>
      <p:sp>
        <p:nvSpPr>
          <p:cNvPr id="415" name="South Pole Environment…"/>
          <p:cNvSpPr txBox="1"/>
          <p:nvPr/>
        </p:nvSpPr>
        <p:spPr>
          <a:xfrm>
            <a:off x="125805" y="3905336"/>
            <a:ext cx="5214938" cy="284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72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South Pole Environment</a:t>
            </a:r>
          </a:p>
          <a:p>
            <a:pPr marL="241093" lvl="1" defTabSz="410751" hangingPunct="0">
              <a:buSzPct val="125000"/>
              <a:buFontTx/>
              <a:buChar char="•"/>
              <a:defRPr sz="3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High Altitude (~10,000 ft)</a:t>
            </a:r>
          </a:p>
          <a:p>
            <a:pPr marL="241093" lvl="1" defTabSz="410751" hangingPunct="0">
              <a:buSzPct val="125000"/>
              <a:buFontTx/>
              <a:buChar char="•"/>
              <a:defRPr sz="3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Extremely Dry </a:t>
            </a:r>
            <a:endParaRPr sz="2250" b="1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2186" lvl="2" defTabSz="410751" hangingPunct="0">
              <a:buSzPct val="125000"/>
              <a:buFontTx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Precipitable water vapor in winter is ~4x less than Chile, ~6x less than Hawaii </a:t>
            </a:r>
            <a:endParaRPr sz="1969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41093" lvl="1" defTabSz="410751" hangingPunct="0">
              <a:buSzPct val="125000"/>
              <a:buFontTx/>
              <a:buChar char="•"/>
              <a:defRPr sz="3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Stable Atmosphere</a:t>
            </a:r>
            <a:endParaRPr sz="1969" b="1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2186" lvl="2" defTabSz="410751" hangingPunct="0">
              <a:buSzPct val="125000"/>
              <a:buFontTx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During 6-month night, the sky is ~30x more stable than ALMA-site in Chile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7070" y="6586221"/>
            <a:ext cx="158865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>
                <a:solidFill>
                  <a:srgbClr val="000000"/>
                </a:solidFill>
                <a:sym typeface="Helvetica Light"/>
              </a:rPr>
              <a:t>Slide Credit: Brad Benson</a:t>
            </a:r>
            <a:endParaRPr kumimoji="0" lang="en-US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45645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map_abby_T_only.pdf" descr="smap_abby_T_onl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29500" y="-11242476"/>
            <a:ext cx="23002849" cy="2530673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PT…"/>
          <p:cNvSpPr txBox="1"/>
          <p:nvPr/>
        </p:nvSpPr>
        <p:spPr>
          <a:xfrm>
            <a:off x="116875" y="96115"/>
            <a:ext cx="3536157" cy="172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lnSpc>
                <a:spcPct val="85000"/>
              </a:lnSpc>
              <a:defRPr sz="72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062"/>
              <a:t>SPT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150 GHz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50 deg</a:t>
            </a:r>
            <a:r>
              <a:rPr sz="3797" baseline="31999"/>
              <a:t>2</a:t>
            </a:r>
          </a:p>
        </p:txBody>
      </p:sp>
      <p:pic>
        <p:nvPicPr>
          <p:cNvPr id="4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109" y="104179"/>
            <a:ext cx="803672" cy="803673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</p:pic>
      <p:sp>
        <p:nvSpPr>
          <p:cNvPr id="474" name="The moon…"/>
          <p:cNvSpPr txBox="1"/>
          <p:nvPr/>
        </p:nvSpPr>
        <p:spPr>
          <a:xfrm>
            <a:off x="7008954" y="893313"/>
            <a:ext cx="272355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>
              <a:defRPr sz="32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/>
              <a:t>The moon </a:t>
            </a:r>
          </a:p>
          <a:p>
            <a:pPr>
              <a:defRPr sz="32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/>
              <a:t>(for scale)</a:t>
            </a:r>
          </a:p>
        </p:txBody>
      </p:sp>
    </p:spTree>
    <p:extLst>
      <p:ext uri="{BB962C8B-B14F-4D97-AF65-F5344CB8AC3E}">
        <p14:creationId xmlns:p14="http://schemas.microsoft.com/office/powerpoint/2010/main" val="35161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map_abby_T_only.pdf" descr="smap_abby_T_onl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29500" y="-11242476"/>
            <a:ext cx="23002849" cy="2530673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PT…"/>
          <p:cNvSpPr txBox="1"/>
          <p:nvPr/>
        </p:nvSpPr>
        <p:spPr>
          <a:xfrm>
            <a:off x="116875" y="96115"/>
            <a:ext cx="3536157" cy="172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lnSpc>
                <a:spcPct val="85000"/>
              </a:lnSpc>
              <a:defRPr sz="72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062"/>
              <a:t>SPT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150 GHz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50 deg</a:t>
            </a:r>
            <a:r>
              <a:rPr sz="3797" baseline="31999"/>
              <a:t>2</a:t>
            </a:r>
          </a:p>
        </p:txBody>
      </p:sp>
      <p:sp>
        <p:nvSpPr>
          <p:cNvPr id="8" name="Circle"/>
          <p:cNvSpPr/>
          <p:nvPr/>
        </p:nvSpPr>
        <p:spPr>
          <a:xfrm>
            <a:off x="775762" y="4777451"/>
            <a:ext cx="1286953" cy="1275485"/>
          </a:xfrm>
          <a:prstGeom prst="ellipse">
            <a:avLst/>
          </a:prstGeom>
          <a:ln w="50800">
            <a:solidFill>
              <a:srgbClr val="FF00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 dirty="0"/>
          </a:p>
        </p:txBody>
      </p:sp>
      <p:sp>
        <p:nvSpPr>
          <p:cNvPr id="9" name="Circle"/>
          <p:cNvSpPr/>
          <p:nvPr/>
        </p:nvSpPr>
        <p:spPr>
          <a:xfrm>
            <a:off x="2487304" y="2662867"/>
            <a:ext cx="1286953" cy="1275485"/>
          </a:xfrm>
          <a:prstGeom prst="ellipse">
            <a:avLst/>
          </a:prstGeom>
          <a:ln w="50800">
            <a:solidFill>
              <a:srgbClr val="FF00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 dirty="0"/>
          </a:p>
        </p:txBody>
      </p:sp>
      <p:sp>
        <p:nvSpPr>
          <p:cNvPr id="10" name="Circle"/>
          <p:cNvSpPr/>
          <p:nvPr/>
        </p:nvSpPr>
        <p:spPr>
          <a:xfrm>
            <a:off x="7734978" y="4979117"/>
            <a:ext cx="1286953" cy="1275485"/>
          </a:xfrm>
          <a:prstGeom prst="ellipse">
            <a:avLst/>
          </a:prstGeom>
          <a:ln w="50800">
            <a:solidFill>
              <a:srgbClr val="FF00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 dirty="0"/>
          </a:p>
        </p:txBody>
      </p:sp>
      <p:sp>
        <p:nvSpPr>
          <p:cNvPr id="11" name="Circle"/>
          <p:cNvSpPr/>
          <p:nvPr/>
        </p:nvSpPr>
        <p:spPr>
          <a:xfrm>
            <a:off x="3561492" y="88493"/>
            <a:ext cx="1286953" cy="1275485"/>
          </a:xfrm>
          <a:prstGeom prst="ellipse">
            <a:avLst/>
          </a:prstGeom>
          <a:ln w="50800">
            <a:solidFill>
              <a:srgbClr val="FF00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 dirty="0"/>
          </a:p>
        </p:txBody>
      </p:sp>
      <p:sp>
        <p:nvSpPr>
          <p:cNvPr id="13" name="Point Sources…"/>
          <p:cNvSpPr txBox="1"/>
          <p:nvPr/>
        </p:nvSpPr>
        <p:spPr>
          <a:xfrm>
            <a:off x="3816740" y="1524030"/>
            <a:ext cx="4017822" cy="150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/>
          <a:lstStyle/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531" dirty="0" smtClean="0">
                <a:solidFill>
                  <a:srgbClr val="FF0000"/>
                </a:solidFill>
                <a:uFill>
                  <a:solidFill>
                    <a:srgbClr val="00F900"/>
                  </a:solidFill>
                </a:uFill>
              </a:rPr>
              <a:t>Primary CMB Anisotropy</a:t>
            </a:r>
            <a:endParaRPr sz="2109" dirty="0">
              <a:solidFill>
                <a:srgbClr val="FF0000"/>
              </a:solidFill>
            </a:endParaRPr>
          </a:p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109" dirty="0" smtClean="0"/>
              <a:t>Size and scale of temperature fluctuations in early Universe</a:t>
            </a:r>
            <a:endParaRPr sz="2109" dirty="0"/>
          </a:p>
        </p:txBody>
      </p:sp>
      <p:pic>
        <p:nvPicPr>
          <p:cNvPr id="14" name="Screen shot 2012-09-04 at 4.25.1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84" y="2778668"/>
            <a:ext cx="2446735" cy="2466052"/>
          </a:xfrm>
          <a:prstGeom prst="rect">
            <a:avLst/>
          </a:prstGeom>
          <a:ln w="50800">
            <a:solidFill>
              <a:srgbClr val="FF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52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map_abby_T_only.pdf" descr="smap_abby_T_onl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29500" y="-11242476"/>
            <a:ext cx="23002849" cy="2530673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Line"/>
          <p:cNvSpPr/>
          <p:nvPr/>
        </p:nvSpPr>
        <p:spPr>
          <a:xfrm flipH="1" flipV="1">
            <a:off x="2698702" y="4913590"/>
            <a:ext cx="562030" cy="562030"/>
          </a:xfrm>
          <a:prstGeom prst="line">
            <a:avLst/>
          </a:prstGeom>
          <a:ln w="38100">
            <a:solidFill>
              <a:srgbClr val="FFFB00"/>
            </a:solidFill>
            <a:headEnd type="triangle"/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04" name="Circle"/>
          <p:cNvSpPr/>
          <p:nvPr/>
        </p:nvSpPr>
        <p:spPr>
          <a:xfrm>
            <a:off x="3196828" y="5509617"/>
            <a:ext cx="535781" cy="535781"/>
          </a:xfrm>
          <a:prstGeom prst="ellipse">
            <a:avLst/>
          </a:prstGeom>
          <a:ln w="50800">
            <a:solidFill>
              <a:srgbClr val="FFFB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505" name="Circle"/>
          <p:cNvSpPr/>
          <p:nvPr/>
        </p:nvSpPr>
        <p:spPr>
          <a:xfrm>
            <a:off x="4545211" y="3821906"/>
            <a:ext cx="535781" cy="535781"/>
          </a:xfrm>
          <a:prstGeom prst="ellipse">
            <a:avLst/>
          </a:prstGeom>
          <a:ln w="50800">
            <a:solidFill>
              <a:srgbClr val="FFFB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506" name="Circle"/>
          <p:cNvSpPr/>
          <p:nvPr/>
        </p:nvSpPr>
        <p:spPr>
          <a:xfrm>
            <a:off x="6956227" y="4670227"/>
            <a:ext cx="535781" cy="535781"/>
          </a:xfrm>
          <a:prstGeom prst="ellipse">
            <a:avLst/>
          </a:prstGeom>
          <a:ln w="50800">
            <a:solidFill>
              <a:srgbClr val="FFFB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507" name="Line"/>
          <p:cNvSpPr/>
          <p:nvPr/>
        </p:nvSpPr>
        <p:spPr>
          <a:xfrm flipH="1">
            <a:off x="2286883" y="2821264"/>
            <a:ext cx="180833" cy="395470"/>
          </a:xfrm>
          <a:prstGeom prst="line">
            <a:avLst/>
          </a:prstGeom>
          <a:ln w="38100">
            <a:solidFill>
              <a:srgbClr val="FFFB00"/>
            </a:solidFill>
            <a:headEnd type="triangle"/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08" name="Circle"/>
          <p:cNvSpPr/>
          <p:nvPr/>
        </p:nvSpPr>
        <p:spPr>
          <a:xfrm>
            <a:off x="2339578" y="2286000"/>
            <a:ext cx="535781" cy="535781"/>
          </a:xfrm>
          <a:prstGeom prst="ellipse">
            <a:avLst/>
          </a:prstGeom>
          <a:ln w="50800">
            <a:solidFill>
              <a:srgbClr val="FFFB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509" name="Clusters of Galaxies…"/>
          <p:cNvSpPr txBox="1"/>
          <p:nvPr/>
        </p:nvSpPr>
        <p:spPr>
          <a:xfrm>
            <a:off x="317632" y="3174504"/>
            <a:ext cx="4311784" cy="2228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/>
          <a:lstStyle/>
          <a:p>
            <a:pPr defTabSz="642915">
              <a:defRPr b="1">
                <a:solidFill>
                  <a:srgbClr val="FFFB00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530" dirty="0"/>
              <a:t>Clusters of Galaxies </a:t>
            </a:r>
          </a:p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dirty="0"/>
              <a:t>“Shadows” in the microwave background from clusters of galaxies.</a:t>
            </a:r>
          </a:p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dirty="0"/>
              <a:t>The </a:t>
            </a:r>
            <a:r>
              <a:rPr sz="2109" dirty="0" err="1">
                <a:solidFill>
                  <a:srgbClr val="FFFB00"/>
                </a:solidFill>
              </a:rPr>
              <a:t>Sunyaev-Zel’dovich</a:t>
            </a:r>
            <a:r>
              <a:rPr sz="2109" dirty="0">
                <a:solidFill>
                  <a:srgbClr val="FFFB00"/>
                </a:solidFill>
              </a:rPr>
              <a:t> (SZ) </a:t>
            </a:r>
            <a:r>
              <a:rPr sz="2109" dirty="0"/>
              <a:t>effect</a:t>
            </a:r>
          </a:p>
        </p:txBody>
      </p:sp>
      <p:pic>
        <p:nvPicPr>
          <p:cNvPr id="510" name="abell1689-gravlens.jpg" descr="abell1689-gravlen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6469" y="1715219"/>
            <a:ext cx="2446734" cy="2540527"/>
          </a:xfrm>
          <a:prstGeom prst="rect">
            <a:avLst/>
          </a:prstGeom>
          <a:ln w="38100">
            <a:solidFill>
              <a:srgbClr val="FFFB00"/>
            </a:solidFill>
          </a:ln>
        </p:spPr>
      </p:pic>
      <p:sp>
        <p:nvSpPr>
          <p:cNvPr id="511" name="Cluster of Galaxies"/>
          <p:cNvSpPr txBox="1"/>
          <p:nvPr/>
        </p:nvSpPr>
        <p:spPr>
          <a:xfrm>
            <a:off x="6017738" y="1715219"/>
            <a:ext cx="2666996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algn="l" defTabSz="1295400">
              <a:buClr>
                <a:srgbClr val="000000"/>
              </a:buClr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250" dirty="0"/>
              <a:t>Cluster of Galaxies</a:t>
            </a:r>
          </a:p>
        </p:txBody>
      </p:sp>
      <p:sp>
        <p:nvSpPr>
          <p:cNvPr id="512" name="Line"/>
          <p:cNvSpPr/>
          <p:nvPr/>
        </p:nvSpPr>
        <p:spPr>
          <a:xfrm>
            <a:off x="6202458" y="4250391"/>
            <a:ext cx="744699" cy="555362"/>
          </a:xfrm>
          <a:prstGeom prst="line">
            <a:avLst/>
          </a:prstGeom>
          <a:ln w="38100">
            <a:solidFill>
              <a:srgbClr val="FFFB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13" name="Line"/>
          <p:cNvSpPr/>
          <p:nvPr/>
        </p:nvSpPr>
        <p:spPr>
          <a:xfrm flipV="1">
            <a:off x="7435452" y="4243555"/>
            <a:ext cx="794325" cy="545735"/>
          </a:xfrm>
          <a:prstGeom prst="line">
            <a:avLst/>
          </a:prstGeom>
          <a:ln w="38100">
            <a:solidFill>
              <a:srgbClr val="FFFB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14" name="SPT…"/>
          <p:cNvSpPr txBox="1"/>
          <p:nvPr/>
        </p:nvSpPr>
        <p:spPr>
          <a:xfrm>
            <a:off x="116875" y="96115"/>
            <a:ext cx="3536157" cy="172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lnSpc>
                <a:spcPct val="85000"/>
              </a:lnSpc>
              <a:defRPr sz="72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062"/>
              <a:t>SPT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150 GHz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50 deg</a:t>
            </a:r>
            <a:r>
              <a:rPr sz="3797" baseline="31999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0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map_abby_T_only.pdf" descr="smap_abby_T_onl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29500" y="-11242476"/>
            <a:ext cx="23002849" cy="25306734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Circle"/>
          <p:cNvSpPr/>
          <p:nvPr/>
        </p:nvSpPr>
        <p:spPr>
          <a:xfrm>
            <a:off x="3223617" y="4607719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483" name="Circle"/>
          <p:cNvSpPr/>
          <p:nvPr/>
        </p:nvSpPr>
        <p:spPr>
          <a:xfrm>
            <a:off x="1348383" y="5036344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484" name="Circle"/>
          <p:cNvSpPr/>
          <p:nvPr/>
        </p:nvSpPr>
        <p:spPr>
          <a:xfrm>
            <a:off x="1839516" y="5893594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485" name="Point Sources…"/>
          <p:cNvSpPr txBox="1"/>
          <p:nvPr/>
        </p:nvSpPr>
        <p:spPr>
          <a:xfrm>
            <a:off x="306586" y="2946797"/>
            <a:ext cx="4661298" cy="150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/>
          <a:lstStyle/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531" dirty="0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rPr>
              <a:t>Point Sources</a:t>
            </a:r>
            <a:r>
              <a:rPr sz="2531" dirty="0"/>
              <a:t> </a:t>
            </a:r>
            <a:r>
              <a:rPr sz="2109" dirty="0"/>
              <a:t> </a:t>
            </a:r>
          </a:p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dirty="0"/>
              <a:t>Active galactic nuclei, and the most</a:t>
            </a:r>
          </a:p>
          <a:p>
            <a:pPr defTabSz="642915">
              <a:defRPr sz="30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69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dirty="0"/>
              <a:t>distant, star-forming galaxies </a:t>
            </a:r>
          </a:p>
        </p:txBody>
      </p:sp>
      <p:sp>
        <p:nvSpPr>
          <p:cNvPr id="486" name="Circle"/>
          <p:cNvSpPr/>
          <p:nvPr/>
        </p:nvSpPr>
        <p:spPr>
          <a:xfrm>
            <a:off x="312539" y="4679156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487" name="Circle"/>
          <p:cNvSpPr/>
          <p:nvPr/>
        </p:nvSpPr>
        <p:spPr>
          <a:xfrm>
            <a:off x="1143000" y="4393406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488" name="Circle"/>
          <p:cNvSpPr/>
          <p:nvPr/>
        </p:nvSpPr>
        <p:spPr>
          <a:xfrm>
            <a:off x="1875234" y="4750594"/>
            <a:ext cx="401836" cy="401836"/>
          </a:xfrm>
          <a:prstGeom prst="ellipse">
            <a:avLst/>
          </a:prstGeom>
          <a:ln w="50800">
            <a:solidFill>
              <a:srgbClr val="00F900"/>
            </a:solidFill>
          </a:ln>
          <a:effectLst>
            <a:outerShdw blurRad="50800" dist="38100" dir="2700000" rotWithShape="0">
              <a:srgbClr val="000000">
                <a:alpha val="69000"/>
              </a:srgbClr>
            </a:outerShdw>
          </a:effectLst>
        </p:spPr>
        <p:txBody>
          <a:bodyPr lIns="26789" tIns="26789" rIns="26789" bIns="26789"/>
          <a:lstStyle/>
          <a:p>
            <a:pPr defTabSz="910796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489" name="Screen shot 2012-09-04 at 4.25.13 PM.png" descr="Screen shot 2012-09-04 at 4.25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7969" y="3721282"/>
            <a:ext cx="2446735" cy="2466052"/>
          </a:xfrm>
          <a:prstGeom prst="rect">
            <a:avLst/>
          </a:prstGeom>
          <a:ln w="50800">
            <a:solidFill>
              <a:srgbClr val="00F900"/>
            </a:solidFill>
            <a:miter lim="400000"/>
          </a:ln>
        </p:spPr>
      </p:pic>
      <p:sp>
        <p:nvSpPr>
          <p:cNvPr id="490" name="z=2.782…"/>
          <p:cNvSpPr txBox="1"/>
          <p:nvPr/>
        </p:nvSpPr>
        <p:spPr>
          <a:xfrm>
            <a:off x="4356469" y="5456039"/>
            <a:ext cx="1053704" cy="599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910796">
              <a:lnSpc>
                <a:spcPct val="70000"/>
              </a:lnSpc>
              <a:buClr>
                <a:srgbClr val="000000"/>
              </a:buClr>
              <a:defRPr sz="2400" b="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/>
              <a:t>z=2.782</a:t>
            </a:r>
          </a:p>
          <a:p>
            <a:pPr defTabSz="910796">
              <a:lnSpc>
                <a:spcPct val="70000"/>
              </a:lnSpc>
              <a:buClr>
                <a:srgbClr val="000000"/>
              </a:buClr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/>
              <a:t>HST-WFC3</a:t>
            </a:r>
          </a:p>
        </p:txBody>
      </p:sp>
      <p:sp>
        <p:nvSpPr>
          <p:cNvPr id="491" name="ALMA"/>
          <p:cNvSpPr txBox="1"/>
          <p:nvPr/>
        </p:nvSpPr>
        <p:spPr>
          <a:xfrm>
            <a:off x="5481336" y="5677494"/>
            <a:ext cx="935525" cy="378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algn="l" defTabSz="1295400">
              <a:buClr>
                <a:srgbClr val="000000"/>
              </a:buClr>
              <a:defRPr sz="3000" b="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09"/>
              <a:t>ALMA</a:t>
            </a:r>
          </a:p>
        </p:txBody>
      </p:sp>
      <p:sp>
        <p:nvSpPr>
          <p:cNvPr id="492" name="Line"/>
          <p:cNvSpPr/>
          <p:nvPr/>
        </p:nvSpPr>
        <p:spPr>
          <a:xfrm flipV="1">
            <a:off x="3524250" y="3791629"/>
            <a:ext cx="708376" cy="789301"/>
          </a:xfrm>
          <a:prstGeom prst="line">
            <a:avLst/>
          </a:prstGeom>
          <a:ln w="38100">
            <a:solidFill>
              <a:srgbClr val="00F9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93" name="Line"/>
          <p:cNvSpPr/>
          <p:nvPr/>
        </p:nvSpPr>
        <p:spPr>
          <a:xfrm>
            <a:off x="3500159" y="4996300"/>
            <a:ext cx="773953" cy="1178115"/>
          </a:xfrm>
          <a:prstGeom prst="line">
            <a:avLst/>
          </a:prstGeom>
          <a:ln w="38100">
            <a:solidFill>
              <a:srgbClr val="00F9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94" name="SPT…"/>
          <p:cNvSpPr txBox="1"/>
          <p:nvPr/>
        </p:nvSpPr>
        <p:spPr>
          <a:xfrm>
            <a:off x="116875" y="96115"/>
            <a:ext cx="3536157" cy="172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lnSpc>
                <a:spcPct val="85000"/>
              </a:lnSpc>
              <a:defRPr sz="72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062"/>
              <a:t>SPT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150 GHz</a:t>
            </a:r>
          </a:p>
          <a:p>
            <a:pPr algn="l">
              <a:lnSpc>
                <a:spcPct val="85000"/>
              </a:lnSpc>
              <a:defRPr sz="5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97"/>
              <a:t>50 deg</a:t>
            </a:r>
            <a:r>
              <a:rPr sz="3797" baseline="31999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65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" b="1412"/>
          <a:stretch/>
        </p:blipFill>
        <p:spPr>
          <a:xfrm>
            <a:off x="719689" y="-176644"/>
            <a:ext cx="7704620" cy="4790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Universe as a Laboratory</a:t>
            </a:r>
            <a:endParaRPr lang="en-US" sz="4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4613565"/>
            <a:ext cx="3262745" cy="1631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2010B"/>
              </a:clrFrom>
              <a:clrTo>
                <a:srgbClr val="0201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74" y="4613565"/>
            <a:ext cx="2839488" cy="21301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805545" y="4073236"/>
            <a:ext cx="332510" cy="61233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98328" y="6611779"/>
            <a:ext cx="1745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 Credit: Planck/ESA</a:t>
            </a:r>
            <a:endParaRPr lang="en-US" sz="1000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793" y="4790210"/>
            <a:ext cx="26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Cambria" panose="02040503050406030204" pitchFamily="18" charset="0"/>
                <a:cs typeface="Helvetica" panose="020B0604020202020204" pitchFamily="34" charset="0"/>
              </a:rPr>
              <a:t>Λ</a:t>
            </a: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CDM parameters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 : tensor-to-scalar ratio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baseline="-25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</a:t>
            </a:r>
            <a:endParaRPr lang="en-US" baseline="-250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142093" y="5305778"/>
            <a:ext cx="1748840" cy="1140178"/>
          </a:xfrm>
          <a:prstGeom prst="straightConnector1">
            <a:avLst/>
          </a:prstGeom>
          <a:ln w="444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25424" y="5764031"/>
            <a:ext cx="59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ambria" panose="02040503050406030204" pitchFamily="18" charset="0"/>
                <a:cs typeface="Helvetica" panose="020B0604020202020204" pitchFamily="34" charset="0"/>
              </a:rPr>
              <a:t>Σ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l-GR" baseline="-25000" dirty="0">
                <a:solidFill>
                  <a:schemeClr val="bg1"/>
                </a:solidFill>
                <a:latin typeface="Cambria" panose="02040503050406030204" pitchFamily="18" charset="0"/>
                <a:cs typeface="Helvetica" panose="020B0604020202020204" pitchFamily="34" charset="0"/>
              </a:rPr>
              <a:t>ν</a:t>
            </a:r>
            <a:endParaRPr lang="en-US" baseline="-25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image33.png" descr="image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219" y="1002231"/>
            <a:ext cx="7416001" cy="5217668"/>
          </a:xfrm>
          <a:prstGeom prst="rect">
            <a:avLst/>
          </a:prstGeom>
          <a:ln w="57150"/>
        </p:spPr>
      </p:pic>
      <p:sp>
        <p:nvSpPr>
          <p:cNvPr id="1147" name="∑mν = 0"/>
          <p:cNvSpPr txBox="1"/>
          <p:nvPr/>
        </p:nvSpPr>
        <p:spPr>
          <a:xfrm>
            <a:off x="7877717" y="3987405"/>
            <a:ext cx="1176604" cy="32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86555" marR="40638" defTabSz="910796" hangingPunct="0">
              <a:spcBef>
                <a:spcPts val="492"/>
              </a:spcBef>
              <a:buClr>
                <a:srgbClr val="407E02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9" b="1" kern="0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∑m</a:t>
            </a:r>
            <a:r>
              <a:rPr sz="2109" b="1" kern="0" baseline="-5999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ν</a:t>
            </a:r>
            <a:r>
              <a:rPr sz="2109" b="1" kern="0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 = 0</a:t>
            </a:r>
          </a:p>
        </p:txBody>
      </p:sp>
      <p:sp>
        <p:nvSpPr>
          <p:cNvPr id="1148" name="∑mν = 1.5 eV"/>
          <p:cNvSpPr txBox="1"/>
          <p:nvPr/>
        </p:nvSpPr>
        <p:spPr>
          <a:xfrm>
            <a:off x="7516466" y="4600858"/>
            <a:ext cx="1606209" cy="30303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86555" marR="40638" defTabSz="910796" hangingPunct="0">
              <a:spcBef>
                <a:spcPts val="492"/>
              </a:spcBef>
              <a:buClr>
                <a:srgbClr val="407E02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969" b="1" kern="0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∑m</a:t>
            </a:r>
            <a:r>
              <a:rPr sz="1969" b="1" kern="0" baseline="-5999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ν</a:t>
            </a:r>
            <a:r>
              <a:rPr sz="1969" b="1" kern="0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 = 1.5 eV</a:t>
            </a:r>
          </a:p>
        </p:txBody>
      </p:sp>
      <p:sp>
        <p:nvSpPr>
          <p:cNvPr id="1149" name="Line"/>
          <p:cNvSpPr/>
          <p:nvPr/>
        </p:nvSpPr>
        <p:spPr>
          <a:xfrm>
            <a:off x="7635023" y="4097123"/>
            <a:ext cx="389512" cy="101344"/>
          </a:xfrm>
          <a:prstGeom prst="line">
            <a:avLst/>
          </a:prstGeom>
          <a:ln w="50800">
            <a:solidFill>
              <a:srgbClr val="407E03"/>
            </a:solidFill>
            <a:headEnd type="triangle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50" name="Line"/>
          <p:cNvSpPr/>
          <p:nvPr/>
        </p:nvSpPr>
        <p:spPr>
          <a:xfrm>
            <a:off x="7669866" y="4304189"/>
            <a:ext cx="302903" cy="277277"/>
          </a:xfrm>
          <a:prstGeom prst="line">
            <a:avLst/>
          </a:prstGeom>
          <a:ln w="50800">
            <a:solidFill>
              <a:srgbClr val="407E03"/>
            </a:solidFill>
            <a:headEnd type="triangle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51" name="BBlensing"/>
          <p:cNvSpPr txBox="1"/>
          <p:nvPr/>
        </p:nvSpPr>
        <p:spPr>
          <a:xfrm>
            <a:off x="6005487" y="3903150"/>
            <a:ext cx="1632739" cy="7466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33945" tIns="133945" rIns="133945" bIns="133945">
            <a:spAutoFit/>
          </a:bodyPr>
          <a:lstStyle/>
          <a:p>
            <a:pPr marL="90718" marR="40638" defTabSz="910796" hangingPunct="0">
              <a:spcBef>
                <a:spcPts val="492"/>
              </a:spcBef>
              <a:buClr>
                <a:srgbClr val="407E02"/>
              </a:buClr>
              <a:tabLst>
                <a:tab pos="89294" algn="l"/>
                <a:tab pos="491115" algn="l"/>
                <a:tab pos="910796" algn="l"/>
                <a:tab pos="1330476" algn="l"/>
                <a:tab pos="1741227" algn="l"/>
                <a:tab pos="2160908" algn="l"/>
                <a:tab pos="2580588" algn="l"/>
                <a:tab pos="2982410" algn="l"/>
                <a:tab pos="3402090" algn="l"/>
                <a:tab pos="3821770" algn="l"/>
                <a:tab pos="4232521" algn="l"/>
                <a:tab pos="4652202" algn="l"/>
                <a:tab pos="5062953" algn="l"/>
                <a:tab pos="5473704" algn="l"/>
                <a:tab pos="5893384" algn="l"/>
                <a:tab pos="6295206" algn="l"/>
                <a:tab pos="6714886" algn="l"/>
                <a:tab pos="7134567" algn="l"/>
                <a:tab pos="7545318" algn="l"/>
                <a:tab pos="7964998" algn="l"/>
                <a:tab pos="8384678" algn="l"/>
              </a:tabLst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94" b="1" kern="0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BB</a:t>
            </a:r>
            <a:r>
              <a:rPr sz="3094" b="1" kern="0" baseline="-5999">
                <a:solidFill>
                  <a:srgbClr val="407E02"/>
                </a:solidFill>
                <a:uFill>
                  <a:solidFill>
                    <a:srgbClr val="407E02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lensing</a:t>
            </a:r>
          </a:p>
        </p:txBody>
      </p:sp>
      <p:sp>
        <p:nvSpPr>
          <p:cNvPr id="1152" name="TT"/>
          <p:cNvSpPr txBox="1"/>
          <p:nvPr/>
        </p:nvSpPr>
        <p:spPr>
          <a:xfrm>
            <a:off x="3608851" y="1487582"/>
            <a:ext cx="491801" cy="367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L="57799" marR="57799" defTabSz="1295400">
              <a:buClr>
                <a:srgbClr val="000000"/>
              </a:buClr>
              <a:buFont typeface="Arial Narrow"/>
              <a:tabLst>
                <a:tab pos="584200" algn="l"/>
                <a:tab pos="1168400" algn="l"/>
                <a:tab pos="1752600" algn="l"/>
                <a:tab pos="2349500" algn="l"/>
                <a:tab pos="2946400" algn="l"/>
                <a:tab pos="3517900" algn="l"/>
                <a:tab pos="4114800" algn="l"/>
                <a:tab pos="4711700" algn="l"/>
                <a:tab pos="5295900" algn="l"/>
                <a:tab pos="5892800" algn="l"/>
                <a:tab pos="6489700" algn="l"/>
                <a:tab pos="7061200" algn="l"/>
                <a:tab pos="7658100" algn="l"/>
                <a:tab pos="8255000" algn="l"/>
                <a:tab pos="8826500" algn="l"/>
                <a:tab pos="9423400" algn="l"/>
                <a:tab pos="10020300" algn="l"/>
                <a:tab pos="10604500" algn="l"/>
                <a:tab pos="11201400" algn="l"/>
                <a:tab pos="11798300" algn="l"/>
              </a:tabLst>
              <a:defRPr sz="4400"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algn="ctr" hangingPunct="0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39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</a:p>
        </p:txBody>
      </p:sp>
      <p:sp>
        <p:nvSpPr>
          <p:cNvPr id="1153" name="EE"/>
          <p:cNvSpPr txBox="1"/>
          <p:nvPr/>
        </p:nvSpPr>
        <p:spPr>
          <a:xfrm>
            <a:off x="4711687" y="2879048"/>
            <a:ext cx="527068" cy="367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L="57799" marR="57799" defTabSz="1295400">
              <a:buClr>
                <a:srgbClr val="E63D31"/>
              </a:buClr>
              <a:buFont typeface="Arial Narrow"/>
              <a:tabLst>
                <a:tab pos="584200" algn="l"/>
                <a:tab pos="1168400" algn="l"/>
                <a:tab pos="1752600" algn="l"/>
                <a:tab pos="2349500" algn="l"/>
                <a:tab pos="2946400" algn="l"/>
                <a:tab pos="3517900" algn="l"/>
                <a:tab pos="4114800" algn="l"/>
                <a:tab pos="4711700" algn="l"/>
                <a:tab pos="5295900" algn="l"/>
                <a:tab pos="5892800" algn="l"/>
                <a:tab pos="6489700" algn="l"/>
                <a:tab pos="7061200" algn="l"/>
                <a:tab pos="7658100" algn="l"/>
                <a:tab pos="8255000" algn="l"/>
                <a:tab pos="8826500" algn="l"/>
                <a:tab pos="9423400" algn="l"/>
                <a:tab pos="10020300" algn="l"/>
                <a:tab pos="10604500" algn="l"/>
                <a:tab pos="11201400" algn="l"/>
                <a:tab pos="11798300" algn="l"/>
              </a:tabLst>
              <a:defRPr sz="4400">
                <a:solidFill>
                  <a:srgbClr val="E63D31"/>
                </a:solidFill>
                <a:uFill>
                  <a:solidFill>
                    <a:srgbClr val="E63D31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algn="ctr" hangingPunct="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391" kern="0" dirty="0">
                <a:solidFill>
                  <a:srgbClr val="D82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1154" name="BBInflation"/>
          <p:cNvSpPr txBox="1"/>
          <p:nvPr/>
        </p:nvSpPr>
        <p:spPr>
          <a:xfrm>
            <a:off x="4292689" y="3516498"/>
            <a:ext cx="1717697" cy="7466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33945" tIns="133945" rIns="133945" bIns="133945">
            <a:spAutoFit/>
          </a:bodyPr>
          <a:lstStyle/>
          <a:p>
            <a:pPr marL="90718" marR="40638" defTabSz="910796" hangingPunct="0">
              <a:spcBef>
                <a:spcPts val="492"/>
              </a:spcBef>
              <a:buClr>
                <a:srgbClr val="0054FB"/>
              </a:buClr>
              <a:tabLst>
                <a:tab pos="89294" algn="l"/>
                <a:tab pos="491115" algn="l"/>
                <a:tab pos="910796" algn="l"/>
                <a:tab pos="1330476" algn="l"/>
                <a:tab pos="1741227" algn="l"/>
                <a:tab pos="2160908" algn="l"/>
                <a:tab pos="2580588" algn="l"/>
                <a:tab pos="2982410" algn="l"/>
                <a:tab pos="3402090" algn="l"/>
                <a:tab pos="3821770" algn="l"/>
                <a:tab pos="4232521" algn="l"/>
                <a:tab pos="4652202" algn="l"/>
                <a:tab pos="5062953" algn="l"/>
                <a:tab pos="5473704" algn="l"/>
                <a:tab pos="5893384" algn="l"/>
                <a:tab pos="6295206" algn="l"/>
                <a:tab pos="6714886" algn="l"/>
                <a:tab pos="7134567" algn="l"/>
                <a:tab pos="7545318" algn="l"/>
                <a:tab pos="7964998" algn="l"/>
                <a:tab pos="8384678" algn="l"/>
              </a:tabLst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94" b="1" kern="0" dirty="0" err="1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BB</a:t>
            </a:r>
            <a:r>
              <a:rPr sz="3094" b="1" kern="0" baseline="-5999" dirty="0" err="1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Inflation</a:t>
            </a:r>
            <a:endParaRPr sz="3094" b="1" kern="0" baseline="-5999" dirty="0">
              <a:solidFill>
                <a:srgbClr val="0054FB"/>
              </a:solidFill>
              <a:uFill>
                <a:solidFill>
                  <a:srgbClr val="0054FB"/>
                </a:solidFill>
              </a:u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55" name="lensing of…"/>
          <p:cNvSpPr txBox="1"/>
          <p:nvPr/>
        </p:nvSpPr>
        <p:spPr>
          <a:xfrm>
            <a:off x="5878319" y="2996492"/>
            <a:ext cx="1535907" cy="56259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86555" marR="40638" defTabSz="910796" hangingPunct="0">
              <a:buClr>
                <a:srgbClr val="000000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26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lensing of </a:t>
            </a:r>
          </a:p>
          <a:p>
            <a:pPr marL="286555" marR="40638" defTabSz="910796" hangingPunct="0">
              <a:buClr>
                <a:srgbClr val="000000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26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EE to BB</a:t>
            </a:r>
          </a:p>
        </p:txBody>
      </p:sp>
      <p:sp>
        <p:nvSpPr>
          <p:cNvPr id="1156" name="Line"/>
          <p:cNvSpPr/>
          <p:nvPr/>
        </p:nvSpPr>
        <p:spPr>
          <a:xfrm flipH="1" flipV="1">
            <a:off x="6026046" y="2899706"/>
            <a:ext cx="11" cy="979294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57" name="Line"/>
          <p:cNvSpPr/>
          <p:nvPr/>
        </p:nvSpPr>
        <p:spPr>
          <a:xfrm flipV="1">
            <a:off x="7400991" y="3000853"/>
            <a:ext cx="4" cy="887451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58" name="r == Tensor-to-scalar ratio…"/>
          <p:cNvSpPr txBox="1"/>
          <p:nvPr/>
        </p:nvSpPr>
        <p:spPr>
          <a:xfrm>
            <a:off x="10783" y="5886633"/>
            <a:ext cx="4427414" cy="7899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/>
          <a:p>
            <a:pPr marL="40638" marR="40638" defTabSz="910796" hangingPunct="0">
              <a:buClr>
                <a:srgbClr val="0433FF"/>
              </a:buClr>
              <a:tabLst>
                <a:tab pos="410751" algn="l"/>
                <a:tab pos="821502" algn="l"/>
                <a:tab pos="1232253" algn="l"/>
                <a:tab pos="1651933" algn="l"/>
                <a:tab pos="2071614" algn="l"/>
                <a:tab pos="2473435" algn="l"/>
                <a:tab pos="2893116" algn="l"/>
                <a:tab pos="3312796" algn="l"/>
                <a:tab pos="3723547" algn="l"/>
                <a:tab pos="4143228" algn="l"/>
                <a:tab pos="4562908" algn="l"/>
                <a:tab pos="4964730" algn="l"/>
                <a:tab pos="5384410" algn="l"/>
                <a:tab pos="5804091" algn="l"/>
                <a:tab pos="6205912" algn="l"/>
                <a:tab pos="6625593" algn="l"/>
                <a:tab pos="7045273" algn="l"/>
                <a:tab pos="7456024" algn="l"/>
                <a:tab pos="7875704" algn="l"/>
                <a:tab pos="8295385" algn="l"/>
              </a:tabLst>
              <a:defRPr sz="3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i="1"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rPr>
              <a:t>r </a:t>
            </a:r>
            <a:r>
              <a:rPr sz="2391"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== Tensor-to-scalar ratio</a:t>
            </a:r>
          </a:p>
          <a:p>
            <a:pPr marL="40638" marR="40638" defTabSz="910796" hangingPunct="0">
              <a:buClr>
                <a:srgbClr val="0433FF"/>
              </a:buClr>
              <a:tabLst>
                <a:tab pos="410751" algn="l"/>
                <a:tab pos="821502" algn="l"/>
                <a:tab pos="1232253" algn="l"/>
                <a:tab pos="1651933" algn="l"/>
                <a:tab pos="2071614" algn="l"/>
                <a:tab pos="2473435" algn="l"/>
                <a:tab pos="2893116" algn="l"/>
                <a:tab pos="3312796" algn="l"/>
                <a:tab pos="3723547" algn="l"/>
                <a:tab pos="4143228" algn="l"/>
                <a:tab pos="4562908" algn="l"/>
                <a:tab pos="4964730" algn="l"/>
                <a:tab pos="5384410" algn="l"/>
                <a:tab pos="5804091" algn="l"/>
                <a:tab pos="6205912" algn="l"/>
                <a:tab pos="6625593" algn="l"/>
                <a:tab pos="7045273" algn="l"/>
                <a:tab pos="7456024" algn="l"/>
                <a:tab pos="7875704" algn="l"/>
                <a:tab pos="8295385" algn="l"/>
              </a:tabLst>
              <a:defRPr sz="3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i="1" kern="0" dirty="0" err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sz="2391" kern="0" baseline="-5999" dirty="0" err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rPr>
              <a:t>Inf</a:t>
            </a:r>
            <a:r>
              <a:rPr sz="2391"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== Energy scale of Inflation</a:t>
            </a:r>
          </a:p>
        </p:txBody>
      </p:sp>
      <p:sp>
        <p:nvSpPr>
          <p:cNvPr id="1159" name="EInf ~ 1016GeV…"/>
          <p:cNvSpPr txBox="1"/>
          <p:nvPr/>
        </p:nvSpPr>
        <p:spPr>
          <a:xfrm>
            <a:off x="2313831" y="3071455"/>
            <a:ext cx="2016578" cy="61811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86555" marR="40638" defTabSz="910796" hangingPunct="0">
              <a:lnSpc>
                <a:spcPct val="80000"/>
              </a:lnSpc>
              <a:spcBef>
                <a:spcPts val="492"/>
              </a:spcBef>
              <a:buClr>
                <a:srgbClr val="0054FB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3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50" b="1" i="1" kern="0" dirty="0" err="1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sz="2250" b="1" kern="0" baseline="-5999" dirty="0" err="1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rPr>
              <a:t>Inf</a:t>
            </a:r>
            <a:r>
              <a:rPr sz="2250" b="1" kern="0" dirty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 ~ 10</a:t>
            </a:r>
            <a:r>
              <a:rPr sz="2250" b="1" kern="0" baseline="31999" dirty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16</a:t>
            </a:r>
            <a:r>
              <a:rPr sz="2250" b="1" kern="0" dirty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GeV</a:t>
            </a:r>
          </a:p>
          <a:p>
            <a:pPr marL="286555" marR="40638" defTabSz="910796" hangingPunct="0">
              <a:lnSpc>
                <a:spcPct val="80000"/>
              </a:lnSpc>
              <a:spcBef>
                <a:spcPts val="492"/>
              </a:spcBef>
              <a:buClr>
                <a:srgbClr val="0054FB"/>
              </a:buClr>
              <a:tabLst>
                <a:tab pos="276810" algn="l"/>
                <a:tab pos="696491" algn="l"/>
                <a:tab pos="1107242" algn="l"/>
                <a:tab pos="1526922" algn="l"/>
                <a:tab pos="1946603" algn="l"/>
                <a:tab pos="2348424" algn="l"/>
                <a:tab pos="2768105" algn="l"/>
                <a:tab pos="3187785" algn="l"/>
                <a:tab pos="3589607" algn="l"/>
                <a:tab pos="4009287" algn="l"/>
                <a:tab pos="4428968" algn="l"/>
                <a:tab pos="4839719" algn="l"/>
                <a:tab pos="5259399" algn="l"/>
                <a:tab pos="5679079" algn="l"/>
                <a:tab pos="6080901" algn="l"/>
                <a:tab pos="6500581" algn="l"/>
                <a:tab pos="6920262" algn="l"/>
                <a:tab pos="7331013" algn="l"/>
                <a:tab pos="7750693" algn="l"/>
                <a:tab pos="8161444" algn="l"/>
                <a:tab pos="8572195" algn="l"/>
              </a:tabLst>
              <a:defRPr sz="3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50" b="1" kern="0" dirty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(</a:t>
            </a:r>
            <a:r>
              <a:rPr sz="2250" b="1" kern="0" dirty="0" smtClean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r</a:t>
            </a:r>
            <a:r>
              <a:rPr lang="en-US" sz="2250" b="1" kern="0" dirty="0" smtClean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sz="2250" b="1" kern="0" dirty="0" smtClean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=</a:t>
            </a:r>
            <a:r>
              <a:rPr lang="en-US" sz="2250" b="1" kern="0" dirty="0" smtClean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sz="2250" b="1" kern="0" dirty="0" smtClean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0.15</a:t>
            </a:r>
            <a:r>
              <a:rPr sz="2250" b="1" kern="0" dirty="0">
                <a:solidFill>
                  <a:srgbClr val="0054FB"/>
                </a:solidFill>
                <a:uFill>
                  <a:solidFill>
                    <a:srgbClr val="0054FB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</a:p>
        </p:txBody>
      </p:sp>
      <p:pic>
        <p:nvPicPr>
          <p:cNvPr id="1160" name="Screen shot 2011-01-02 at 4.38.28 PM.png" descr="Screen shot 2011-01-02 at 4.38.28 PM.png"/>
          <p:cNvPicPr>
            <a:picLocks noChangeAspect="1"/>
          </p:cNvPicPr>
          <p:nvPr/>
        </p:nvPicPr>
        <p:blipFill>
          <a:blip r:embed="rId4">
            <a:extLst/>
          </a:blip>
          <a:srcRect l="2212" r="48536"/>
          <a:stretch>
            <a:fillRect/>
          </a:stretch>
        </p:blipFill>
        <p:spPr>
          <a:xfrm>
            <a:off x="1893094" y="1954306"/>
            <a:ext cx="741164" cy="712086"/>
          </a:xfrm>
          <a:prstGeom prst="rect">
            <a:avLst/>
          </a:prstGeom>
          <a:ln w="57150"/>
        </p:spPr>
      </p:pic>
      <p:pic>
        <p:nvPicPr>
          <p:cNvPr id="1161" name="Screen shot 2011-01-02 at 4.38.28 PM.png" descr="Screen shot 2011-01-02 at 4.38.28 PM.png"/>
          <p:cNvPicPr>
            <a:picLocks noChangeAspect="1"/>
          </p:cNvPicPr>
          <p:nvPr/>
        </p:nvPicPr>
        <p:blipFill>
          <a:blip r:embed="rId4">
            <a:extLst/>
          </a:blip>
          <a:srcRect l="54418" t="1513" r="1812"/>
          <a:stretch>
            <a:fillRect/>
          </a:stretch>
        </p:blipFill>
        <p:spPr>
          <a:xfrm rot="21583004">
            <a:off x="2652091" y="1979950"/>
            <a:ext cx="660798" cy="703567"/>
          </a:xfrm>
          <a:prstGeom prst="rect">
            <a:avLst/>
          </a:prstGeom>
          <a:ln w="57150"/>
        </p:spPr>
      </p:pic>
      <p:sp>
        <p:nvSpPr>
          <p:cNvPr id="1163" name="Line"/>
          <p:cNvSpPr/>
          <p:nvPr/>
        </p:nvSpPr>
        <p:spPr>
          <a:xfrm flipH="1" flipV="1">
            <a:off x="3600107" y="3605568"/>
            <a:ext cx="427932" cy="705183"/>
          </a:xfrm>
          <a:prstGeom prst="line">
            <a:avLst/>
          </a:prstGeom>
          <a:ln w="50800">
            <a:solidFill>
              <a:srgbClr val="0433FF"/>
            </a:solidFill>
            <a:headEnd type="triangle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1357"/>
            <a:ext cx="91440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CMB Power Spectra: Intensity</a:t>
            </a: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 and Polarization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2611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Oct. 2016: CMB Power Spectra"/>
          <p:cNvSpPr txBox="1"/>
          <p:nvPr/>
        </p:nvSpPr>
        <p:spPr>
          <a:xfrm>
            <a:off x="0" y="-8606"/>
            <a:ext cx="9144000" cy="81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4200" b="1" i="1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hangingPunct="0"/>
            <a:r>
              <a:rPr sz="3200" b="0" i="0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Oct. 2016: CMB Power Spectra </a:t>
            </a:r>
          </a:p>
        </p:txBody>
      </p:sp>
      <p:pic>
        <p:nvPicPr>
          <p:cNvPr id="678" name="Screen Shot 2017-02-23 at 9.47.41 AM.png" descr="Screen Shot 2017-02-23 at 9.47.41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982" y="679304"/>
            <a:ext cx="6764036" cy="4766020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CMB-S4 Science Book: arxiv:1610.02743"/>
          <p:cNvSpPr txBox="1"/>
          <p:nvPr/>
        </p:nvSpPr>
        <p:spPr>
          <a:xfrm>
            <a:off x="3271065" y="5289459"/>
            <a:ext cx="468295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7799" marR="57799" algn="l" defTabSz="1295400">
              <a:defRPr sz="2600">
                <a:solidFill>
                  <a:srgbClr val="5C0700"/>
                </a:solidFill>
                <a:uFill>
                  <a:solidFill>
                    <a:srgbClr val="5C07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 hangingPunct="0"/>
            <a:r>
              <a:rPr sz="1000" i="1" kern="0" dirty="0">
                <a:solidFill>
                  <a:schemeClr val="tx1"/>
                </a:solidFill>
              </a:rPr>
              <a:t>CMB-S4 Science Book: arxiv:1610.02743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84283"/>
            <a:ext cx="91440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To improve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effectLst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 measurements, need more detectors</a:t>
            </a:r>
            <a:endParaRPr kumimoji="0" 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0147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Oct. 2016: CMB Power Spectra"/>
          <p:cNvSpPr txBox="1"/>
          <p:nvPr/>
        </p:nvSpPr>
        <p:spPr>
          <a:xfrm>
            <a:off x="0" y="-8606"/>
            <a:ext cx="9144000" cy="81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57799" marR="57799" defTabSz="1295400">
              <a:defRPr sz="4200" b="1" i="1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hangingPunct="0"/>
            <a:r>
              <a:rPr sz="3200" b="0" i="0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Oct. 2016: CMB Power Spectra </a:t>
            </a:r>
          </a:p>
        </p:txBody>
      </p:sp>
      <p:pic>
        <p:nvPicPr>
          <p:cNvPr id="678" name="Screen Shot 2017-02-23 at 9.47.41 AM.png" descr="Screen Shot 2017-02-23 at 9.47.41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982" y="679304"/>
            <a:ext cx="6764036" cy="4766020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CMB-S4 Science Book: arxiv:1610.02743"/>
          <p:cNvSpPr txBox="1"/>
          <p:nvPr/>
        </p:nvSpPr>
        <p:spPr>
          <a:xfrm>
            <a:off x="3271065" y="5289459"/>
            <a:ext cx="468295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7799" marR="57799" algn="l" defTabSz="1295400">
              <a:defRPr sz="2600">
                <a:solidFill>
                  <a:srgbClr val="5C0700"/>
                </a:solidFill>
                <a:uFill>
                  <a:solidFill>
                    <a:srgbClr val="5C07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 hangingPunct="0"/>
            <a:r>
              <a:rPr sz="1000" i="1" kern="0" dirty="0">
                <a:solidFill>
                  <a:schemeClr val="tx1"/>
                </a:solidFill>
              </a:rPr>
              <a:t>CMB-S4 Science Book: arxiv:1610.02743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84283"/>
            <a:ext cx="91440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To improve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effectLst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 measurements, need more detectors</a:t>
            </a:r>
            <a:endParaRPr kumimoji="0" 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 rot="19728283">
            <a:off x="510248" y="2134131"/>
            <a:ext cx="749582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3600" b="1" dirty="0">
                <a:solidFill>
                  <a:srgbClr val="FF0000"/>
                </a:solidFill>
              </a:rPr>
              <a:t>Henning 2017: arXiv1707.09353v1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3620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504549_805664095574_2118914765_n.jpg" descr="1504549_805664095574_2118914765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4640" y="10335"/>
            <a:ext cx="5232713" cy="7861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South Pole Telescope (SPT)"/>
          <p:cNvSpPr txBox="1"/>
          <p:nvPr/>
        </p:nvSpPr>
        <p:spPr>
          <a:xfrm>
            <a:off x="0" y="-98227"/>
            <a:ext cx="3929063" cy="1375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4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410751" hangingPunct="0"/>
            <a:r>
              <a:rPr sz="3375" kern="0" dirty="0">
                <a:latin typeface="Helvetica" panose="020B0604020202020204" pitchFamily="34" charset="0"/>
                <a:cs typeface="Helvetica" panose="020B0604020202020204" pitchFamily="34" charset="0"/>
              </a:rPr>
              <a:t>The South Pole Telescope (SPT)</a:t>
            </a:r>
          </a:p>
        </p:txBody>
      </p:sp>
      <p:pic>
        <p:nvPicPr>
          <p:cNvPr id="184" name="Screen shot 2012-01-26 at 3.44.09 PM.png" descr="Screen shot 2012-01-26 at 3.44.0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8411" y="3964821"/>
            <a:ext cx="1326117" cy="103584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8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5338" y="2756681"/>
            <a:ext cx="1337965" cy="103584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186" name="10-meter sub-mm quality wavelength telescope…"/>
          <p:cNvSpPr txBox="1"/>
          <p:nvPr/>
        </p:nvSpPr>
        <p:spPr>
          <a:xfrm>
            <a:off x="0" y="716973"/>
            <a:ext cx="3821906" cy="205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lnSpc>
                <a:spcPct val="90000"/>
              </a:lnSpc>
              <a:spcBef>
                <a:spcPts val="703"/>
              </a:spcBef>
              <a:defRPr sz="300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109" kern="0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lvl="2" algn="ctr" defTabSz="410751" hangingPunct="0">
              <a:lnSpc>
                <a:spcPct val="90000"/>
              </a:lnSpc>
              <a:spcBef>
                <a:spcPts val="703"/>
              </a:spcBef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10-meter sub-mm quality wavelength telescope</a:t>
            </a:r>
          </a:p>
          <a:p>
            <a:pPr marL="0" lvl="2" algn="ctr" defTabSz="410751" hangingPunct="0">
              <a:lnSpc>
                <a:spcPct val="90000"/>
              </a:lnSpc>
              <a:spcBef>
                <a:spcPts val="703"/>
              </a:spcBef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lang="en-US" sz="1828" b="1" kern="0" dirty="0" smtClean="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95</a:t>
            </a:r>
            <a:r>
              <a:rPr sz="1828" b="1" kern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828" b="1" kern="0" dirty="0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150</a:t>
            </a:r>
            <a:r>
              <a:rPr sz="1828" b="1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828" b="1" kern="0" dirty="0">
                <a:solidFill>
                  <a:srgbClr val="94E3FE"/>
                </a:solidFill>
                <a:uFill>
                  <a:solidFill>
                    <a:srgbClr val="94E3FE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220</a:t>
            </a:r>
            <a:r>
              <a:rPr sz="1828" b="1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828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GHz and          </a:t>
            </a:r>
            <a:br>
              <a:rPr sz="1828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</a:br>
            <a:r>
              <a:rPr sz="1828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  </a:t>
            </a:r>
            <a:r>
              <a:rPr sz="1828" b="1" kern="0" dirty="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1.6</a:t>
            </a:r>
            <a:r>
              <a:rPr sz="1828" b="1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,  </a:t>
            </a:r>
            <a:r>
              <a:rPr sz="1828" b="1" kern="0" dirty="0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1.2</a:t>
            </a:r>
            <a:r>
              <a:rPr sz="1828" b="1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,  </a:t>
            </a:r>
            <a:r>
              <a:rPr sz="1828" b="1" kern="0" dirty="0">
                <a:solidFill>
                  <a:srgbClr val="94E3FE"/>
                </a:solidFill>
                <a:uFill>
                  <a:solidFill>
                    <a:srgbClr val="94E3FE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1.0</a:t>
            </a:r>
            <a:r>
              <a:rPr sz="1828" b="1" kern="0" dirty="0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828" kern="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arcmin</a:t>
            </a:r>
            <a:r>
              <a:rPr sz="1828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resolution</a:t>
            </a:r>
          </a:p>
        </p:txBody>
      </p:sp>
      <p:sp>
        <p:nvSpPr>
          <p:cNvPr id="187" name="2007: SPT-SZ…"/>
          <p:cNvSpPr txBox="1"/>
          <p:nvPr/>
        </p:nvSpPr>
        <p:spPr>
          <a:xfrm>
            <a:off x="157233" y="2746519"/>
            <a:ext cx="1843454" cy="9593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 defTabSz="410751" hangingPunct="0">
              <a:defRPr sz="30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b="1" kern="0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2007: SPT-SZ</a:t>
            </a: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960 detectors</a:t>
            </a: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95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,150,220 </a:t>
            </a: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GHz</a:t>
            </a:r>
          </a:p>
        </p:txBody>
      </p:sp>
      <p:sp>
        <p:nvSpPr>
          <p:cNvPr id="188" name="2016: SPT-3G…"/>
          <p:cNvSpPr txBox="1"/>
          <p:nvPr/>
        </p:nvSpPr>
        <p:spPr>
          <a:xfrm>
            <a:off x="160107" y="5179848"/>
            <a:ext cx="2241352" cy="12405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30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b="1" kern="0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201</a:t>
            </a:r>
            <a:r>
              <a:rPr lang="en-US" sz="2109" b="1" kern="0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7</a:t>
            </a:r>
            <a:r>
              <a:rPr sz="2109" b="1" kern="0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2109" b="1" kern="0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SPT-3G</a:t>
            </a: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~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16,</a:t>
            </a:r>
            <a:r>
              <a:rPr lang="en-US"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00 </a:t>
            </a: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detectors</a:t>
            </a: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95,150, 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22</a:t>
            </a:r>
            <a:r>
              <a:rPr lang="en-US"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GHz</a:t>
            </a:r>
          </a:p>
          <a:p>
            <a:pPr defTabSz="410751" hangingPunct="0">
              <a:defRPr sz="26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b="1" i="1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+Polarization</a:t>
            </a:r>
          </a:p>
        </p:txBody>
      </p:sp>
      <p:sp>
        <p:nvSpPr>
          <p:cNvPr id="189" name="2012: SPTpol…"/>
          <p:cNvSpPr txBox="1"/>
          <p:nvPr/>
        </p:nvSpPr>
        <p:spPr>
          <a:xfrm>
            <a:off x="166289" y="3849325"/>
            <a:ext cx="1772922" cy="12405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 defTabSz="410751" hangingPunct="0">
              <a:defRPr sz="30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109" b="1" kern="0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2012: </a:t>
            </a:r>
            <a:r>
              <a:rPr sz="2109" b="1" kern="0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SPTpol</a:t>
            </a:r>
            <a:endParaRPr sz="2109" b="1" kern="0" dirty="0">
              <a:solidFill>
                <a:srgbClr val="FFFB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1600 detectors</a:t>
            </a:r>
          </a:p>
          <a:p>
            <a:pPr defTabSz="410751" hangingPunct="0">
              <a:defRPr sz="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95</a:t>
            </a:r>
            <a:r>
              <a:rPr sz="1828" kern="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,150 </a:t>
            </a:r>
            <a:r>
              <a:rPr sz="1828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GHz</a:t>
            </a:r>
          </a:p>
          <a:p>
            <a:pPr defTabSz="410751" hangingPunct="0">
              <a:defRPr sz="26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b="1" i="1" kern="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+Polarization</a:t>
            </a:r>
          </a:p>
        </p:txBody>
      </p:sp>
      <p:pic>
        <p:nvPicPr>
          <p:cNvPr id="190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0140" y="5558730"/>
            <a:ext cx="2423493" cy="696516"/>
          </a:xfrm>
          <a:prstGeom prst="rect">
            <a:avLst/>
          </a:prstGeom>
          <a:ln w="57150"/>
        </p:spPr>
      </p:pic>
      <p:sp>
        <p:nvSpPr>
          <p:cNvPr id="191" name="Funded By:"/>
          <p:cNvSpPr txBox="1"/>
          <p:nvPr/>
        </p:nvSpPr>
        <p:spPr>
          <a:xfrm>
            <a:off x="7572375" y="5098852"/>
            <a:ext cx="1631537" cy="44005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algn="l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hangingPunct="0"/>
            <a:r>
              <a:rPr sz="2391" kern="0"/>
              <a:t>Funded By:</a:t>
            </a:r>
          </a:p>
        </p:txBody>
      </p:sp>
      <p:pic>
        <p:nvPicPr>
          <p:cNvPr id="192" name="Screen Shot 2013-09-23 at 9.55.16 PM.png" descr="Screen Shot 2013-09-23 at 9.55.16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56289" y="6303235"/>
            <a:ext cx="1628409" cy="500063"/>
          </a:xfrm>
          <a:prstGeom prst="rect">
            <a:avLst/>
          </a:prstGeom>
          <a:ln w="57150"/>
        </p:spPr>
      </p:pic>
      <p:pic>
        <p:nvPicPr>
          <p:cNvPr id="193" name="DSC_0095_sm_sm.jpg" descr="DSC_0095_sm_sm.jpg"/>
          <p:cNvPicPr>
            <a:picLocks noChangeAspect="1"/>
          </p:cNvPicPr>
          <p:nvPr/>
        </p:nvPicPr>
        <p:blipFill>
          <a:blip r:embed="rId8">
            <a:extLst/>
          </a:blip>
          <a:srcRect l="5021" r="5021"/>
          <a:stretch>
            <a:fillRect/>
          </a:stretch>
        </p:blipFill>
        <p:spPr>
          <a:xfrm>
            <a:off x="2221596" y="5125641"/>
            <a:ext cx="2396689" cy="166823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5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461" cy="3678193"/>
          </a:xfrm>
          <a:prstGeom prst="rect">
            <a:avLst/>
          </a:prstGeom>
        </p:spPr>
      </p:pic>
      <p:pic>
        <p:nvPicPr>
          <p:cNvPr id="4" name="image15.jpg" descr="image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8006" y="2015834"/>
            <a:ext cx="1934430" cy="852055"/>
          </a:xfrm>
          <a:prstGeom prst="rect">
            <a:avLst/>
          </a:prstGeom>
          <a:ln w="57150"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59" y="3106880"/>
            <a:ext cx="3778977" cy="37095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"/>
          <p:cNvSpPr/>
          <p:nvPr/>
        </p:nvSpPr>
        <p:spPr>
          <a:xfrm>
            <a:off x="4494749" y="2161309"/>
            <a:ext cx="285070" cy="280554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4779819" y="2161309"/>
            <a:ext cx="4364182" cy="945571"/>
          </a:xfrm>
          <a:prstGeom prst="line">
            <a:avLst/>
          </a:prstGeom>
          <a:noFill/>
          <a:ln w="34925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4494749" y="2441862"/>
            <a:ext cx="828710" cy="4374573"/>
          </a:xfrm>
          <a:prstGeom prst="line">
            <a:avLst/>
          </a:prstGeom>
          <a:noFill/>
          <a:ln w="34925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207034" y="3964913"/>
            <a:ext cx="5074860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Broad-band sinuous antenna </a:t>
            </a:r>
            <a:br>
              <a:rPr lang="en-US" sz="2000" dirty="0" smtClean="0">
                <a:solidFill>
                  <a:schemeClr val="bg1"/>
                </a:solidFill>
                <a:sym typeface="Helvetica Light"/>
              </a:rPr>
            </a:b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coupled to TES bolometers via superconducting </a:t>
            </a:r>
            <a:r>
              <a:rPr lang="en-US" sz="2000" dirty="0" err="1" smtClean="0">
                <a:solidFill>
                  <a:schemeClr val="bg1"/>
                </a:solidFill>
                <a:sym typeface="Helvetica Light"/>
              </a:rPr>
              <a:t>microstrip</a:t>
            </a: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 and </a:t>
            </a:r>
            <a:br>
              <a:rPr lang="en-US" sz="2000" dirty="0" smtClean="0">
                <a:solidFill>
                  <a:schemeClr val="bg1"/>
                </a:solidFill>
                <a:sym typeface="Helvetica Light"/>
              </a:rPr>
            </a:b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in-line filters</a:t>
            </a:r>
            <a:br>
              <a:rPr lang="en-US" sz="2000" dirty="0" smtClean="0">
                <a:solidFill>
                  <a:schemeClr val="bg1"/>
                </a:solidFill>
                <a:sym typeface="Helvetica Light"/>
              </a:rPr>
            </a:br>
            <a:endParaRPr lang="en-US" sz="2000" dirty="0" smtClean="0">
              <a:solidFill>
                <a:schemeClr val="bg1"/>
              </a:solidFill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Three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 frequency bands</a:t>
            </a:r>
            <a:b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</a:b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aseline="0" dirty="0" smtClean="0">
                <a:solidFill>
                  <a:schemeClr val="bg1"/>
                </a:solidFill>
                <a:sym typeface="Helvetica Light"/>
              </a:rPr>
              <a:t>Two</a:t>
            </a: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 orthogonal linear polarizations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3461" y="750559"/>
            <a:ext cx="377053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solidFill>
                  <a:schemeClr val="bg1"/>
                </a:solidFill>
                <a:sym typeface="Helvetica Light"/>
              </a:rPr>
              <a:t>Detector wafers fabricated at ANL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271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 pixels on each 6” wafer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aseline="0" dirty="0" smtClean="0">
                <a:solidFill>
                  <a:schemeClr val="bg1"/>
                </a:solidFill>
                <a:sym typeface="Helvetica Light"/>
              </a:rPr>
              <a:t>Ten wafers in SPT-3G focal plane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3461" y="92537"/>
            <a:ext cx="37497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Detectors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82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25"/>
            <a:ext cx="4743731" cy="355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7869"/>
          <a:stretch/>
        </p:blipFill>
        <p:spPr>
          <a:xfrm>
            <a:off x="4743730" y="1693725"/>
            <a:ext cx="4530065" cy="5164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43337"/>
            <a:ext cx="4743731" cy="1614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8" y="5548021"/>
            <a:ext cx="4565928" cy="109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818" y="257152"/>
            <a:ext cx="862445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Lithographed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inductor-capacitor boards set up 68 resonant frequency channels</a:t>
            </a:r>
          </a:p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aseline="0" dirty="0" smtClean="0">
                <a:solidFill>
                  <a:schemeClr val="bg1"/>
                </a:solidFill>
                <a:sym typeface="Helvetica Light"/>
              </a:rPr>
              <a:t>Channels</a:t>
            </a: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 summed and read-out through SQUID amplifier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03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1472</Words>
  <Application>Microsoft Office PowerPoint</Application>
  <PresentationFormat>On-screen Show (4:3)</PresentationFormat>
  <Paragraphs>363</Paragraphs>
  <Slides>28</Slides>
  <Notes>19</Notes>
  <HiddenSlides>5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Arial Unicode MS</vt:lpstr>
      <vt:lpstr>Arial</vt:lpstr>
      <vt:lpstr>Arial Narrow</vt:lpstr>
      <vt:lpstr>Calibri</vt:lpstr>
      <vt:lpstr>Calibri Light</vt:lpstr>
      <vt:lpstr>Cambria</vt:lpstr>
      <vt:lpstr>Cambria Math</vt:lpstr>
      <vt:lpstr>Century Schoolbook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STIXGeneral</vt:lpstr>
      <vt:lpstr>Times New Roman</vt:lpstr>
      <vt:lpstr>Trebuchet MS</vt:lpstr>
      <vt:lpstr>Wingdings</vt:lpstr>
      <vt:lpstr>Office Theme</vt:lpstr>
      <vt:lpstr>1_White</vt:lpstr>
      <vt:lpstr>2_White</vt:lpstr>
      <vt:lpstr>White</vt:lpstr>
      <vt:lpstr>3_White</vt:lpstr>
      <vt:lpstr>4_White</vt:lpstr>
      <vt:lpstr>ModernPortfolio</vt:lpstr>
      <vt:lpstr>1_ModernPortfolio</vt:lpstr>
      <vt:lpstr>2_ModernPortfolio</vt:lpstr>
      <vt:lpstr>SPT-3G:  A new instrument on the South Pole Telescope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Align and Install Secondary Optics</vt:lpstr>
      <vt:lpstr>PowerPoint Presentation</vt:lpstr>
      <vt:lpstr>PowerPoint Presentation</vt:lpstr>
      <vt:lpstr>PowerPoint Presentation</vt:lpstr>
      <vt:lpstr>Current Status and Improvements for Next Season</vt:lpstr>
      <vt:lpstr>PowerPoint Presentation</vt:lpstr>
      <vt:lpstr>PowerPoint Presentation</vt:lpstr>
      <vt:lpstr>PowerPoint Presentation</vt:lpstr>
      <vt:lpstr>Readout Noise Enhancement </vt:lpstr>
      <vt:lpstr>Projected 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369</cp:revision>
  <dcterms:created xsi:type="dcterms:W3CDTF">2017-08-02T03:20:53Z</dcterms:created>
  <dcterms:modified xsi:type="dcterms:W3CDTF">2017-08-07T04:47:20Z</dcterms:modified>
</cp:coreProperties>
</file>