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jpg" ContentType="image/jpeg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24"/>
  </p:notesMasterIdLst>
  <p:handoutMasterIdLst>
    <p:handoutMasterId r:id="rId25"/>
  </p:handoutMasterIdLst>
  <p:sldIdLst>
    <p:sldId id="256" r:id="rId2"/>
    <p:sldId id="334" r:id="rId3"/>
    <p:sldId id="327" r:id="rId4"/>
    <p:sldId id="333" r:id="rId5"/>
    <p:sldId id="310" r:id="rId6"/>
    <p:sldId id="311" r:id="rId7"/>
    <p:sldId id="345" r:id="rId8"/>
    <p:sldId id="369" r:id="rId9"/>
    <p:sldId id="365" r:id="rId10"/>
    <p:sldId id="370" r:id="rId11"/>
    <p:sldId id="312" r:id="rId12"/>
    <p:sldId id="347" r:id="rId13"/>
    <p:sldId id="314" r:id="rId14"/>
    <p:sldId id="315" r:id="rId15"/>
    <p:sldId id="362" r:id="rId16"/>
    <p:sldId id="356" r:id="rId17"/>
    <p:sldId id="354" r:id="rId18"/>
    <p:sldId id="360" r:id="rId19"/>
    <p:sldId id="359" r:id="rId20"/>
    <p:sldId id="305" r:id="rId21"/>
    <p:sldId id="367" r:id="rId22"/>
    <p:sldId id="366" r:id="rId23"/>
  </p:sldIdLst>
  <p:sldSz cx="9144000" cy="6858000" type="screen4x3"/>
  <p:notesSz cx="68580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5" autoAdjust="0"/>
    <p:restoredTop sz="94660" autoAdjust="0"/>
  </p:normalViewPr>
  <p:slideViewPr>
    <p:cSldViewPr>
      <p:cViewPr>
        <p:scale>
          <a:sx n="100" d="100"/>
          <a:sy n="100" d="100"/>
        </p:scale>
        <p:origin x="392" y="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7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595" y="-72"/>
      </p:cViewPr>
      <p:guideLst>
        <p:guide orient="horz" pos="2909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40FC6-3C09-4626-86D3-A62A5FCE23D7}" type="datetimeFigureOut">
              <a:rPr lang="en-US" smtClean="0"/>
              <a:t>8/10/17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297180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772668"/>
            <a:ext cx="297180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298F1-329B-4D80-ACD3-ABF876027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5164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7E9F5-02DD-42AD-AEEB-41295179EB29}" type="datetimeFigureOut">
              <a:rPr lang="en-US" smtClean="0"/>
              <a:t>8/10/17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20775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87136"/>
            <a:ext cx="5486400" cy="41562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297180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72668"/>
            <a:ext cx="297180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A4DFB-7063-41C7-874E-2829FE96E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9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A4DFB-7063-41C7-874E-2829FE96E26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62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4B8D8-ED0E-417F-AF04-37ADC5B6ED62}" type="datetime1">
              <a:rPr lang="en-US" smtClean="0"/>
              <a:t>8/10/17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17EF85F7-9011-4FB9-A61B-9B565547C0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F265-1AF2-427F-A835-21CA0BDCE957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85F7-9011-4FB9-A61B-9B565547C0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4CBB-6C36-49CB-BD52-03F230A8C0A5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85F7-9011-4FB9-A61B-9B565547C0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70604-A495-4A63-BD99-01FBE64E59C2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85F7-9011-4FB9-A61B-9B565547C0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443AE-059E-4116-B1E9-F245EB5AA49C}" type="datetime1">
              <a:rPr lang="en-US" smtClean="0"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85F7-9011-4FB9-A61B-9B565547C0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7D20-A336-474B-BC68-F04BD4736539}" type="datetime1">
              <a:rPr lang="en-US" smtClean="0"/>
              <a:t>8/10/17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85F7-9011-4FB9-A61B-9B565547C0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4B89546-5E71-421C-A6FD-0595D270D16C}" type="datetime1">
              <a:rPr lang="en-US" smtClean="0"/>
              <a:t>8/10/17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7EF85F7-9011-4FB9-A61B-9B565547C013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7C007B4E-848E-46B4-80CA-4A921DD76018}" type="datetime1">
              <a:rPr lang="en-US" smtClean="0"/>
              <a:t>8/10/17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17EF85F7-9011-4FB9-A61B-9B565547C0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A0840-F2DA-400C-A317-DF97A7D75E06}" type="datetime1">
              <a:rPr lang="en-US" smtClean="0"/>
              <a:t>8/10/17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85F7-9011-4FB9-A61B-9B565547C0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DA823-BE67-4173-A0D3-0102CF35CB6E}" type="datetime1">
              <a:rPr lang="en-US" smtClean="0"/>
              <a:t>8/10/17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85F7-9011-4FB9-A61B-9B565547C0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17FF-3B87-4C38-9B8E-1A95684B5ACA}" type="datetime1">
              <a:rPr lang="en-US" smtClean="0"/>
              <a:t>8/10/17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85F7-9011-4FB9-A61B-9B565547C0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F8BA066-DCD8-4D1D-81B2-FD4BBBA40772}" type="datetime1">
              <a:rPr lang="en-US" smtClean="0"/>
              <a:t>8/10/17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17EF85F7-9011-4FB9-A61B-9B565547C0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Relationship Id="rId3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49375"/>
            <a:ext cx="7772400" cy="1470025"/>
          </a:xfrm>
        </p:spPr>
        <p:txBody>
          <a:bodyPr>
            <a:noAutofit/>
          </a:bodyPr>
          <a:lstStyle/>
          <a:p>
            <a:r>
              <a:rPr lang="en-US" sz="4000" dirty="0" smtClean="0"/>
              <a:t>Observations of the Very Local Interstellar Medium with the IBEX and Voyager Spacecraft</a:t>
            </a:r>
            <a:endParaRPr lang="en-US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191000"/>
            <a:ext cx="7620000" cy="2590800"/>
          </a:xfrm>
        </p:spPr>
        <p:txBody>
          <a:bodyPr>
            <a:no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Eric J. Zirnstein</a:t>
            </a:r>
          </a:p>
          <a:p>
            <a:pPr algn="ctr"/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Department of Astrophysical Sciences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Princeton University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TeVPA</a:t>
            </a:r>
            <a:r>
              <a:rPr lang="en-US" sz="2000" dirty="0" smtClean="0">
                <a:solidFill>
                  <a:schemeClr val="tx1"/>
                </a:solidFill>
              </a:rPr>
              <a:t> 2017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Columbus, Ohio</a:t>
            </a:r>
          </a:p>
        </p:txBody>
      </p:sp>
    </p:spTree>
    <p:extLst>
      <p:ext uri="{BB962C8B-B14F-4D97-AF65-F5344CB8AC3E}">
        <p14:creationId xmlns:p14="http://schemas.microsoft.com/office/powerpoint/2010/main" val="76181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85F7-9011-4FB9-A61B-9B565547C013}" type="slidenum">
              <a:rPr lang="en-US" smtClean="0"/>
              <a:t>10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81400" y="762000"/>
            <a:ext cx="5105400" cy="1066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The IBEX Ribbon</a:t>
            </a:r>
            <a:endParaRPr lang="en-US" dirty="0"/>
          </a:p>
        </p:txBody>
      </p:sp>
      <p:pic>
        <p:nvPicPr>
          <p:cNvPr id="11266" name="Picture 2" descr="C:\Users\ezirnstein\Documents\Research\Presentations\Space_Science_Seminar\McComas_2014_IBEX_First_5_Yea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82128" cy="651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6519446"/>
            <a:ext cx="2926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McComas et al. (2014, ApJS)</a:t>
            </a:r>
            <a:endParaRPr lang="en-US" sz="1600" dirty="0"/>
          </a:p>
        </p:txBody>
      </p:sp>
      <p:pic>
        <p:nvPicPr>
          <p:cNvPr id="11267" name="Picture 3" descr="C:\Users\ezirnstein\Documents\Research\Presentations\Space_Science_Seminar\Schwadron_2014_IBEX_5_Years_Separation_Ribb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881188"/>
            <a:ext cx="4114800" cy="223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ezirnstein\Documents\Research\Presentations\Space_Science_Seminar\Schwadron_2014_IBEX_5_Years_Separation_GD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191000"/>
            <a:ext cx="41148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17756" y="6519446"/>
            <a:ext cx="2926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Schwadron et al. (2014, ApJS)</a:t>
            </a:r>
            <a:endParaRPr lang="en-US" sz="1600" dirty="0"/>
          </a:p>
        </p:txBody>
      </p:sp>
      <p:cxnSp>
        <p:nvCxnSpPr>
          <p:cNvPr id="11" name="Straight Arrow Connector 10"/>
          <p:cNvCxnSpPr>
            <a:endCxn id="11267" idx="1"/>
          </p:cNvCxnSpPr>
          <p:nvPr/>
        </p:nvCxnSpPr>
        <p:spPr>
          <a:xfrm flipV="1">
            <a:off x="3078444" y="2997994"/>
            <a:ext cx="960156" cy="43100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078444" y="3429000"/>
            <a:ext cx="883956" cy="104871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83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zirnstein\Documents\Research\Presentations\Space_Science_Seminar\Heerikhuisen_2010_Sec_ENA_Proce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5145514" cy="445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is the Ribbon created? Likely via the “Secondary ENA”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85F7-9011-4FB9-A61B-9B565547C013}" type="slidenum">
              <a:rPr lang="en-US" smtClean="0"/>
              <a:t>11</a:t>
            </a:fld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029200" y="1981200"/>
            <a:ext cx="3962400" cy="4865132"/>
          </a:xfrm>
        </p:spPr>
        <p:txBody>
          <a:bodyPr>
            <a:normAutofit fontScale="70000" lnSpcReduction="2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en-US" dirty="0" smtClean="0"/>
              <a:t>Interstellar neutral atoms travel inside heliosphere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Neutral atom charge-exchanges with solar wind ion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New “primary” ENA travels outside heliosphere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Primary ENA charge-exchanges with interstellar ion, creating pickup ion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Pickup ion charge-exchanges with interstellar neutral atom, creating “secondary” ENA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Secondary ENA travels back inside heliosphere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Secondary ENA may be detected by IBEX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29000" y="4766846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/>
              <a:t>B</a:t>
            </a:r>
            <a:r>
              <a:rPr lang="en-US" sz="1600" b="1" dirty="0" smtClean="0"/>
              <a:t>∙</a:t>
            </a:r>
            <a:r>
              <a:rPr lang="en-US" sz="1600" b="1" i="1" dirty="0" smtClean="0"/>
              <a:t>r</a:t>
            </a:r>
            <a:r>
              <a:rPr lang="en-US" sz="1600" b="1" dirty="0" smtClean="0"/>
              <a:t> = </a:t>
            </a:r>
            <a:r>
              <a:rPr lang="en-US" sz="1600" dirty="0" smtClean="0"/>
              <a:t>0</a:t>
            </a:r>
            <a:endParaRPr lang="en-US" sz="16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810000" y="5062954"/>
            <a:ext cx="114300" cy="57584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92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Ribbon Production Rate (E = 1.11 keV)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85F7-9011-4FB9-A61B-9B565547C013}" type="slidenum">
              <a:rPr lang="en-US" smtClean="0"/>
              <a:t>12</a:t>
            </a:fld>
            <a:endParaRPr lang="en-US"/>
          </a:p>
        </p:txBody>
      </p:sp>
      <p:pic>
        <p:nvPicPr>
          <p:cNvPr id="8194" name="Picture 2" descr="C:\Users\ezirnstein\Documents\Research\Projects\Three_Dimensional_Ribbon\Figures\ribbon_source_2.75muG_PB3_v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4677508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ezirnstein\Documents\Research\Projects\Three_Dimensional_Ribbon\Figures\ribbon_source_2.75muG_PB3_v2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272" y="2286000"/>
            <a:ext cx="4681728" cy="434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95037" y="1676400"/>
            <a:ext cx="48686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(cm</a:t>
            </a:r>
            <a:r>
              <a:rPr lang="en-US" sz="1600" b="1" baseline="30000" dirty="0" smtClean="0"/>
              <a:t>3</a:t>
            </a:r>
            <a:r>
              <a:rPr lang="en-US" sz="1600" b="1" dirty="0" smtClean="0"/>
              <a:t> s </a:t>
            </a:r>
            <a:r>
              <a:rPr lang="en-US" sz="1600" b="1" dirty="0" err="1" smtClean="0"/>
              <a:t>sr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keV</a:t>
            </a:r>
            <a:r>
              <a:rPr lang="en-US" sz="1600" b="1" dirty="0" smtClean="0"/>
              <a:t>)</a:t>
            </a:r>
            <a:r>
              <a:rPr lang="en-US" sz="1600" b="1" baseline="30000" dirty="0" smtClean="0"/>
              <a:t>-1</a:t>
            </a:r>
          </a:p>
          <a:p>
            <a:pPr algn="ctr"/>
            <a:r>
              <a:rPr lang="en-US" sz="1400" dirty="0" err="1" smtClean="0"/>
              <a:t>Isocontour</a:t>
            </a:r>
            <a:r>
              <a:rPr lang="en-US" sz="1400" dirty="0" smtClean="0"/>
              <a:t> levels: 70% (orange), 25% (yellow), 10% (green)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182198" y="6553200"/>
            <a:ext cx="2736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Zirnstein et al. (2015, ApJL)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5776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Simulate Ribbon in Different Configurations of </a:t>
            </a:r>
            <a:r>
              <a:rPr lang="en-US" b="1" dirty="0" smtClean="0"/>
              <a:t>B</a:t>
            </a:r>
            <a:r>
              <a:rPr lang="en-US" baseline="-25000" dirty="0" smtClean="0"/>
              <a:t>LISM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85F7-9011-4FB9-A61B-9B565547C013}" type="slidenum">
              <a:rPr lang="en-US" smtClean="0"/>
              <a:t>13</a:t>
            </a:fld>
            <a:endParaRPr lang="en-US"/>
          </a:p>
        </p:txBody>
      </p:sp>
      <p:pic>
        <p:nvPicPr>
          <p:cNvPr id="4099" name="Picture 3" descr="C:\Users\ezirnstein\Documents\Research\Presentations\Space_Science_Seminar\Funsten_2013_circularity_ESA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6" y="2438400"/>
            <a:ext cx="4523624" cy="381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63250" y="6414700"/>
            <a:ext cx="2743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Zirnstein et al. (2016, ApJL)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447800" y="2057400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IBEX Data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84976" y="6400800"/>
            <a:ext cx="2531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Funsten et al. (2013, ApJ)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638800" y="2057400"/>
            <a:ext cx="15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Simulation</a:t>
            </a:r>
            <a:endParaRPr lang="en-US" b="1" dirty="0"/>
          </a:p>
        </p:txBody>
      </p:sp>
      <p:pic>
        <p:nvPicPr>
          <p:cNvPr id="14" name="tes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0600" y="2496312"/>
            <a:ext cx="4151877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3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" objId="14"/>
        <p14:playEvt time="6033" objId="14"/>
        <p14:playEvt time="12057" objId="14"/>
        <p14:playEvt time="18068" objId="14"/>
        <p14:playEvt time="24104" objId="14"/>
        <p14:playEvt time="30118" objId="14"/>
        <p14:playEvt time="36132" objId="14"/>
        <p14:playEvt time="42132" objId="14"/>
        <p14:playEvt time="48153" objId="14"/>
        <p14:stopEvt time="52012" objId="1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4114800" cy="16040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Derive </a:t>
            </a:r>
            <a:r>
              <a:rPr lang="en-US" b="1" dirty="0" smtClean="0"/>
              <a:t>B</a:t>
            </a:r>
            <a:r>
              <a:rPr lang="en-US" baseline="-25000" dirty="0" smtClean="0"/>
              <a:t>LISM</a:t>
            </a:r>
            <a:r>
              <a:rPr lang="en-US" dirty="0" smtClean="0"/>
              <a:t> Based on Model-Data Ribbon Comparison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85F7-9011-4FB9-A61B-9B565547C013}" type="slidenum">
              <a:rPr lang="en-US" smtClean="0"/>
              <a:t>14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80462" y="5829181"/>
            <a:ext cx="2095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Zirnstein et al. (2016, ApJL)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41" y="3609022"/>
            <a:ext cx="5213259" cy="3248978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581928"/>
              </p:ext>
            </p:extLst>
          </p:nvPr>
        </p:nvGraphicFramePr>
        <p:xfrm>
          <a:off x="76200" y="2209800"/>
          <a:ext cx="3810000" cy="33528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3295"/>
                <a:gridCol w="1846705"/>
              </a:tblGrid>
              <a:tr h="74022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ENA Energy (keV)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Magnitude</a:t>
                      </a:r>
                      <a:r>
                        <a:rPr lang="en-US" sz="1800" baseline="0" dirty="0" smtClean="0"/>
                        <a:t> (</a:t>
                      </a:r>
                      <a:r>
                        <a:rPr lang="el-GR" sz="1800" baseline="0" dirty="0" smtClean="0"/>
                        <a:t>μ</a:t>
                      </a:r>
                      <a:r>
                        <a:rPr lang="en-US" sz="1800" baseline="0" dirty="0" smtClean="0"/>
                        <a:t>G)</a:t>
                      </a:r>
                      <a:endParaRPr lang="en-US" sz="1800" dirty="0"/>
                    </a:p>
                  </a:txBody>
                  <a:tcPr/>
                </a:tc>
              </a:tr>
              <a:tr h="43542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3.06 ± 0.12</a:t>
                      </a:r>
                    </a:p>
                  </a:txBody>
                  <a:tcPr/>
                </a:tc>
              </a:tr>
              <a:tr h="43542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1.11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2.92 ± 0.11</a:t>
                      </a:r>
                    </a:p>
                  </a:txBody>
                  <a:tcPr/>
                </a:tc>
              </a:tr>
              <a:tr h="43542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1.74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2.79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± 0.13</a:t>
                      </a:r>
                      <a:endParaRPr lang="en-US" sz="1800" dirty="0"/>
                    </a:p>
                  </a:txBody>
                  <a:tcPr/>
                </a:tc>
              </a:tr>
              <a:tr h="43542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2.73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2.98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± 0.21</a:t>
                      </a:r>
                      <a:endParaRPr lang="en-US" sz="1800" dirty="0"/>
                    </a:p>
                  </a:txBody>
                  <a:tcPr/>
                </a:tc>
              </a:tr>
              <a:tr h="43542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4.29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2.86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± 0.31</a:t>
                      </a:r>
                      <a:endParaRPr lang="en-US" sz="1800" dirty="0"/>
                    </a:p>
                  </a:txBody>
                  <a:tcPr/>
                </a:tc>
              </a:tr>
              <a:tr h="435429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Combined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2.93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 ± 0.08</a:t>
                      </a:r>
                      <a:endParaRPr lang="en-US" sz="1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2400" y="5735360"/>
            <a:ext cx="38862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B</a:t>
            </a:r>
            <a:r>
              <a:rPr lang="en-US" sz="1600" b="1" baseline="-25000" dirty="0" smtClean="0"/>
              <a:t>LISM</a:t>
            </a:r>
            <a:r>
              <a:rPr lang="en-US" sz="1600" b="1" dirty="0" smtClean="0"/>
              <a:t> Direction:</a:t>
            </a:r>
          </a:p>
          <a:p>
            <a:pPr algn="ctr"/>
            <a:r>
              <a:rPr lang="en-US" sz="1600" dirty="0" smtClean="0"/>
              <a:t>Ecliptic </a:t>
            </a:r>
            <a:r>
              <a:rPr lang="en-US" sz="1600" dirty="0" err="1" smtClean="0"/>
              <a:t>Coord</a:t>
            </a:r>
            <a:r>
              <a:rPr lang="en-US" sz="1600" dirty="0" smtClean="0"/>
              <a:t>. - (227.3°, 34.6°)</a:t>
            </a:r>
          </a:p>
          <a:p>
            <a:pPr algn="ctr"/>
            <a:r>
              <a:rPr lang="en-US" sz="1600" dirty="0" smtClean="0"/>
              <a:t>Galactic </a:t>
            </a:r>
            <a:r>
              <a:rPr lang="en-US" sz="1600" dirty="0" err="1" smtClean="0"/>
              <a:t>Coord</a:t>
            </a:r>
            <a:r>
              <a:rPr lang="en-US" sz="1600" dirty="0" smtClean="0"/>
              <a:t>. – (26.0</a:t>
            </a:r>
            <a:r>
              <a:rPr lang="en-US" sz="1600" dirty="0"/>
              <a:t>°</a:t>
            </a:r>
            <a:r>
              <a:rPr lang="en-US" sz="1600" dirty="0" smtClean="0"/>
              <a:t>, 50.1</a:t>
            </a:r>
            <a:r>
              <a:rPr lang="en-US" sz="1600" dirty="0"/>
              <a:t>°</a:t>
            </a:r>
            <a:r>
              <a:rPr lang="en-US" sz="1600" dirty="0" smtClean="0"/>
              <a:t>)</a:t>
            </a:r>
          </a:p>
          <a:p>
            <a:pPr algn="ctr"/>
            <a:endParaRPr lang="en-US" sz="1400" b="1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61" y="1"/>
            <a:ext cx="465223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3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Voyager 1 In Situ Observations of the VLISM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85F7-9011-4FB9-A61B-9B565547C01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4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Voyager 1 Observations of the VLISM Magnetic Field </a:t>
            </a:r>
            <a:r>
              <a:rPr lang="en-US" sz="3600" dirty="0" smtClean="0"/>
              <a:t>(</a:t>
            </a:r>
            <a:r>
              <a:rPr lang="en-US" sz="3600" i="1" dirty="0" smtClean="0"/>
              <a:t>Burlaga et al. 2013, </a:t>
            </a:r>
            <a:r>
              <a:rPr lang="en-US" sz="3600" i="1" dirty="0" err="1" smtClean="0"/>
              <a:t>Sci</a:t>
            </a:r>
            <a:r>
              <a:rPr lang="en-US" sz="360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85F7-9011-4FB9-A61B-9B565547C013}" type="slidenum">
              <a:rPr lang="en-US" smtClean="0"/>
              <a:t>16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1"/>
          <a:stretch/>
        </p:blipFill>
        <p:spPr>
          <a:xfrm>
            <a:off x="902306" y="1828800"/>
            <a:ext cx="7339388" cy="50292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33"/>
          <a:stretch/>
        </p:blipFill>
        <p:spPr>
          <a:xfrm>
            <a:off x="865206" y="1795049"/>
            <a:ext cx="7413588" cy="506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4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576" y="0"/>
            <a:ext cx="4617424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85F7-9011-4FB9-A61B-9B565547C013}" type="slidenum">
              <a:rPr lang="en-US" smtClean="0"/>
              <a:t>17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200" y="304800"/>
            <a:ext cx="4495800" cy="1981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Connecting V1 ISMF Observations to IBEX Neutral Observations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94"/>
          <a:stretch/>
        </p:blipFill>
        <p:spPr>
          <a:xfrm>
            <a:off x="0" y="2455276"/>
            <a:ext cx="4374176" cy="43773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6674" y="2176046"/>
            <a:ext cx="2885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Schwadron et al. (2015, 2016)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55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85F7-9011-4FB9-A61B-9B565547C013}" type="slidenum">
              <a:rPr lang="en-US" smtClean="0"/>
              <a:t>18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1" y="609600"/>
            <a:ext cx="3494491" cy="365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Voyager 1 Observations of the VLISM Magnetic Field </a:t>
            </a:r>
            <a:r>
              <a:rPr lang="en-US" sz="3600" dirty="0" smtClean="0"/>
              <a:t>(</a:t>
            </a:r>
            <a:r>
              <a:rPr lang="en-US" sz="3600" i="1" dirty="0" smtClean="0"/>
              <a:t>Burlaga et al. 2016, ApJ</a:t>
            </a:r>
            <a:r>
              <a:rPr lang="en-US" sz="3600" dirty="0" smtClean="0"/>
              <a:t>)</a:t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12"/>
          <a:stretch/>
        </p:blipFill>
        <p:spPr>
          <a:xfrm>
            <a:off x="3494491" y="895155"/>
            <a:ext cx="5649509" cy="581044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3886200"/>
            <a:ext cx="3048000" cy="2743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The “unfolding” of the VLISM magnetic field is much more complicated</a:t>
            </a:r>
          </a:p>
          <a:p>
            <a:r>
              <a:rPr lang="en-US" sz="1800" dirty="0" smtClean="0"/>
              <a:t>Voyager observes evidence of heliospheric shocks propagating through the VLISM</a:t>
            </a:r>
          </a:p>
        </p:txBody>
      </p:sp>
    </p:spTree>
    <p:extLst>
      <p:ext uri="{BB962C8B-B14F-4D97-AF65-F5344CB8AC3E}">
        <p14:creationId xmlns:p14="http://schemas.microsoft.com/office/powerpoint/2010/main" val="9324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066800"/>
          </a:xfrm>
        </p:spPr>
        <p:txBody>
          <a:bodyPr/>
          <a:lstStyle/>
          <a:p>
            <a:r>
              <a:rPr lang="en-US" dirty="0" smtClean="0"/>
              <a:t>The VLISM Turbulence Spectrum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1486"/>
            <a:ext cx="6425246" cy="519651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85F7-9011-4FB9-A61B-9B565547C013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04981" y="2023646"/>
            <a:ext cx="2614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Burlaga et al. (2015, ApJL)</a:t>
            </a:r>
            <a:endParaRPr lang="en-US" sz="16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248400" y="1905000"/>
            <a:ext cx="2743200" cy="4953000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Voyager 1 observations of the interstellar spectral density (red), and Kolmogorov power law spectra for different outer scale lengths.</a:t>
            </a:r>
          </a:p>
          <a:p>
            <a:endParaRPr lang="en-US" sz="1800" dirty="0"/>
          </a:p>
          <a:p>
            <a:r>
              <a:rPr lang="en-US" sz="1800" b="1" dirty="0" smtClean="0">
                <a:solidFill>
                  <a:srgbClr val="0070C0"/>
                </a:solidFill>
              </a:rPr>
              <a:t>NOTE:</a:t>
            </a:r>
            <a:r>
              <a:rPr lang="en-US" sz="1800" dirty="0" smtClean="0">
                <a:solidFill>
                  <a:srgbClr val="0070C0"/>
                </a:solidFill>
              </a:rPr>
              <a:t> The model and data were plotted incorrectly in the published figure. The observed spectral density is actually </a:t>
            </a:r>
            <a:r>
              <a:rPr lang="en-US" sz="1800" b="1" dirty="0" smtClean="0">
                <a:solidFill>
                  <a:srgbClr val="0070C0"/>
                </a:solidFill>
              </a:rPr>
              <a:t>~100 times higher </a:t>
            </a:r>
            <a:r>
              <a:rPr lang="en-US" sz="1800" dirty="0" smtClean="0">
                <a:solidFill>
                  <a:srgbClr val="0070C0"/>
                </a:solidFill>
              </a:rPr>
              <a:t>than the predicted Kolmogorov spectrum for </a:t>
            </a:r>
            <a:r>
              <a:rPr lang="en-US" sz="1800" dirty="0" err="1" smtClean="0">
                <a:solidFill>
                  <a:srgbClr val="0070C0"/>
                </a:solidFill>
              </a:rPr>
              <a:t>L</a:t>
            </a:r>
            <a:r>
              <a:rPr lang="en-US" sz="1800" baseline="-25000" dirty="0" err="1" smtClean="0">
                <a:solidFill>
                  <a:srgbClr val="0070C0"/>
                </a:solidFill>
              </a:rPr>
              <a:t>c</a:t>
            </a:r>
            <a:r>
              <a:rPr lang="en-US" sz="1800" dirty="0" smtClean="0">
                <a:solidFill>
                  <a:srgbClr val="0070C0"/>
                </a:solidFill>
              </a:rPr>
              <a:t> = 10 pc.</a:t>
            </a:r>
            <a:endParaRPr lang="en-US" sz="14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27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684776"/>
          </a:xfrm>
        </p:spPr>
        <p:txBody>
          <a:bodyPr>
            <a:normAutofit/>
          </a:bodyPr>
          <a:lstStyle/>
          <a:p>
            <a:r>
              <a:rPr lang="en-US" dirty="0" smtClean="0"/>
              <a:t>The Heliospheric Boundaries</a:t>
            </a:r>
          </a:p>
          <a:p>
            <a:r>
              <a:rPr lang="en-US" dirty="0" smtClean="0"/>
              <a:t>Observing Energetic Neutral Atoms (ENAs) with the Interstellar Boundary Explorer (IBEX)</a:t>
            </a:r>
          </a:p>
          <a:p>
            <a:pPr lvl="1"/>
            <a:r>
              <a:rPr lang="en-US" dirty="0" smtClean="0"/>
              <a:t>The IBEX Ribbon and the Very Local Interstellar Magnetic Field</a:t>
            </a:r>
          </a:p>
          <a:p>
            <a:r>
              <a:rPr lang="en-US" dirty="0" smtClean="0"/>
              <a:t>Voyager 1 </a:t>
            </a:r>
            <a:r>
              <a:rPr lang="en-US" dirty="0"/>
              <a:t>i</a:t>
            </a:r>
            <a:r>
              <a:rPr lang="en-US" dirty="0" smtClean="0"/>
              <a:t>n situ Observations of the Very Local Interstellar Medium (VLISM)</a:t>
            </a:r>
          </a:p>
          <a:p>
            <a:pPr lvl="1"/>
            <a:r>
              <a:rPr lang="en-US" dirty="0" smtClean="0"/>
              <a:t>Magnetic Field Draped </a:t>
            </a:r>
            <a:r>
              <a:rPr lang="en-US" dirty="0"/>
              <a:t>A</a:t>
            </a:r>
            <a:r>
              <a:rPr lang="en-US" dirty="0" smtClean="0"/>
              <a:t>round the Heliosphere, Turbulence Spectrum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85F7-9011-4FB9-A61B-9B565547C0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2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6868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85F7-9011-4FB9-A61B-9B565547C013}" type="slidenum">
              <a:rPr lang="en-US" smtClean="0"/>
              <a:t>20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IBEX observes interstellar matter (H, He, Ne, O) and energetic neutral atoms produced in the solar wind – VLISM interaction</a:t>
            </a:r>
          </a:p>
          <a:p>
            <a:r>
              <a:rPr lang="en-US" dirty="0" smtClean="0"/>
              <a:t>IBEX observations of the Ribbon at ~keV energies reveal the VLISM magnetic field draped around the heliosphere</a:t>
            </a:r>
          </a:p>
          <a:p>
            <a:pPr lvl="1"/>
            <a:r>
              <a:rPr lang="en-US" dirty="0" smtClean="0"/>
              <a:t>Derive magnitude (2.9 </a:t>
            </a:r>
            <a:r>
              <a:rPr lang="en-US" dirty="0" err="1" smtClean="0"/>
              <a:t>μG</a:t>
            </a:r>
            <a:r>
              <a:rPr lang="en-US" dirty="0" smtClean="0"/>
              <a:t>) and direction (227°, 35°) of local magnetic field (undisturbed by the heliosphere)</a:t>
            </a:r>
          </a:p>
          <a:p>
            <a:r>
              <a:rPr lang="en-US" dirty="0" smtClean="0"/>
              <a:t>Voyager 1 has been observing the VLISM since August 2012, including the interstellar magnetic field, (indirectly) interstellar plasma density, and galactic cosmic ray spectrum</a:t>
            </a:r>
          </a:p>
          <a:p>
            <a:r>
              <a:rPr lang="en-US" dirty="0" smtClean="0"/>
              <a:t>Voyager 2 is still in the inner heliosheath, models predict it could cross the heliopause within the next few years</a:t>
            </a:r>
          </a:p>
          <a:p>
            <a:pPr lvl="1"/>
            <a:r>
              <a:rPr lang="en-US" dirty="0" smtClean="0"/>
              <a:t>Voyager 2 has a working plasma instrument!</a:t>
            </a:r>
          </a:p>
          <a:p>
            <a:pPr lvl="1"/>
            <a:r>
              <a:rPr lang="en-US" dirty="0" smtClean="0"/>
              <a:t>Some models predict Voyager 2 will cross the heliopause at a distance similar to Voyager 1 (~120 AU), which is in early 2019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85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5" name="Picture 9" descr="C:\Users\ezirnstein\Documents\Research\Presentations_Travel\IAC_2016\elevation_V1_zoom_out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0" y="4187952"/>
            <a:ext cx="3236983" cy="254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C:\Users\ezirnstein\Documents\Research\Presentations_Travel\IAC_2016\azimuthal_V1_zoom_ou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87952"/>
            <a:ext cx="3315987" cy="254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ezirnstein\Documents\Research\Presentations_Travel\IAC_2016\mag_V1_zoom_out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0" y="1645920"/>
            <a:ext cx="3164562" cy="254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ezirnstein\Documents\Research\Presentations_Travel\IAC_2016\den_V1_zoom_out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45920"/>
            <a:ext cx="3315987" cy="254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Simulation Comparison to Voyager 1 Measurements outside the HP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85F7-9011-4FB9-A61B-9B565547C013}" type="slidenum">
              <a:rPr lang="en-US" smtClean="0"/>
              <a:t>21</a:t>
            </a:fld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81200" y="1825823"/>
            <a:ext cx="439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HP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334000" y="1825823"/>
            <a:ext cx="439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HP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877075" y="4343400"/>
            <a:ext cx="439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HP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410200" y="4343400"/>
            <a:ext cx="439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HP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1981200" y="2762684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V1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5334000" y="2435423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V1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1905000" y="5638800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V1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5409364" y="5029200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V1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3554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479536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(Indirect) Observation of the Compressed </a:t>
            </a:r>
            <a:r>
              <a:rPr lang="en-US" smtClean="0"/>
              <a:t>Interstellar Plasma Density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85F7-9011-4FB9-A61B-9B565547C013}" type="slidenum">
              <a:rPr lang="en-US" smtClean="0"/>
              <a:t>22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5715000"/>
            <a:ext cx="8534400" cy="114300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Voyager 1 does not have a working plasma particle detector (stopped working in 1981), but has used the Plasma Wave Instrument (PWS; Gurnett et al. 2015) to determine the plasma density via the detection of electron plasma oscillation events associated with heliospheric shocks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2" y="1828800"/>
            <a:ext cx="9014196" cy="381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0928" y="1981200"/>
            <a:ext cx="2682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Pogorelov et al. (2017, ApJ)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5968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41" y="1080005"/>
            <a:ext cx="7816718" cy="57779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4657"/>
            <a:ext cx="8229600" cy="824543"/>
          </a:xfrm>
        </p:spPr>
        <p:txBody>
          <a:bodyPr/>
          <a:lstStyle/>
          <a:p>
            <a:pPr algn="ctr"/>
            <a:r>
              <a:rPr lang="en-US" dirty="0" smtClean="0"/>
              <a:t>Boundaries of the Heliosphere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85F7-9011-4FB9-A61B-9B565547C013}" type="slidenum">
              <a:rPr lang="en-US" smtClean="0"/>
              <a:t>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41" y="4190402"/>
            <a:ext cx="2606448" cy="266783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663641" y="4071486"/>
            <a:ext cx="3828148" cy="1189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267230" y="4109987"/>
            <a:ext cx="1256644" cy="27474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781800" y="4129668"/>
            <a:ext cx="457200" cy="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657600" y="3810000"/>
            <a:ext cx="381000" cy="7620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7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Observing Energetic Neutral Atoms (ENAs) with IBEX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85F7-9011-4FB9-A61B-9B565547C0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6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85F7-9011-4FB9-A61B-9B565547C013}" type="slidenum">
              <a:rPr lang="en-US" smtClean="0"/>
              <a:t>5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762000"/>
            <a:ext cx="4876800" cy="1676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Observing ENAs:</a:t>
            </a:r>
            <a:br>
              <a:rPr lang="en-US" dirty="0" smtClean="0"/>
            </a:br>
            <a:r>
              <a:rPr lang="en-US" dirty="0" smtClean="0"/>
              <a:t>Creating All-sky </a:t>
            </a:r>
            <a:r>
              <a:rPr lang="en-US" smtClean="0"/>
              <a:t>Maps in 6 Months</a:t>
            </a:r>
            <a:endParaRPr lang="en-US" dirty="0"/>
          </a:p>
        </p:txBody>
      </p:sp>
      <p:pic>
        <p:nvPicPr>
          <p:cNvPr id="2" name="IBEX_LongitudinalOrbit_36sec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2803875"/>
            <a:ext cx="4389501" cy="3292125"/>
          </a:xfrm>
          <a:prstGeom prst="rect">
            <a:avLst/>
          </a:prstGeom>
        </p:spPr>
      </p:pic>
      <p:pic>
        <p:nvPicPr>
          <p:cNvPr id="3" name="IBEX_annualOrbit_36sec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8299" y="2803875"/>
            <a:ext cx="4389501" cy="3292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08978" y="6367046"/>
            <a:ext cx="2926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Credit: IBEX Team/</a:t>
            </a:r>
            <a:r>
              <a:rPr lang="en-US" sz="1600" dirty="0" err="1" smtClean="0"/>
              <a:t>SwRI</a:t>
            </a:r>
            <a:endParaRPr lang="en-US" sz="1600" dirty="0"/>
          </a:p>
        </p:txBody>
      </p:sp>
      <p:pic>
        <p:nvPicPr>
          <p:cNvPr id="13315" name="Picture 3" descr="C:\Users\ezirnstein\Documents\Research\Presentations\Space_Science_Seminar\IBEX_orbit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21792"/>
            <a:ext cx="2385270" cy="212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08978" y="4297680"/>
            <a:ext cx="1310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Nose/Upwind</a:t>
            </a:r>
            <a:endParaRPr lang="en-US" sz="1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370667" y="4453466"/>
            <a:ext cx="7620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23311" y="4297680"/>
            <a:ext cx="1310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Nose/Upwind</a:t>
            </a:r>
            <a:endParaRPr lang="en-US" sz="14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985000" y="4453466"/>
            <a:ext cx="7620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20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2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" objId="2"/>
        <p14:playEvt time="16629" objId="3"/>
        <p14:stopEvt time="16903" objId="2"/>
        <p14:stopEvt time="16903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50812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85F7-9011-4FB9-A61B-9B565547C013}" type="slidenum">
              <a:rPr lang="en-US" smtClean="0"/>
              <a:t>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04006" y="1528346"/>
            <a:ext cx="2634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McComas et al. (2009, Sci)</a:t>
            </a:r>
            <a:endParaRPr lang="en-US" sz="160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562600" y="609600"/>
            <a:ext cx="35052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First IBEX</a:t>
            </a:r>
            <a:br>
              <a:rPr lang="en-US" dirty="0" smtClean="0"/>
            </a:br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16" name="Content Placeholder 4"/>
          <p:cNvSpPr>
            <a:spLocks noGrp="1"/>
          </p:cNvSpPr>
          <p:nvPr>
            <p:ph idx="1"/>
          </p:nvPr>
        </p:nvSpPr>
        <p:spPr>
          <a:xfrm>
            <a:off x="5550812" y="1828800"/>
            <a:ext cx="3593188" cy="766346"/>
          </a:xfrm>
        </p:spPr>
        <p:txBody>
          <a:bodyPr>
            <a:normAutofit/>
          </a:bodyPr>
          <a:lstStyle/>
          <a:p>
            <a:r>
              <a:rPr lang="en-US" sz="1800" dirty="0" smtClean="0"/>
              <a:t>First all-sky maps produced/published </a:t>
            </a:r>
            <a:r>
              <a:rPr lang="en-US" sz="1800" smtClean="0"/>
              <a:t>in 2009</a:t>
            </a:r>
            <a:endParaRPr lang="en-US" sz="18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505200"/>
            <a:ext cx="3581400" cy="29468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997802" y="6477000"/>
            <a:ext cx="2765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Schwadron et al. (2009, Sci)</a:t>
            </a:r>
            <a:endParaRPr lang="en-US" sz="1600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5550812" y="2480846"/>
            <a:ext cx="3593188" cy="106245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smtClean="0"/>
              <a:t>“</a:t>
            </a:r>
            <a:r>
              <a:rPr lang="en-US" sz="1800" dirty="0" smtClean="0"/>
              <a:t>Ribbon” completely unexpected, but realized to be connected to the local ISMF</a:t>
            </a:r>
            <a:r>
              <a:rPr lang="en-US" sz="2000" dirty="0" smtClean="0"/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08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8485" y="2895600"/>
            <a:ext cx="760703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First 7 Years of IBEX Observations</a:t>
            </a:r>
            <a:br>
              <a:rPr lang="en-US" dirty="0" smtClean="0"/>
            </a:br>
            <a:r>
              <a:rPr lang="en-US" dirty="0" smtClean="0"/>
              <a:t>(McComas et al. 2017, ApJS)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85F7-9011-4FB9-A61B-9B565547C013}" type="slidenum">
              <a:rPr lang="en-US" smtClean="0"/>
              <a:t>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2"/>
            <a:ext cx="852143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409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57200"/>
            <a:ext cx="8382000" cy="762000"/>
          </a:xfrm>
        </p:spPr>
        <p:txBody>
          <a:bodyPr/>
          <a:lstStyle/>
          <a:p>
            <a:r>
              <a:rPr lang="en-US" dirty="0" smtClean="0"/>
              <a:t>Some IBEX </a:t>
            </a:r>
            <a:r>
              <a:rPr lang="en-US" dirty="0" smtClean="0"/>
              <a:t>Discoveries of the VLISM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500925" y="2859772"/>
            <a:ext cx="762000" cy="365760"/>
          </a:xfrm>
        </p:spPr>
        <p:txBody>
          <a:bodyPr/>
          <a:lstStyle/>
          <a:p>
            <a:fld id="{17EF85F7-9011-4FB9-A61B-9B565547C013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33"/>
          <a:stretch/>
        </p:blipFill>
        <p:spPr>
          <a:xfrm>
            <a:off x="585986" y="1357120"/>
            <a:ext cx="7972028" cy="55008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75525" y="1109246"/>
            <a:ext cx="2765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McComas et al. (2017, ApJS)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8074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IBEX Ribbon and the Interstellar Magnetic 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85F7-9011-4FB9-A61B-9B565547C0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0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TC101859861[[fn=Tradeshow]]</Template>
  <TotalTime>71188</TotalTime>
  <Words>821</Words>
  <Application>Microsoft Macintosh PowerPoint</Application>
  <PresentationFormat>On-screen Show (4:3)</PresentationFormat>
  <Paragraphs>123</Paragraphs>
  <Slides>22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Calibri</vt:lpstr>
      <vt:lpstr>Georgia</vt:lpstr>
      <vt:lpstr>Trebuchet MS</vt:lpstr>
      <vt:lpstr>Wingdings 2</vt:lpstr>
      <vt:lpstr>Urban</vt:lpstr>
      <vt:lpstr>Observations of the Very Local Interstellar Medium with the IBEX and Voyager Spacecraft</vt:lpstr>
      <vt:lpstr>Outline</vt:lpstr>
      <vt:lpstr>Boundaries of the Heliosphere</vt:lpstr>
      <vt:lpstr>Observing Energetic Neutral Atoms (ENAs) with IBEX</vt:lpstr>
      <vt:lpstr>Observing ENAs: Creating All-sky Maps in 6 Months</vt:lpstr>
      <vt:lpstr>First IBEX Observations</vt:lpstr>
      <vt:lpstr>First 7 Years of IBEX Observations (McComas et al. 2017, ApJS)</vt:lpstr>
      <vt:lpstr>Some IBEX Discoveries of the VLISM</vt:lpstr>
      <vt:lpstr>The IBEX Ribbon and the Interstellar Magnetic Field</vt:lpstr>
      <vt:lpstr>The IBEX Ribbon</vt:lpstr>
      <vt:lpstr>How is the Ribbon created? Likely via the “Secondary ENA” Process</vt:lpstr>
      <vt:lpstr>Ribbon Production Rate (E = 1.11 keV)</vt:lpstr>
      <vt:lpstr>Simulate Ribbon in Different Configurations of BLISM</vt:lpstr>
      <vt:lpstr>Derive BLISM Based on Model-Data Ribbon Comparison</vt:lpstr>
      <vt:lpstr>Voyager 1 In Situ Observations of the VLISM</vt:lpstr>
      <vt:lpstr>Voyager 1 Observations of the VLISM Magnetic Field (Burlaga et al. 2013, Sci)</vt:lpstr>
      <vt:lpstr>Connecting V1 ISMF Observations to IBEX Neutral Observations</vt:lpstr>
      <vt:lpstr>Voyager 1 Observations of the VLISM Magnetic Field (Burlaga et al. 2016, ApJ) </vt:lpstr>
      <vt:lpstr>The VLISM Turbulence Spectrum</vt:lpstr>
      <vt:lpstr>Conclusions</vt:lpstr>
      <vt:lpstr>Simulation Comparison to Voyager 1 Measurements outside the HP</vt:lpstr>
      <vt:lpstr>(Indirect) Observation of the Compressed Interstellar Plasma Density</vt:lpstr>
    </vt:vector>
  </TitlesOfParts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Distinguishing Tests of the IBEX Ribbon Through Numerical Modeling:  Current Results and Future Prospects</dc:title>
  <dc:creator>Zirnstein, Eric</dc:creator>
  <cp:lastModifiedBy>Eric J. Zirnstein</cp:lastModifiedBy>
  <cp:revision>1362</cp:revision>
  <cp:lastPrinted>2014-12-10T00:05:28Z</cp:lastPrinted>
  <dcterms:created xsi:type="dcterms:W3CDTF">2014-11-05T22:07:33Z</dcterms:created>
  <dcterms:modified xsi:type="dcterms:W3CDTF">2017-08-10T11:24:31Z</dcterms:modified>
</cp:coreProperties>
</file>