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31" r:id="rId2"/>
    <p:sldId id="332" r:id="rId3"/>
    <p:sldId id="333" r:id="rId4"/>
    <p:sldId id="334" r:id="rId5"/>
    <p:sldId id="335" r:id="rId6"/>
    <p:sldId id="336" r:id="rId7"/>
    <p:sldId id="337" r:id="rId8"/>
    <p:sldId id="340" r:id="rId9"/>
    <p:sldId id="351" r:id="rId10"/>
    <p:sldId id="352" r:id="rId11"/>
    <p:sldId id="341" r:id="rId12"/>
    <p:sldId id="342" r:id="rId13"/>
    <p:sldId id="353" r:id="rId14"/>
    <p:sldId id="354" r:id="rId15"/>
    <p:sldId id="356" r:id="rId16"/>
    <p:sldId id="355" r:id="rId17"/>
    <p:sldId id="372" r:id="rId18"/>
    <p:sldId id="373" r:id="rId19"/>
    <p:sldId id="374" r:id="rId20"/>
    <p:sldId id="370" r:id="rId21"/>
    <p:sldId id="357" r:id="rId22"/>
    <p:sldId id="358" r:id="rId23"/>
    <p:sldId id="375" r:id="rId24"/>
    <p:sldId id="36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8F5A57-0C32-BC4C-8BF7-6723E10B1029}">
          <p14:sldIdLst>
            <p14:sldId id="331"/>
            <p14:sldId id="332"/>
            <p14:sldId id="333"/>
            <p14:sldId id="334"/>
            <p14:sldId id="335"/>
            <p14:sldId id="336"/>
            <p14:sldId id="337"/>
            <p14:sldId id="340"/>
            <p14:sldId id="351"/>
            <p14:sldId id="352"/>
            <p14:sldId id="341"/>
            <p14:sldId id="342"/>
            <p14:sldId id="353"/>
            <p14:sldId id="354"/>
            <p14:sldId id="356"/>
            <p14:sldId id="355"/>
            <p14:sldId id="372"/>
            <p14:sldId id="373"/>
            <p14:sldId id="374"/>
            <p14:sldId id="370"/>
            <p14:sldId id="357"/>
            <p14:sldId id="358"/>
            <p14:sldId id="375"/>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7D41"/>
    <a:srgbClr val="FF85FF"/>
    <a:srgbClr val="73FEFF"/>
    <a:srgbClr val="00FDFF"/>
    <a:srgbClr val="FF6FCF"/>
    <a:srgbClr val="FF00FF"/>
    <a:srgbClr val="D883FF"/>
    <a:srgbClr val="FFD8FF"/>
    <a:srgbClr val="00FF80"/>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90" autoAdjust="0"/>
    <p:restoredTop sz="81217" autoAdjust="0"/>
  </p:normalViewPr>
  <p:slideViewPr>
    <p:cSldViewPr snapToGrid="0" snapToObjects="1">
      <p:cViewPr>
        <p:scale>
          <a:sx n="74" d="100"/>
          <a:sy n="74" d="100"/>
        </p:scale>
        <p:origin x="1880" y="2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4EF21-ED1C-4547-B0F6-43AEECF07ECF}" type="datetimeFigureOut">
              <a:rPr lang="en-US" smtClean="0"/>
              <a:t>8/7/17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5C6E9D-82E0-7F40-91FE-18293A4B869A}" type="slidenum">
              <a:rPr lang="en-US" smtClean="0"/>
              <a:t>‹#›</a:t>
            </a:fld>
            <a:endParaRPr lang="en-US"/>
          </a:p>
        </p:txBody>
      </p:sp>
    </p:spTree>
    <p:extLst>
      <p:ext uri="{BB962C8B-B14F-4D97-AF65-F5344CB8AC3E}">
        <p14:creationId xmlns:p14="http://schemas.microsoft.com/office/powerpoint/2010/main" val="5392634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19AF2D-41FE-3744-9CBE-270F896DDD75}" type="slidenum">
              <a:rPr lang="en-US" smtClean="0"/>
              <a:pPr/>
              <a:t>1</a:t>
            </a:fld>
            <a:endParaRPr lang="en-US"/>
          </a:p>
        </p:txBody>
      </p:sp>
    </p:spTree>
    <p:extLst>
      <p:ext uri="{BB962C8B-B14F-4D97-AF65-F5344CB8AC3E}">
        <p14:creationId xmlns:p14="http://schemas.microsoft.com/office/powerpoint/2010/main" val="150797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addition, the plasma of a MM SNR</a:t>
            </a:r>
            <a:r>
              <a:rPr lang="en-US" baseline="0" dirty="0" smtClean="0"/>
              <a:t> exhibits rapid electron cooling. This rapid cooling has not been detected in any other type of SNRs. Usually you do not expect to see rapid cooling of electrons. You expect the temperature of the electrons to always be higher than the temperature of the ions in the plasma, while in SNRs interacting with molecular clouds the temperature of the electrons is lower than the ion temperature, and it was not until the advent of </a:t>
            </a:r>
            <a:r>
              <a:rPr lang="en-US" baseline="0" dirty="0" err="1" smtClean="0"/>
              <a:t>Suzaku</a:t>
            </a:r>
            <a:r>
              <a:rPr lang="en-US" baseline="0" dirty="0" smtClean="0"/>
              <a:t> did we even know that this type of cooling could occur in SNRs, even though there was prior hints to this unique plasma property. The effect of this cooling on the X-ray spectrum can be quite dramatic, as seen here. Here, the authors attempted to the fit the spectrum of this SNR with a plasma that does not shown rapid electron cooling and one can see it fails quite significantly.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B02A3F-03C9-3A46-B334-BBCFBE8E7F3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Apart from </a:t>
            </a:r>
            <a:r>
              <a:rPr lang="en-US" sz="1200" kern="1200" baseline="0" dirty="0" smtClean="0">
                <a:solidFill>
                  <a:schemeClr val="tx1"/>
                </a:solidFill>
                <a:effectLst/>
                <a:latin typeface="+mn-lt"/>
                <a:ea typeface="+mn-ea"/>
                <a:cs typeface="+mn-cs"/>
              </a:rPr>
              <a:t>heating ejecta and swept-up ISM to X-ray emitting temperatures, the shock front of a SNR are sites in which populations of particles can be accelerated efficiently. As the shock-front of a SNR</a:t>
            </a:r>
            <a:r>
              <a:rPr lang="en-US" sz="1200" kern="1200" dirty="0" smtClean="0">
                <a:solidFill>
                  <a:schemeClr val="tx1"/>
                </a:solidFill>
                <a:effectLst/>
                <a:latin typeface="+mn-lt"/>
                <a:ea typeface="+mn-ea"/>
                <a:cs typeface="+mn-cs"/>
              </a:rPr>
              <a:t> propagates, particles in the vicinity of the shock front will scatter back and forth off turbulence that has formed on either side of the shock. These particles will experience a gain of</a:t>
            </a:r>
            <a:r>
              <a:rPr lang="en-US" sz="1200" kern="1200" baseline="0" dirty="0" smtClean="0">
                <a:solidFill>
                  <a:schemeClr val="tx1"/>
                </a:solidFill>
                <a:effectLst/>
                <a:latin typeface="+mn-lt"/>
                <a:ea typeface="+mn-ea"/>
                <a:cs typeface="+mn-cs"/>
              </a:rPr>
              <a:t> energy every time they cross the shock </a:t>
            </a:r>
            <a:r>
              <a:rPr lang="en-US" sz="1200" kern="1200" dirty="0" smtClean="0">
                <a:solidFill>
                  <a:schemeClr val="tx1"/>
                </a:solidFill>
                <a:effectLst/>
                <a:latin typeface="+mn-lt"/>
                <a:ea typeface="+mn-ea"/>
                <a:cs typeface="+mn-cs"/>
              </a:rPr>
              <a:t>until their energy is large enough that they can escape the acceleration region. Assuming</a:t>
            </a:r>
            <a:r>
              <a:rPr lang="en-US" sz="1200" kern="1200" baseline="0" dirty="0" smtClean="0">
                <a:solidFill>
                  <a:schemeClr val="tx1"/>
                </a:solidFill>
                <a:effectLst/>
                <a:latin typeface="+mn-lt"/>
                <a:ea typeface="+mn-ea"/>
                <a:cs typeface="+mn-cs"/>
              </a:rPr>
              <a:t> very basic acceleration parameters for a SNR, it was determined theoretically in the early 80s that SNRs </a:t>
            </a:r>
            <a:r>
              <a:rPr lang="en-US" sz="1200" kern="1200" dirty="0" smtClean="0">
                <a:solidFill>
                  <a:schemeClr val="tx1"/>
                </a:solidFill>
                <a:effectLst/>
                <a:latin typeface="+mn-lt"/>
                <a:ea typeface="+mn-ea"/>
                <a:cs typeface="+mn-cs"/>
              </a:rPr>
              <a:t>can accelerate particles up to energies of 10-100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s</a:t>
            </a:r>
            <a:r>
              <a:rPr lang="en-US" sz="1200" kern="1200" dirty="0" smtClean="0">
                <a:solidFill>
                  <a:schemeClr val="tx1"/>
                </a:solidFill>
                <a:effectLst/>
                <a:latin typeface="+mn-lt"/>
                <a:ea typeface="+mn-ea"/>
                <a:cs typeface="+mn-cs"/>
              </a:rPr>
              <a:t>ince the advent of high resolution X-ray satellites such</a:t>
            </a:r>
            <a:r>
              <a:rPr lang="en-US" sz="1200" kern="1200" baseline="0" dirty="0" smtClean="0">
                <a:solidFill>
                  <a:schemeClr val="tx1"/>
                </a:solidFill>
                <a:effectLst/>
                <a:latin typeface="+mn-lt"/>
                <a:ea typeface="+mn-ea"/>
                <a:cs typeface="+mn-cs"/>
              </a:rPr>
              <a:t> as the Chandra-X-ray satellite it has been confirmed that SNRs accelerate particles up to these high energies, with </a:t>
            </a:r>
            <a:r>
              <a:rPr lang="en-US" sz="1200" kern="1200" dirty="0" smtClean="0">
                <a:solidFill>
                  <a:schemeClr val="tx1"/>
                </a:solidFill>
                <a:effectLst/>
                <a:latin typeface="+mn-lt"/>
                <a:ea typeface="+mn-ea"/>
                <a:cs typeface="+mn-cs"/>
              </a:rPr>
              <a:t>Chandra detected X-ray synchrotron emission arising from multi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 electrons in SNR SN1006.</a:t>
            </a:r>
            <a:r>
              <a:rPr lang="en-US" sz="1200" kern="1200" baseline="0" dirty="0" smtClean="0">
                <a:solidFill>
                  <a:schemeClr val="tx1"/>
                </a:solidFill>
                <a:effectLst/>
                <a:latin typeface="+mn-lt"/>
                <a:ea typeface="+mn-ea"/>
                <a:cs typeface="+mn-cs"/>
              </a:rPr>
              <a:t> So naturally the question that arises is how are the particle acceleration properties of these SNRs affected by the with a dense environment.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125427-8587-4274-AA89-58658A58EDCE}" type="slidenum">
              <a:rPr lang="en-AU" smtClean="0"/>
              <a:pPr/>
              <a:t>11</a:t>
            </a:fld>
            <a:endParaRPr lang="en-AU"/>
          </a:p>
        </p:txBody>
      </p:sp>
    </p:spTree>
    <p:extLst>
      <p:ext uri="{BB962C8B-B14F-4D97-AF65-F5344CB8AC3E}">
        <p14:creationId xmlns:p14="http://schemas.microsoft.com/office/powerpoint/2010/main" val="983684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Well the first thing one</a:t>
            </a:r>
            <a:r>
              <a:rPr lang="en-US" sz="1200" kern="1200" baseline="0" dirty="0" smtClean="0">
                <a:solidFill>
                  <a:schemeClr val="tx1"/>
                </a:solidFill>
                <a:effectLst/>
                <a:latin typeface="+mn-lt"/>
                <a:ea typeface="+mn-ea"/>
                <a:cs typeface="+mn-cs"/>
              </a:rPr>
              <a:t> notices is that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ven though most</a:t>
            </a:r>
            <a:r>
              <a:rPr lang="en-US" sz="1200" kern="1200" baseline="0" dirty="0" smtClean="0">
                <a:solidFill>
                  <a:schemeClr val="tx1"/>
                </a:solidFill>
                <a:effectLst/>
                <a:latin typeface="+mn-lt"/>
                <a:ea typeface="+mn-ea"/>
                <a:cs typeface="+mn-cs"/>
              </a:rPr>
              <a:t> MM SNRs are considered middle aged, these remnants are actually strong sources of </a:t>
            </a:r>
            <a:r>
              <a:rPr lang="en-US" sz="1200" kern="1200" baseline="0" dirty="0" err="1" smtClean="0">
                <a:solidFill>
                  <a:schemeClr val="tx1"/>
                </a:solidFill>
                <a:effectLst/>
                <a:latin typeface="+mn-lt"/>
                <a:ea typeface="+mn-ea"/>
                <a:cs typeface="+mn-cs"/>
              </a:rPr>
              <a:t>GeV</a:t>
            </a:r>
            <a:r>
              <a:rPr lang="en-US" sz="1200" kern="1200" baseline="0" dirty="0" smtClean="0">
                <a:solidFill>
                  <a:schemeClr val="tx1"/>
                </a:solidFill>
                <a:effectLst/>
                <a:latin typeface="+mn-lt"/>
                <a:ea typeface="+mn-ea"/>
                <a:cs typeface="+mn-cs"/>
              </a:rPr>
              <a:t> gamma-rays. Here is a small sample of these SNRs shown here as detected by the Fermi-LAT. This is surprising as these remnants are quite old and are thus thought to have shocks that are too slow to accelerate particles up to energies needed. In an attempt to understand the properties of these remnants</a:t>
            </a:r>
          </a:p>
        </p:txBody>
      </p:sp>
      <p:sp>
        <p:nvSpPr>
          <p:cNvPr id="4" name="Slide Number Placeholder 3"/>
          <p:cNvSpPr>
            <a:spLocks noGrp="1"/>
          </p:cNvSpPr>
          <p:nvPr>
            <p:ph type="sldNum" sz="quarter" idx="10"/>
          </p:nvPr>
        </p:nvSpPr>
        <p:spPr/>
        <p:txBody>
          <a:bodyPr/>
          <a:lstStyle/>
          <a:p>
            <a:fld id="{ACB02A3F-03C9-3A46-B334-BBCFBE8E7F3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number of authors</a:t>
            </a:r>
            <a:r>
              <a:rPr lang="en-US" sz="1200" kern="1200" baseline="0" dirty="0" smtClean="0">
                <a:solidFill>
                  <a:schemeClr val="tx1"/>
                </a:solidFill>
                <a:effectLst/>
                <a:latin typeface="+mn-lt"/>
                <a:ea typeface="+mn-ea"/>
                <a:cs typeface="+mn-cs"/>
              </a:rPr>
              <a:t> have undertaken individual gamma-ray studies of appr</a:t>
            </a:r>
            <a:r>
              <a:rPr lang="en-US" sz="1200" kern="1200" dirty="0" smtClean="0">
                <a:solidFill>
                  <a:schemeClr val="tx1"/>
                </a:solidFill>
                <a:effectLst/>
                <a:latin typeface="+mn-lt"/>
                <a:ea typeface="+mn-ea"/>
                <a:cs typeface="+mn-cs"/>
              </a:rPr>
              <a:t>oximately 1/3</a:t>
            </a:r>
            <a:r>
              <a:rPr lang="en-US" sz="1200" kern="1200" baseline="0" dirty="0" smtClean="0">
                <a:solidFill>
                  <a:schemeClr val="tx1"/>
                </a:solidFill>
                <a:effectLst/>
                <a:latin typeface="+mn-lt"/>
                <a:ea typeface="+mn-ea"/>
                <a:cs typeface="+mn-cs"/>
              </a:rPr>
              <a:t> of all known MM SNRs using the Fermi, in fact these MM SNRs make up nearly 1/3 of the total </a:t>
            </a:r>
            <a:r>
              <a:rPr lang="en-US" sz="1200" kern="1200" baseline="0" dirty="0" err="1" smtClean="0">
                <a:solidFill>
                  <a:schemeClr val="tx1"/>
                </a:solidFill>
                <a:effectLst/>
                <a:latin typeface="+mn-lt"/>
                <a:ea typeface="+mn-ea"/>
                <a:cs typeface="+mn-cs"/>
              </a:rPr>
              <a:t>GeV</a:t>
            </a:r>
            <a:r>
              <a:rPr lang="en-US" sz="1200" kern="1200" baseline="0" dirty="0" smtClean="0">
                <a:solidFill>
                  <a:schemeClr val="tx1"/>
                </a:solidFill>
                <a:effectLst/>
                <a:latin typeface="+mn-lt"/>
                <a:ea typeface="+mn-ea"/>
                <a:cs typeface="+mn-cs"/>
              </a:rPr>
              <a:t> emitting SNR population detected by Fermi. Which is actually surprising because MM SNRs only make up 13% of all known Galactic SNRs, so there something special either about these objects themselves or their environments that lead these unique Galactic objects to be such a predominant class of GeV emitting SNRs.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From these individual studies it has become apparent that their emission arises predominantly from pion decay, which wouldn’t make sense if one considered the slow shock velocities of these remnants independent of the fact that that they are interacting with dense material. However, the fact molecular </a:t>
            </a:r>
            <a:r>
              <a:rPr lang="en-US" sz="1200" kern="1200" baseline="0" dirty="0" smtClean="0">
                <a:solidFill>
                  <a:schemeClr val="tx1"/>
                </a:solidFill>
                <a:effectLst/>
                <a:latin typeface="+mn-lt"/>
                <a:ea typeface="+mn-ea"/>
                <a:cs typeface="+mn-cs"/>
              </a:rPr>
              <a:t>clouds are </a:t>
            </a:r>
            <a:r>
              <a:rPr lang="en-US" sz="1200" kern="1200" baseline="0" dirty="0" smtClean="0">
                <a:solidFill>
                  <a:schemeClr val="tx1"/>
                </a:solidFill>
                <a:effectLst/>
                <a:latin typeface="+mn-lt"/>
                <a:ea typeface="+mn-ea"/>
                <a:cs typeface="+mn-cs"/>
              </a:rPr>
              <a:t>good sources of protons that are waiting to be accelerated by the shock front of a SNR leads to pion decay </a:t>
            </a:r>
            <a:r>
              <a:rPr lang="en-US" sz="1200" kern="1200" baseline="0" dirty="0" err="1" smtClean="0">
                <a:solidFill>
                  <a:schemeClr val="tx1"/>
                </a:solidFill>
                <a:effectLst/>
                <a:latin typeface="+mn-lt"/>
                <a:ea typeface="+mn-ea"/>
                <a:cs typeface="+mn-cs"/>
              </a:rPr>
              <a:t>dominanting</a:t>
            </a:r>
            <a:r>
              <a:rPr lang="en-US" sz="1200" kern="1200" baseline="0" dirty="0" smtClean="0">
                <a:solidFill>
                  <a:schemeClr val="tx1"/>
                </a:solidFill>
                <a:effectLst/>
                <a:latin typeface="+mn-lt"/>
                <a:ea typeface="+mn-ea"/>
                <a:cs typeface="+mn-cs"/>
              </a:rPr>
              <a:t> their emission</a:t>
            </a:r>
            <a:r>
              <a:rPr lang="en-US" sz="1200" kern="1200" baseline="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Apart from characterizing the mechanism that produces the observed gamma-rays, these studies also provide us with a way to probe the density of the environment in which these SNRs are interacting with as well as trying to </a:t>
            </a:r>
            <a:r>
              <a:rPr lang="en-US" sz="1200" kern="1200" baseline="0" dirty="0" err="1" smtClean="0">
                <a:solidFill>
                  <a:schemeClr val="tx1"/>
                </a:solidFill>
                <a:effectLst/>
                <a:latin typeface="+mn-lt"/>
                <a:ea typeface="+mn-ea"/>
                <a:cs typeface="+mn-cs"/>
              </a:rPr>
              <a:t>localised</a:t>
            </a:r>
            <a:r>
              <a:rPr lang="en-US" sz="1200" kern="1200" baseline="0" dirty="0" smtClean="0">
                <a:solidFill>
                  <a:schemeClr val="tx1"/>
                </a:solidFill>
                <a:effectLst/>
                <a:latin typeface="+mn-lt"/>
                <a:ea typeface="+mn-ea"/>
                <a:cs typeface="+mn-cs"/>
              </a:rPr>
              <a:t> where this emission is coming from. Density estimates.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B02A3F-03C9-3A46-B334-BBCFBE8E7F3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i="0" dirty="0" smtClean="0">
                <a:solidFill>
                  <a:schemeClr val="tx1"/>
                </a:solidFill>
                <a:latin typeface="Calibri"/>
                <a:cs typeface="Calibri"/>
              </a:rPr>
              <a:t>However, even though these studies</a:t>
            </a:r>
            <a:r>
              <a:rPr lang="en-US" sz="1800" i="0" baseline="0" dirty="0" smtClean="0">
                <a:solidFill>
                  <a:schemeClr val="tx1"/>
                </a:solidFill>
                <a:latin typeface="Calibri"/>
                <a:cs typeface="Calibri"/>
              </a:rPr>
              <a:t> have allowed us to </a:t>
            </a:r>
            <a:r>
              <a:rPr lang="en-US" sz="1800" i="0" baseline="0" dirty="0" err="1" smtClean="0">
                <a:solidFill>
                  <a:schemeClr val="tx1"/>
                </a:solidFill>
                <a:latin typeface="Calibri"/>
                <a:cs typeface="Calibri"/>
              </a:rPr>
              <a:t>characterise</a:t>
            </a:r>
            <a:r>
              <a:rPr lang="en-US" sz="1800" i="0" baseline="0" dirty="0" smtClean="0">
                <a:solidFill>
                  <a:schemeClr val="tx1"/>
                </a:solidFill>
                <a:latin typeface="Calibri"/>
                <a:cs typeface="Calibri"/>
              </a:rPr>
              <a:t> the properties of these sources individually, unfortunately as these studies have been completed at different times during the Fermi-LAT mission, with different PSFs, background models, data ranges, </a:t>
            </a:r>
            <a:r>
              <a:rPr lang="en-US" sz="1800" i="0" baseline="0" dirty="0" err="1" smtClean="0">
                <a:solidFill>
                  <a:schemeClr val="tx1"/>
                </a:solidFill>
                <a:latin typeface="Calibri"/>
                <a:cs typeface="Calibri"/>
              </a:rPr>
              <a:t>favourite</a:t>
            </a:r>
            <a:r>
              <a:rPr lang="en-US" sz="1800" i="0" baseline="0" dirty="0" smtClean="0">
                <a:solidFill>
                  <a:schemeClr val="tx1"/>
                </a:solidFill>
                <a:latin typeface="Calibri"/>
                <a:cs typeface="Calibri"/>
              </a:rPr>
              <a:t> methods to </a:t>
            </a:r>
            <a:r>
              <a:rPr lang="en-US" sz="1800" i="0" baseline="0" dirty="0" err="1" smtClean="0">
                <a:solidFill>
                  <a:schemeClr val="tx1"/>
                </a:solidFill>
                <a:latin typeface="Calibri"/>
                <a:cs typeface="Calibri"/>
              </a:rPr>
              <a:t>analyse</a:t>
            </a:r>
            <a:r>
              <a:rPr lang="en-US" sz="1800" i="0" baseline="0" dirty="0" smtClean="0">
                <a:solidFill>
                  <a:schemeClr val="tx1"/>
                </a:solidFill>
                <a:latin typeface="Calibri"/>
                <a:cs typeface="Calibri"/>
              </a:rPr>
              <a:t> this data. It is difficult to determine whether the properties we derive from these individual studies are common across the class of these remnants, or whether unique to these individual sources. As a consequence, it becomes difficult to understand the gamma-ray emitting properties of these remnants as a class, and answer important questions about whether do all MM SNRs emit in </a:t>
            </a:r>
            <a:r>
              <a:rPr lang="en-US" sz="1800" i="0" baseline="0" dirty="0" err="1" smtClean="0">
                <a:solidFill>
                  <a:schemeClr val="tx1"/>
                </a:solidFill>
                <a:latin typeface="Calibri"/>
                <a:cs typeface="Calibri"/>
              </a:rPr>
              <a:t>GeV</a:t>
            </a:r>
            <a:r>
              <a:rPr lang="en-US" sz="1800" i="0" baseline="0" dirty="0" smtClean="0">
                <a:solidFill>
                  <a:schemeClr val="tx1"/>
                </a:solidFill>
                <a:latin typeface="Calibri"/>
                <a:cs typeface="Calibri"/>
              </a:rPr>
              <a:t>? If not, why are they so different? Do they all produce pion emission of the same amount?, how do their properties differ from those of other </a:t>
            </a:r>
            <a:r>
              <a:rPr lang="en-US" sz="1800" i="0" baseline="0" dirty="0" err="1" smtClean="0">
                <a:solidFill>
                  <a:schemeClr val="tx1"/>
                </a:solidFill>
                <a:latin typeface="Calibri"/>
                <a:cs typeface="Calibri"/>
              </a:rPr>
              <a:t>GeV</a:t>
            </a:r>
            <a:r>
              <a:rPr lang="en-US" sz="1800" i="0" baseline="0" dirty="0" smtClean="0">
                <a:solidFill>
                  <a:schemeClr val="tx1"/>
                </a:solidFill>
                <a:latin typeface="Calibri"/>
                <a:cs typeface="Calibri"/>
              </a:rPr>
              <a:t> emitting SNRs? Or correlate with other wavelengths? Or generally why do these SNRs which only correspond to 10% of all Galactic SNRs, tend to be so special?</a:t>
            </a:r>
            <a:endParaRPr lang="en-US" sz="1200" i="0" kern="1200" dirty="0">
              <a:solidFill>
                <a:schemeClr val="tx1"/>
              </a:solidFill>
              <a:effectLst/>
              <a:latin typeface="Calibri"/>
              <a:ea typeface="+mn-ea"/>
              <a:cs typeface="Calibri"/>
            </a:endParaRPr>
          </a:p>
        </p:txBody>
      </p:sp>
      <p:sp>
        <p:nvSpPr>
          <p:cNvPr id="4" name="Slide Number Placeholder 3"/>
          <p:cNvSpPr>
            <a:spLocks noGrp="1"/>
          </p:cNvSpPr>
          <p:nvPr>
            <p:ph type="sldNum" sz="quarter" idx="10"/>
          </p:nvPr>
        </p:nvSpPr>
        <p:spPr/>
        <p:txBody>
          <a:bodyPr/>
          <a:lstStyle/>
          <a:p>
            <a:fld id="{ACB02A3F-03C9-3A46-B334-BBCFBE8E7F3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Well to better answer</a:t>
            </a:r>
            <a:r>
              <a:rPr lang="en-US" sz="1200" i="0" kern="1200" baseline="0" dirty="0" smtClean="0">
                <a:solidFill>
                  <a:schemeClr val="tx1"/>
                </a:solidFill>
                <a:effectLst/>
                <a:latin typeface="+mn-lt"/>
                <a:ea typeface="+mn-ea"/>
                <a:cs typeface="+mn-cs"/>
              </a:rPr>
              <a:t> these questions, I have gone back and </a:t>
            </a:r>
            <a:r>
              <a:rPr lang="en-US" sz="1200" i="0" kern="1200" baseline="0" dirty="0" err="1" smtClean="0">
                <a:solidFill>
                  <a:schemeClr val="tx1"/>
                </a:solidFill>
                <a:effectLst/>
                <a:latin typeface="+mn-lt"/>
                <a:ea typeface="+mn-ea"/>
                <a:cs typeface="+mn-cs"/>
              </a:rPr>
              <a:t>analysed</a:t>
            </a:r>
            <a:r>
              <a:rPr lang="en-US" sz="1200" i="0" kern="1200" baseline="0" dirty="0" smtClean="0">
                <a:solidFill>
                  <a:schemeClr val="tx1"/>
                </a:solidFill>
                <a:effectLst/>
                <a:latin typeface="+mn-lt"/>
                <a:ea typeface="+mn-ea"/>
                <a:cs typeface="+mn-cs"/>
              </a:rPr>
              <a:t> over 8 years of Fermi-LAT data for all 41 known MM SNRs. For each remnant, I have produced detection significance maps of the gamma-ray emission arising from the position of each remnant. Here are a sample of some of these remnants and you can see that there is a wide range of gamma-ray morphologies, extensions and detection </a:t>
            </a:r>
            <a:r>
              <a:rPr lang="en-US" sz="1200" i="0" kern="1200" baseline="0" dirty="0" err="1" smtClean="0">
                <a:solidFill>
                  <a:schemeClr val="tx1"/>
                </a:solidFill>
                <a:effectLst/>
                <a:latin typeface="+mn-lt"/>
                <a:ea typeface="+mn-ea"/>
                <a:cs typeface="+mn-cs"/>
              </a:rPr>
              <a:t>significiances</a:t>
            </a:r>
            <a:r>
              <a:rPr lang="en-US" sz="1200" i="0" kern="1200" baseline="0" dirty="0" smtClean="0">
                <a:solidFill>
                  <a:schemeClr val="tx1"/>
                </a:solidFill>
                <a:effectLst/>
                <a:latin typeface="+mn-lt"/>
                <a:ea typeface="+mn-ea"/>
                <a:cs typeface="+mn-cs"/>
              </a:rPr>
              <a:t> of each remnant. In addition, I have produce count maps, as well as gamma-ray spectra for those which emit gamma-rays which I will use to quantify the gamma-ray properties of these remnants.</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B02A3F-03C9-3A46-B334-BBCFBE8E7F3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Here I have plotted </a:t>
            </a:r>
            <a:r>
              <a:rPr lang="en-US" sz="1200" i="0" kern="1200" dirty="0" smtClean="0">
                <a:solidFill>
                  <a:schemeClr val="tx1"/>
                </a:solidFill>
                <a:effectLst/>
                <a:latin typeface="+mn-lt"/>
                <a:ea typeface="+mn-ea"/>
                <a:cs typeface="+mn-cs"/>
              </a:rPr>
              <a:t>some of the spectra that I have been able to extract from some of the MM SNRs shown on the previous slide.</a:t>
            </a:r>
            <a:r>
              <a:rPr lang="en-US" sz="1200" i="0" kern="1200" baseline="0" dirty="0" smtClean="0">
                <a:solidFill>
                  <a:schemeClr val="tx1"/>
                </a:solidFill>
                <a:effectLst/>
                <a:latin typeface="+mn-lt"/>
                <a:ea typeface="+mn-ea"/>
                <a:cs typeface="+mn-cs"/>
              </a:rPr>
              <a:t> One thing you notice is </a:t>
            </a:r>
            <a:r>
              <a:rPr lang="en-US" sz="1200" i="0" kern="1200" baseline="0" dirty="0" smtClean="0">
                <a:solidFill>
                  <a:schemeClr val="tx1"/>
                </a:solidFill>
                <a:effectLst/>
                <a:latin typeface="+mn-lt"/>
                <a:ea typeface="+mn-ea"/>
                <a:cs typeface="+mn-cs"/>
              </a:rPr>
              <a:t>that even in this subsample </a:t>
            </a:r>
            <a:r>
              <a:rPr lang="en-US" sz="1200" kern="1200" baseline="0" dirty="0" smtClean="0">
                <a:solidFill>
                  <a:schemeClr val="tx1"/>
                </a:solidFill>
                <a:effectLst/>
                <a:latin typeface="+mn-lt"/>
                <a:ea typeface="+mn-ea"/>
                <a:cs typeface="+mn-cs"/>
              </a:rPr>
              <a:t>we get large variations in the emission of these sources themselves, with some sources showing </a:t>
            </a:r>
            <a:r>
              <a:rPr lang="en-US" sz="1200" kern="1200" baseline="0" dirty="0" smtClean="0">
                <a:solidFill>
                  <a:schemeClr val="tx1"/>
                </a:solidFill>
                <a:effectLst/>
                <a:latin typeface="+mn-lt"/>
                <a:ea typeface="+mn-ea"/>
                <a:cs typeface="+mn-cs"/>
              </a:rPr>
              <a:t> what looks like a </a:t>
            </a:r>
            <a:r>
              <a:rPr lang="en-US" sz="1200" kern="1200" baseline="0" dirty="0" smtClean="0">
                <a:solidFill>
                  <a:schemeClr val="tx1"/>
                </a:solidFill>
                <a:effectLst/>
                <a:latin typeface="+mn-lt"/>
                <a:ea typeface="+mn-ea"/>
                <a:cs typeface="+mn-cs"/>
              </a:rPr>
              <a:t>much flatter spectrum, while others show quite a significant cut off in the maximum </a:t>
            </a:r>
            <a:r>
              <a:rPr lang="en-US" sz="1200" kern="1200" baseline="0" dirty="0" smtClean="0">
                <a:solidFill>
                  <a:schemeClr val="tx1"/>
                </a:solidFill>
                <a:effectLst/>
                <a:latin typeface="+mn-lt"/>
                <a:ea typeface="+mn-ea"/>
                <a:cs typeface="+mn-cs"/>
              </a:rPr>
              <a:t>energy, and some of these showing a variation between these two. So even within the population of these MM SNRs there is large variation in the emission properties of these sources, making it important to study these sources as a class to really understand why these are so special.</a:t>
            </a:r>
            <a:endParaRPr lang="en-US" sz="120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B02A3F-03C9-3A46-B334-BBCFBE8E7F3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So for example,</a:t>
            </a:r>
            <a:r>
              <a:rPr lang="en-US" sz="1200" i="0" kern="1200" baseline="0" dirty="0" smtClean="0">
                <a:solidFill>
                  <a:schemeClr val="tx1"/>
                </a:solidFill>
                <a:effectLst/>
                <a:latin typeface="+mn-lt"/>
                <a:ea typeface="+mn-ea"/>
                <a:cs typeface="+mn-cs"/>
              </a:rPr>
              <a:t> using these spectra we can determine </a:t>
            </a:r>
            <a:r>
              <a:rPr lang="en-US" sz="1200" i="0" kern="1200" baseline="0" dirty="0" smtClean="0">
                <a:solidFill>
                  <a:schemeClr val="tx1"/>
                </a:solidFill>
                <a:effectLst/>
                <a:latin typeface="+mn-lt"/>
                <a:ea typeface="+mn-ea"/>
                <a:cs typeface="+mn-cs"/>
              </a:rPr>
              <a:t>correlations between different properties of these objects, as well as comparing the properties of these MM SNRs to those of other GeV emitting SNRs. For example, here we have plotted, very preliminarily, the best fit photon index of the gamma-ray emission as a function of luminosity for a handful of our MM SNRs as seen here in purple. Here we have also plotted the same parameters but from other </a:t>
            </a:r>
            <a:r>
              <a:rPr lang="en-US" sz="1200" i="0" kern="1200" baseline="0" dirty="0" err="1" smtClean="0">
                <a:solidFill>
                  <a:schemeClr val="tx1"/>
                </a:solidFill>
                <a:effectLst/>
                <a:latin typeface="+mn-lt"/>
                <a:ea typeface="+mn-ea"/>
                <a:cs typeface="+mn-cs"/>
              </a:rPr>
              <a:t>GeV</a:t>
            </a:r>
            <a:r>
              <a:rPr lang="en-US" sz="1200" i="0" kern="1200" baseline="0" dirty="0" smtClean="0">
                <a:solidFill>
                  <a:schemeClr val="tx1"/>
                </a:solidFill>
                <a:effectLst/>
                <a:latin typeface="+mn-lt"/>
                <a:ea typeface="+mn-ea"/>
                <a:cs typeface="+mn-cs"/>
              </a:rPr>
              <a:t> emitting SNRs that are not classified as MM SNRs in green and purple. First of all one can quickly see that these MM SNRs make up some of the brightest </a:t>
            </a:r>
            <a:r>
              <a:rPr lang="en-US" sz="1200" i="0" kern="1200" baseline="0" dirty="0" err="1" smtClean="0">
                <a:solidFill>
                  <a:schemeClr val="tx1"/>
                </a:solidFill>
                <a:effectLst/>
                <a:latin typeface="+mn-lt"/>
                <a:ea typeface="+mn-ea"/>
                <a:cs typeface="+mn-cs"/>
              </a:rPr>
              <a:t>GeV</a:t>
            </a:r>
            <a:r>
              <a:rPr lang="en-US" sz="1200" i="0" kern="1200" baseline="0" dirty="0" smtClean="0">
                <a:solidFill>
                  <a:schemeClr val="tx1"/>
                </a:solidFill>
                <a:effectLst/>
                <a:latin typeface="+mn-lt"/>
                <a:ea typeface="+mn-ea"/>
                <a:cs typeface="+mn-cs"/>
              </a:rPr>
              <a:t> SNRs in our sample, while interestingly they seem to have a much more narrower range for their photon index compared to other SNRs. </a:t>
            </a:r>
            <a:r>
              <a:rPr lang="en-US" sz="1200" kern="1200" dirty="0" smtClean="0">
                <a:solidFill>
                  <a:schemeClr val="tx1"/>
                </a:solidFill>
                <a:effectLst/>
                <a:latin typeface="+mn-lt"/>
                <a:ea typeface="+mn-ea"/>
                <a:cs typeface="+mn-cs"/>
              </a:rPr>
              <a:t>As these</a:t>
            </a:r>
            <a:r>
              <a:rPr lang="en-US" sz="1200" kern="1200" baseline="0" dirty="0" smtClean="0">
                <a:solidFill>
                  <a:schemeClr val="tx1"/>
                </a:solidFill>
                <a:effectLst/>
                <a:latin typeface="+mn-lt"/>
                <a:ea typeface="+mn-ea"/>
                <a:cs typeface="+mn-cs"/>
              </a:rPr>
              <a:t> remnants </a:t>
            </a:r>
            <a:r>
              <a:rPr lang="en-US" sz="1200" kern="1200" dirty="0" smtClean="0">
                <a:solidFill>
                  <a:schemeClr val="tx1"/>
                </a:solidFill>
                <a:effectLst/>
                <a:latin typeface="+mn-lt"/>
                <a:ea typeface="+mn-ea"/>
                <a:cs typeface="+mn-cs"/>
              </a:rPr>
              <a:t>seem to have the same gamma-ray index, one might speculate that these objects have the same dominant particle</a:t>
            </a:r>
            <a:r>
              <a:rPr lang="en-US" sz="1200" kern="1200" baseline="0" dirty="0" smtClean="0">
                <a:solidFill>
                  <a:schemeClr val="tx1"/>
                </a:solidFill>
                <a:effectLst/>
                <a:latin typeface="+mn-lt"/>
                <a:ea typeface="+mn-ea"/>
                <a:cs typeface="+mn-cs"/>
              </a:rPr>
              <a:t> acceleration mechanism. For example, it has been shown that W44 which is a well known MM SNR that its particle acceleration properties can be easily explained by </a:t>
            </a:r>
            <a:r>
              <a:rPr lang="en-US" sz="1200" kern="1200" baseline="0" dirty="0" err="1" smtClean="0">
                <a:solidFill>
                  <a:schemeClr val="tx1"/>
                </a:solidFill>
                <a:effectLst/>
                <a:latin typeface="+mn-lt"/>
                <a:ea typeface="+mn-ea"/>
                <a:cs typeface="+mn-cs"/>
              </a:rPr>
              <a:t>r</a:t>
            </a:r>
            <a:r>
              <a:rPr lang="en-US" sz="1200" kern="1200" dirty="0" err="1" smtClean="0">
                <a:solidFill>
                  <a:schemeClr val="tx1"/>
                </a:solidFill>
                <a:effectLst/>
                <a:latin typeface="+mn-lt"/>
                <a:ea typeface="+mn-ea"/>
                <a:cs typeface="+mn-cs"/>
              </a:rPr>
              <a:t>adiative</a:t>
            </a:r>
            <a:r>
              <a:rPr lang="en-US" sz="1200" kern="1200" dirty="0" smtClean="0">
                <a:solidFill>
                  <a:schemeClr val="tx1"/>
                </a:solidFill>
                <a:effectLst/>
                <a:latin typeface="+mn-lt"/>
                <a:ea typeface="+mn-ea"/>
                <a:cs typeface="+mn-cs"/>
              </a:rPr>
              <a:t> shocks re-accelerating preexisting cosmic rays boosted to </a:t>
            </a:r>
            <a:r>
              <a:rPr lang="en-US" sz="1200" kern="1200" dirty="0" err="1" smtClean="0">
                <a:solidFill>
                  <a:schemeClr val="tx1"/>
                </a:solidFill>
                <a:effectLst/>
                <a:latin typeface="+mn-lt"/>
                <a:ea typeface="+mn-ea"/>
                <a:cs typeface="+mn-cs"/>
              </a:rPr>
              <a:t>GeV</a:t>
            </a:r>
            <a:r>
              <a:rPr lang="en-US" sz="1200" kern="1200" dirty="0" smtClean="0">
                <a:solidFill>
                  <a:schemeClr val="tx1"/>
                </a:solidFill>
                <a:effectLst/>
                <a:latin typeface="+mn-lt"/>
                <a:ea typeface="+mn-ea"/>
                <a:cs typeface="+mn-cs"/>
              </a:rPr>
              <a:t> energies by the rapidly cooling shocks</a:t>
            </a:r>
            <a:r>
              <a:rPr lang="en-US" sz="1200" kern="1200" baseline="0" dirty="0" smtClean="0">
                <a:solidFill>
                  <a:schemeClr val="tx1"/>
                </a:solidFill>
                <a:effectLst/>
                <a:latin typeface="+mn-lt"/>
                <a:ea typeface="+mn-ea"/>
                <a:cs typeface="+mn-cs"/>
              </a:rPr>
              <a:t> found in these remnants. So it is possible that all MM SNRs follow this, and something we can test quite using our global study.</a:t>
            </a:r>
            <a:endParaRPr lang="en-US" sz="120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B02A3F-03C9-3A46-B334-BBCFBE8E7F31}" type="slidenum">
              <a:rPr lang="en-US" smtClean="0"/>
              <a:pPr/>
              <a:t>17</a:t>
            </a:fld>
            <a:endParaRPr lang="en-US"/>
          </a:p>
        </p:txBody>
      </p:sp>
    </p:spTree>
    <p:extLst>
      <p:ext uri="{BB962C8B-B14F-4D97-AF65-F5344CB8AC3E}">
        <p14:creationId xmlns:p14="http://schemas.microsoft.com/office/powerpoint/2010/main" val="1707934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So at the start of my talk </a:t>
            </a:r>
            <a:r>
              <a:rPr lang="en-US" sz="1200" i="0" kern="1200" baseline="0" dirty="0" smtClean="0">
                <a:solidFill>
                  <a:schemeClr val="tx1"/>
                </a:solidFill>
                <a:effectLst/>
                <a:latin typeface="+mn-lt"/>
                <a:ea typeface="+mn-ea"/>
                <a:cs typeface="+mn-cs"/>
              </a:rPr>
              <a:t>I had touched on specifically the properties of these remnants that make these sources so unique. We have come a long way compared </a:t>
            </a:r>
            <a:r>
              <a:rPr lang="en-US" sz="1200" i="0" kern="1200" baseline="0" dirty="0" smtClean="0">
                <a:solidFill>
                  <a:schemeClr val="tx1"/>
                </a:solidFill>
                <a:effectLst/>
                <a:latin typeface="+mn-lt"/>
                <a:ea typeface="+mn-ea"/>
                <a:cs typeface="+mn-cs"/>
              </a:rPr>
              <a:t>to the first study of these sources in the late 90s using </a:t>
            </a:r>
            <a:r>
              <a:rPr lang="en-US" sz="1200" i="0" kern="1200" baseline="0" dirty="0" smtClean="0">
                <a:solidFill>
                  <a:schemeClr val="tx1"/>
                </a:solidFill>
                <a:effectLst/>
                <a:latin typeface="+mn-lt"/>
                <a:ea typeface="+mn-ea"/>
                <a:cs typeface="+mn-cs"/>
              </a:rPr>
              <a:t>ROSAT which thought that the emission from these sources was more simpler. However, a number </a:t>
            </a:r>
            <a:r>
              <a:rPr lang="en-US" sz="1200" i="0" kern="1200" baseline="0" dirty="0" smtClean="0">
                <a:solidFill>
                  <a:schemeClr val="tx1"/>
                </a:solidFill>
                <a:effectLst/>
                <a:latin typeface="+mn-lt"/>
                <a:ea typeface="+mn-ea"/>
                <a:cs typeface="+mn-cs"/>
              </a:rPr>
              <a:t>of individual studies using high resolution X-ray instruments such as Chandra, </a:t>
            </a:r>
            <a:r>
              <a:rPr lang="en-US" sz="1200" i="0" kern="1200" baseline="0" dirty="0" err="1" smtClean="0">
                <a:solidFill>
                  <a:schemeClr val="tx1"/>
                </a:solidFill>
                <a:effectLst/>
                <a:latin typeface="+mn-lt"/>
                <a:ea typeface="+mn-ea"/>
                <a:cs typeface="+mn-cs"/>
              </a:rPr>
              <a:t>Suzaku</a:t>
            </a:r>
            <a:r>
              <a:rPr lang="en-US" sz="1200" i="0" kern="1200" baseline="0" dirty="0" smtClean="0">
                <a:solidFill>
                  <a:schemeClr val="tx1"/>
                </a:solidFill>
                <a:effectLst/>
                <a:latin typeface="+mn-lt"/>
                <a:ea typeface="+mn-ea"/>
                <a:cs typeface="+mn-cs"/>
              </a:rPr>
              <a:t> and XMM have shown that the properties of these sources are much more complicated and even different that originally presented by Rho and </a:t>
            </a:r>
            <a:r>
              <a:rPr lang="en-US" sz="1200" i="0" kern="1200" baseline="0" dirty="0" err="1" smtClean="0">
                <a:solidFill>
                  <a:schemeClr val="tx1"/>
                </a:solidFill>
                <a:effectLst/>
                <a:latin typeface="+mn-lt"/>
                <a:ea typeface="+mn-ea"/>
                <a:cs typeface="+mn-cs"/>
              </a:rPr>
              <a:t>Petre</a:t>
            </a:r>
            <a:r>
              <a:rPr lang="en-US" sz="1200" i="0" kern="1200" baseline="0" dirty="0" smtClean="0">
                <a:solidFill>
                  <a:schemeClr val="tx1"/>
                </a:solidFill>
                <a:effectLst/>
                <a:latin typeface="+mn-lt"/>
                <a:ea typeface="+mn-ea"/>
                <a:cs typeface="+mn-cs"/>
              </a:rPr>
              <a:t> . However, as only a fraction of these sources have been studied in X-rays, using various amount of data, different models, different analysis techniques with different abundance tables, atomic data bases, calibrations etc. So again, it is difficult to know whether these properties are unique to a few individual sources, or whether they are common across the class of remnants. So we went back </a:t>
            </a:r>
            <a:r>
              <a:rPr lang="en-US" sz="1200" i="0" kern="1200" baseline="0" dirty="0" smtClean="0">
                <a:solidFill>
                  <a:schemeClr val="tx1"/>
                </a:solidFill>
                <a:effectLst/>
                <a:latin typeface="+mn-lt"/>
                <a:ea typeface="+mn-ea"/>
                <a:cs typeface="+mn-cs"/>
              </a:rPr>
              <a:t>and </a:t>
            </a:r>
            <a:r>
              <a:rPr lang="en-US" sz="1200" i="0" kern="1200" baseline="0" dirty="0" err="1" smtClean="0">
                <a:solidFill>
                  <a:schemeClr val="tx1"/>
                </a:solidFill>
                <a:effectLst/>
                <a:latin typeface="+mn-lt"/>
                <a:ea typeface="+mn-ea"/>
                <a:cs typeface="+mn-cs"/>
              </a:rPr>
              <a:t>analysed</a:t>
            </a:r>
            <a:r>
              <a:rPr lang="en-US" sz="1200"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archival X-ray data of a large fraction of the ~40 MM SNRs in a self consistent way, with proper background modeling, and common source model. Here we find that our MM SNR sample, the majority of them have enhanced column densities which is consistent with being found in higher density regions of the Milky Way.</a:t>
            </a:r>
          </a:p>
        </p:txBody>
      </p:sp>
      <p:sp>
        <p:nvSpPr>
          <p:cNvPr id="4" name="Slide Number Placeholder 3"/>
          <p:cNvSpPr>
            <a:spLocks noGrp="1"/>
          </p:cNvSpPr>
          <p:nvPr>
            <p:ph type="sldNum" sz="quarter" idx="10"/>
          </p:nvPr>
        </p:nvSpPr>
        <p:spPr/>
        <p:txBody>
          <a:bodyPr/>
          <a:lstStyle/>
          <a:p>
            <a:fld id="{ACB02A3F-03C9-3A46-B334-BBCFBE8E7F31}" type="slidenum">
              <a:rPr lang="en-US" smtClean="0"/>
              <a:pPr/>
              <a:t>18</a:t>
            </a:fld>
            <a:endParaRPr lang="en-US"/>
          </a:p>
        </p:txBody>
      </p:sp>
    </p:spTree>
    <p:extLst>
      <p:ext uri="{BB962C8B-B14F-4D97-AF65-F5344CB8AC3E}">
        <p14:creationId xmlns:p14="http://schemas.microsoft.com/office/powerpoint/2010/main" val="1925105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We find that mean temperature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These results suggest a plasma structure consisting of a central hot region surrounded by a cooler, denser shell, similar to the expected structure of a shell-like SNR.</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err="1" smtClean="0">
                <a:solidFill>
                  <a:schemeClr val="tx1"/>
                </a:solidFill>
                <a:effectLst/>
                <a:latin typeface="+mn-lt"/>
                <a:ea typeface="+mn-ea"/>
                <a:cs typeface="+mn-cs"/>
              </a:rPr>
              <a:t>Overionisation</a:t>
            </a:r>
            <a:r>
              <a:rPr lang="en-US" sz="1200" i="0" kern="1200" baseline="0" dirty="0" smtClean="0">
                <a:solidFill>
                  <a:schemeClr val="tx1"/>
                </a:solidFill>
                <a:effectLst/>
                <a:latin typeface="+mn-lt"/>
                <a:ea typeface="+mn-ea"/>
                <a:cs typeface="+mn-cs"/>
              </a:rPr>
              <a:t>.</a:t>
            </a:r>
            <a:endParaRPr lang="en-US" sz="120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B02A3F-03C9-3A46-B334-BBCFBE8E7F31}" type="slidenum">
              <a:rPr lang="en-US" smtClean="0"/>
              <a:pPr/>
              <a:t>19</a:t>
            </a:fld>
            <a:endParaRPr lang="en-US"/>
          </a:p>
        </p:txBody>
      </p:sp>
    </p:spTree>
    <p:extLst>
      <p:ext uri="{BB962C8B-B14F-4D97-AF65-F5344CB8AC3E}">
        <p14:creationId xmlns:p14="http://schemas.microsoft.com/office/powerpoint/2010/main" val="58626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all know, the mass and evolution of an individual star will depend highly on the environment in which the star is born. When the massive stars born in these dense environments end their life as a supernova explosion.</a:t>
            </a:r>
            <a:endParaRPr lang="en-US" dirty="0"/>
          </a:p>
        </p:txBody>
      </p:sp>
      <p:sp>
        <p:nvSpPr>
          <p:cNvPr id="4" name="Slide Number Placeholder 3"/>
          <p:cNvSpPr>
            <a:spLocks noGrp="1"/>
          </p:cNvSpPr>
          <p:nvPr>
            <p:ph type="sldNum" sz="quarter" idx="10"/>
          </p:nvPr>
        </p:nvSpPr>
        <p:spPr/>
        <p:txBody>
          <a:bodyPr/>
          <a:lstStyle/>
          <a:p>
            <a:fld id="{C55C6E9D-82E0-7F40-91FE-18293A4B869A}" type="slidenum">
              <a:rPr lang="en-US" smtClean="0"/>
              <a:t>2</a:t>
            </a:fld>
            <a:endParaRPr lang="en-US"/>
          </a:p>
        </p:txBody>
      </p:sp>
    </p:spTree>
    <p:extLst>
      <p:ext uri="{BB962C8B-B14F-4D97-AF65-F5344CB8AC3E}">
        <p14:creationId xmlns:p14="http://schemas.microsoft.com/office/powerpoint/2010/main" val="938540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density-weighted timescale of the plasma</a:t>
            </a:r>
            <a:r>
              <a:rPr lang="en-US" sz="1200" b="0" i="0" kern="1200" baseline="0" dirty="0" smtClean="0">
                <a:solidFill>
                  <a:schemeClr val="tx1"/>
                </a:solidFill>
                <a:effectLst/>
                <a:latin typeface="+mn-lt"/>
                <a:ea typeface="+mn-ea"/>
                <a:cs typeface="+mn-cs"/>
              </a:rPr>
              <a:t>: </a:t>
            </a:r>
            <a:r>
              <a:rPr lang="en-US" dirty="0" smtClean="0"/>
              <a:t>the degree of ionization in MM SNRs is systematically higher than in shell-like SNRs which</a:t>
            </a:r>
            <a:r>
              <a:rPr lang="en-US" baseline="0" dirty="0" smtClean="0"/>
              <a:t> are around 10^10.  Differences in different parts of the remnant.</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Look at elemental abundances, most of them enhanced in Mg, Si and S. Tie into Type </a:t>
            </a:r>
            <a:r>
              <a:rPr lang="en-US" baseline="0" dirty="0" err="1" smtClean="0"/>
              <a:t>Ia</a:t>
            </a:r>
            <a:r>
              <a:rPr lang="en-US" baseline="0" dirty="0" smtClean="0"/>
              <a:t> vs CC </a:t>
            </a:r>
            <a:r>
              <a:rPr lang="en-US" baseline="0" dirty="0" err="1" smtClean="0"/>
              <a:t>Sne</a:t>
            </a:r>
            <a:r>
              <a:rPr lang="en-US" baseline="0" dirty="0" smtClean="0"/>
              <a:t>…..</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B02A3F-03C9-3A46-B334-BBCFBE8E7F31}" type="slidenum">
              <a:rPr lang="en-US" smtClean="0"/>
              <a:pPr/>
              <a:t>20</a:t>
            </a:fld>
            <a:endParaRPr lang="en-US"/>
          </a:p>
        </p:txBody>
      </p:sp>
    </p:spTree>
    <p:extLst>
      <p:ext uri="{BB962C8B-B14F-4D97-AF65-F5344CB8AC3E}">
        <p14:creationId xmlns:p14="http://schemas.microsoft.com/office/powerpoint/2010/main" val="714706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Another thing that can be quantified in this global study in the difference between the gamma-ray emission arising from MM SNRs arising from CC, and those arising from Type Ia.</a:t>
            </a:r>
            <a:endParaRPr lang="en-US" sz="1200" i="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 Out of the 41 known MM SNRs, there are a handful of these that are thought to be interacting with molecular clouds and have been suggested to arise from a Type </a:t>
            </a:r>
            <a:r>
              <a:rPr lang="en-US" sz="1200" kern="1200" baseline="0" dirty="0" err="1" smtClean="0">
                <a:solidFill>
                  <a:schemeClr val="tx1"/>
                </a:solidFill>
                <a:effectLst/>
                <a:latin typeface="+mn-lt"/>
                <a:ea typeface="+mn-ea"/>
                <a:cs typeface="+mn-cs"/>
              </a:rPr>
              <a:t>Ia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SNe</a:t>
            </a:r>
            <a:r>
              <a:rPr lang="en-US" sz="1200" kern="1200" baseline="0" dirty="0" smtClean="0">
                <a:solidFill>
                  <a:schemeClr val="tx1"/>
                </a:solidFill>
                <a:effectLst/>
                <a:latin typeface="+mn-lt"/>
                <a:ea typeface="+mn-ea"/>
                <a:cs typeface="+mn-cs"/>
              </a:rPr>
              <a:t>. Naively, one would expect that as these remnants are interacting with molecular clouds and are classified as mixed morphology due to their center filled X-ray emission and radio shell, that they would have similar properties to that of their core collapse siblings as I have highlighted before.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19AF2D-41FE-3744-9CBE-270F896DDD75}" type="slidenum">
              <a:rPr lang="en-US" smtClean="0"/>
              <a:pPr/>
              <a:t>21</a:t>
            </a:fld>
            <a:endParaRPr lang="en-US"/>
          </a:p>
        </p:txBody>
      </p:sp>
    </p:spTree>
    <p:extLst>
      <p:ext uri="{BB962C8B-B14F-4D97-AF65-F5344CB8AC3E}">
        <p14:creationId xmlns:p14="http://schemas.microsoft.com/office/powerpoint/2010/main" val="1036532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However, interestingly</a:t>
            </a:r>
            <a:r>
              <a:rPr lang="en-US" sz="1200" kern="1200" baseline="0" dirty="0" smtClean="0">
                <a:solidFill>
                  <a:schemeClr val="tx1"/>
                </a:solidFill>
                <a:effectLst/>
                <a:latin typeface="+mn-lt"/>
                <a:ea typeface="+mn-ea"/>
                <a:cs typeface="+mn-cs"/>
              </a:rPr>
              <a:t> we find that Type </a:t>
            </a:r>
            <a:r>
              <a:rPr lang="en-US" sz="1200" kern="1200" baseline="0" dirty="0" err="1" smtClean="0">
                <a:solidFill>
                  <a:schemeClr val="tx1"/>
                </a:solidFill>
                <a:effectLst/>
                <a:latin typeface="+mn-lt"/>
                <a:ea typeface="+mn-ea"/>
                <a:cs typeface="+mn-cs"/>
              </a:rPr>
              <a:t>Ia</a:t>
            </a:r>
            <a:r>
              <a:rPr lang="en-US" sz="1200" kern="1200" baseline="0" dirty="0" smtClean="0">
                <a:solidFill>
                  <a:schemeClr val="tx1"/>
                </a:solidFill>
                <a:effectLst/>
                <a:latin typeface="+mn-lt"/>
                <a:ea typeface="+mn-ea"/>
                <a:cs typeface="+mn-cs"/>
              </a:rPr>
              <a:t> MM SNRs seem to have quite different properties. First of all Type </a:t>
            </a:r>
            <a:r>
              <a:rPr lang="en-US" sz="1200" kern="1200" baseline="0" dirty="0" err="1" smtClean="0">
                <a:solidFill>
                  <a:schemeClr val="tx1"/>
                </a:solidFill>
                <a:effectLst/>
                <a:latin typeface="+mn-lt"/>
                <a:ea typeface="+mn-ea"/>
                <a:cs typeface="+mn-cs"/>
              </a:rPr>
              <a:t>Ia</a:t>
            </a:r>
            <a:r>
              <a:rPr lang="en-US" sz="1200" kern="1200" baseline="0" dirty="0" smtClean="0">
                <a:solidFill>
                  <a:schemeClr val="tx1"/>
                </a:solidFill>
                <a:effectLst/>
                <a:latin typeface="+mn-lt"/>
                <a:ea typeface="+mn-ea"/>
                <a:cs typeface="+mn-cs"/>
              </a:rPr>
              <a:t> MM SNRs no evidence of </a:t>
            </a:r>
            <a:r>
              <a:rPr lang="en-US" sz="1200" kern="1200" baseline="0" dirty="0" err="1" smtClean="0">
                <a:solidFill>
                  <a:schemeClr val="tx1"/>
                </a:solidFill>
                <a:effectLst/>
                <a:latin typeface="+mn-lt"/>
                <a:ea typeface="+mn-ea"/>
                <a:cs typeface="+mn-cs"/>
              </a:rPr>
              <a:t>GeV</a:t>
            </a:r>
            <a:r>
              <a:rPr lang="en-US" sz="1200" kern="1200" baseline="0" dirty="0" smtClean="0">
                <a:solidFill>
                  <a:schemeClr val="tx1"/>
                </a:solidFill>
                <a:effectLst/>
                <a:latin typeface="+mn-lt"/>
                <a:ea typeface="+mn-ea"/>
                <a:cs typeface="+mn-cs"/>
              </a:rPr>
              <a:t> gamma-ray emission, unlike their CC siblings. In addition, their X-ray properties are very different from their CC MM SNRs as seen here on this plot, where here we have plotted the initial temperature of a X-ray emitting plasma before it became </a:t>
            </a:r>
            <a:r>
              <a:rPr lang="en-US" sz="1200" kern="1200" baseline="0" dirty="0" err="1" smtClean="0">
                <a:solidFill>
                  <a:schemeClr val="tx1"/>
                </a:solidFill>
                <a:effectLst/>
                <a:latin typeface="+mn-lt"/>
                <a:ea typeface="+mn-ea"/>
                <a:cs typeface="+mn-cs"/>
              </a:rPr>
              <a:t>ionised</a:t>
            </a:r>
            <a:r>
              <a:rPr lang="en-US" sz="1200" kern="1200" baseline="0" dirty="0" smtClean="0">
                <a:solidFill>
                  <a:schemeClr val="tx1"/>
                </a:solidFill>
                <a:effectLst/>
                <a:latin typeface="+mn-lt"/>
                <a:ea typeface="+mn-ea"/>
                <a:cs typeface="+mn-cs"/>
              </a:rPr>
              <a:t>, against its temperature measured now. One way to get this separation in both X-ray and gamma-ray properties is that they have different environments, leading to the differences in these properties, or the interaction of these remnants might not be as strong. If this is true, this has some complications associated with current models that try to produce the X-ray morphology of these SNRs. Thus, global studies of these SNRs in both gamma-rays and other wavelengths such as X-rays provides us with a very powerful way to better understand the properties of these SNRs and why they are so </a:t>
            </a:r>
            <a:r>
              <a:rPr lang="en-US" sz="1200" kern="1200" baseline="0" dirty="0" smtClean="0">
                <a:solidFill>
                  <a:schemeClr val="tx1"/>
                </a:solidFill>
                <a:effectLst/>
                <a:latin typeface="+mn-lt"/>
                <a:ea typeface="+mn-ea"/>
                <a:cs typeface="+mn-cs"/>
              </a:rPr>
              <a:t>unique.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19AF2D-41FE-3744-9CBE-270F896DDD75}" type="slidenum">
              <a:rPr lang="en-US" smtClean="0"/>
              <a:pPr/>
              <a:t>22</a:t>
            </a:fld>
            <a:endParaRPr lang="en-US"/>
          </a:p>
        </p:txBody>
      </p:sp>
    </p:spTree>
    <p:extLst>
      <p:ext uri="{BB962C8B-B14F-4D97-AF65-F5344CB8AC3E}">
        <p14:creationId xmlns:p14="http://schemas.microsoft.com/office/powerpoint/2010/main" val="1036532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possibility is that this hard X-ray tail arises from a population of relativistic electrons that are being accelerated</a:t>
            </a:r>
            <a:r>
              <a:rPr lang="en-US" sz="1200" kern="1200" baseline="0" dirty="0" smtClean="0">
                <a:solidFill>
                  <a:schemeClr val="tx1"/>
                </a:solidFill>
                <a:effectLst/>
                <a:latin typeface="+mn-lt"/>
                <a:ea typeface="+mn-ea"/>
                <a:cs typeface="+mn-cs"/>
              </a:rPr>
              <a:t> by the shock of the remnant, producing synchrotron X-ray emission. Usually this type of emission is only found in young SNRs with very fast shock velocities, with the population of electrons that cause the emission seen in these young remnant usually have a maximum energy of 1 </a:t>
            </a:r>
            <a:r>
              <a:rPr lang="en-US" sz="1200" kern="1200" baseline="0" dirty="0" err="1" smtClean="0">
                <a:solidFill>
                  <a:schemeClr val="tx1"/>
                </a:solidFill>
                <a:effectLst/>
                <a:latin typeface="+mn-lt"/>
                <a:ea typeface="+mn-ea"/>
                <a:cs typeface="+mn-cs"/>
              </a:rPr>
              <a:t>TeV</a:t>
            </a:r>
            <a:r>
              <a:rPr lang="en-US" sz="1200" kern="1200" baseline="0" dirty="0" smtClean="0">
                <a:solidFill>
                  <a:schemeClr val="tx1"/>
                </a:solidFill>
                <a:effectLst/>
                <a:latin typeface="+mn-lt"/>
                <a:ea typeface="+mn-ea"/>
                <a:cs typeface="+mn-cs"/>
              </a:rPr>
              <a:t> or greater. For older SNRs like Mm SNRs usually have shock velocities that are too slow to accelerate electrons to the energies needed to produced X-ray synchrotron emission, but G346 is a unique case. It has one of the fastest shock velocities derived of MM SNRs, and in addition it also has a significantly higher magnetic field than those seen in young shell type remnants. It is on the order of </a:t>
            </a:r>
            <a:r>
              <a:rPr lang="en-US" sz="1200" kern="1200" baseline="0" dirty="0" err="1" smtClean="0">
                <a:solidFill>
                  <a:schemeClr val="tx1"/>
                </a:solidFill>
                <a:effectLst/>
                <a:latin typeface="+mn-lt"/>
                <a:ea typeface="+mn-ea"/>
                <a:cs typeface="+mn-cs"/>
              </a:rPr>
              <a:t>milliGauss</a:t>
            </a:r>
            <a:r>
              <a:rPr lang="en-US" sz="1200" kern="1200" baseline="0" dirty="0" smtClean="0">
                <a:solidFill>
                  <a:schemeClr val="tx1"/>
                </a:solidFill>
                <a:effectLst/>
                <a:latin typeface="+mn-lt"/>
                <a:ea typeface="+mn-ea"/>
                <a:cs typeface="+mn-cs"/>
              </a:rPr>
              <a:t> instead of </a:t>
            </a:r>
            <a:r>
              <a:rPr lang="en-US" sz="1200" kern="1200" baseline="0" dirty="0" err="1" smtClean="0">
                <a:solidFill>
                  <a:schemeClr val="tx1"/>
                </a:solidFill>
                <a:effectLst/>
                <a:latin typeface="+mn-lt"/>
                <a:ea typeface="+mn-ea"/>
                <a:cs typeface="+mn-cs"/>
              </a:rPr>
              <a:t>microgauss</a:t>
            </a:r>
            <a:r>
              <a:rPr lang="en-US" sz="1200" kern="1200" baseline="0" dirty="0" smtClean="0">
                <a:solidFill>
                  <a:schemeClr val="tx1"/>
                </a:solidFill>
                <a:effectLst/>
                <a:latin typeface="+mn-lt"/>
                <a:ea typeface="+mn-ea"/>
                <a:cs typeface="+mn-cs"/>
              </a:rPr>
              <a:t>, thus the shock front of the remnant does not need to be as fast as those seen in young remnant to accelerate particles up to the energies needed to produce X-ray synchrotron.</a:t>
            </a:r>
            <a:r>
              <a:rPr lang="en-US" sz="1200" kern="1200" dirty="0" smtClean="0">
                <a:solidFill>
                  <a:schemeClr val="tx1"/>
                </a:solidFill>
                <a:effectLst/>
                <a:latin typeface="+mn-lt"/>
                <a:ea typeface="+mn-ea"/>
                <a:cs typeface="+mn-cs"/>
              </a:rPr>
              <a:t> Thus it is not unlikely</a:t>
            </a:r>
            <a:r>
              <a:rPr lang="en-US" sz="1200" kern="1200" baseline="0" dirty="0" smtClean="0">
                <a:solidFill>
                  <a:schemeClr val="tx1"/>
                </a:solidFill>
                <a:effectLst/>
                <a:latin typeface="+mn-lt"/>
                <a:ea typeface="+mn-ea"/>
                <a:cs typeface="+mn-cs"/>
              </a:rPr>
              <a:t> that this </a:t>
            </a:r>
            <a:r>
              <a:rPr lang="en-US" sz="1200" kern="1200" baseline="0" dirty="0" err="1" smtClean="0">
                <a:solidFill>
                  <a:schemeClr val="tx1"/>
                </a:solidFill>
                <a:effectLst/>
                <a:latin typeface="+mn-lt"/>
                <a:ea typeface="+mn-ea"/>
                <a:cs typeface="+mn-cs"/>
              </a:rPr>
              <a:t>powerlaw</a:t>
            </a:r>
            <a:r>
              <a:rPr lang="en-US" sz="1200" kern="1200" baseline="0" dirty="0" smtClean="0">
                <a:solidFill>
                  <a:schemeClr val="tx1"/>
                </a:solidFill>
                <a:effectLst/>
                <a:latin typeface="+mn-lt"/>
                <a:ea typeface="+mn-ea"/>
                <a:cs typeface="+mn-cs"/>
              </a:rPr>
              <a:t> component implies X-ray synchrotron emission making it the first SNRs known to be interacting with molecular clouds to emission X-ray synchrotron radiation that arises from particle acceleration. This discovery has interesting implications for studying the conditions that may potentially lead to X-ray synchrotron emission in older remnants.</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B02A3F-03C9-3A46-B334-BBCFBE8E7F31}" type="slidenum">
              <a:rPr lang="en-US" smtClean="0"/>
              <a:pPr/>
              <a:t>23</a:t>
            </a:fld>
            <a:endParaRPr lang="en-US"/>
          </a:p>
        </p:txBody>
      </p:sp>
    </p:spTree>
    <p:extLst>
      <p:ext uri="{BB962C8B-B14F-4D97-AF65-F5344CB8AC3E}">
        <p14:creationId xmlns:p14="http://schemas.microsoft.com/office/powerpoint/2010/main" val="268032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19AF2D-41FE-3744-9CBE-270F896DDD75}" type="slidenum">
              <a:rPr lang="en-US" smtClean="0"/>
              <a:pPr/>
              <a:t>24</a:t>
            </a:fld>
            <a:endParaRPr lang="en-US"/>
          </a:p>
        </p:txBody>
      </p:sp>
    </p:spTree>
    <p:extLst>
      <p:ext uri="{BB962C8B-B14F-4D97-AF65-F5344CB8AC3E}">
        <p14:creationId xmlns:p14="http://schemas.microsoft.com/office/powerpoint/2010/main" val="1507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energy from this explosion is partially converted into kinetic energy, which forms an expanding shock-wave of </a:t>
            </a:r>
            <a:r>
              <a:rPr lang="en-US" sz="1200" kern="1200" dirty="0" err="1" smtClean="0">
                <a:solidFill>
                  <a:schemeClr val="tx1"/>
                </a:solidFill>
                <a:effectLst/>
                <a:latin typeface="+mn-lt"/>
                <a:ea typeface="+mn-ea"/>
                <a:cs typeface="+mn-cs"/>
              </a:rPr>
              <a:t>ejecta</a:t>
            </a:r>
            <a:r>
              <a:rPr lang="en-US" sz="1200" kern="1200" dirty="0" smtClean="0">
                <a:solidFill>
                  <a:schemeClr val="tx1"/>
                </a:solidFill>
                <a:effectLst/>
                <a:latin typeface="+mn-lt"/>
                <a:ea typeface="+mn-ea"/>
                <a:cs typeface="+mn-cs"/>
              </a:rPr>
              <a:t> and ISM called the forward shock. As this </a:t>
            </a:r>
            <a:r>
              <a:rPr lang="en-US" sz="1200" kern="1200" dirty="0" err="1" smtClean="0">
                <a:solidFill>
                  <a:schemeClr val="tx1"/>
                </a:solidFill>
                <a:effectLst/>
                <a:latin typeface="+mn-lt"/>
                <a:ea typeface="+mn-ea"/>
                <a:cs typeface="+mn-cs"/>
              </a:rPr>
              <a:t>ejecta</a:t>
            </a:r>
            <a:r>
              <a:rPr lang="en-US" sz="1200" kern="1200" dirty="0" smtClean="0">
                <a:solidFill>
                  <a:schemeClr val="tx1"/>
                </a:solidFill>
                <a:effectLst/>
                <a:latin typeface="+mn-lt"/>
                <a:ea typeface="+mn-ea"/>
                <a:cs typeface="+mn-cs"/>
              </a:rPr>
              <a:t> driven shock-wave sweeps up mass, it decelerates resulting in a back pressure on the expanding </a:t>
            </a:r>
            <a:r>
              <a:rPr lang="en-US" sz="1200" kern="1200" dirty="0" err="1" smtClean="0">
                <a:solidFill>
                  <a:schemeClr val="tx1"/>
                </a:solidFill>
                <a:effectLst/>
                <a:latin typeface="+mn-lt"/>
                <a:ea typeface="+mn-ea"/>
                <a:cs typeface="+mn-cs"/>
              </a:rPr>
              <a:t>ejecta</a:t>
            </a:r>
            <a:r>
              <a:rPr lang="en-US" sz="1200" kern="1200" dirty="0" smtClean="0">
                <a:solidFill>
                  <a:schemeClr val="tx1"/>
                </a:solidFill>
                <a:effectLst/>
                <a:latin typeface="+mn-lt"/>
                <a:ea typeface="+mn-ea"/>
                <a:cs typeface="+mn-cs"/>
              </a:rPr>
              <a:t> in the form of a reverse shock. While the forward shock heats</a:t>
            </a:r>
            <a:r>
              <a:rPr lang="en-US" sz="1200" kern="1200" baseline="0" dirty="0" smtClean="0">
                <a:solidFill>
                  <a:schemeClr val="tx1"/>
                </a:solidFill>
                <a:effectLst/>
                <a:latin typeface="+mn-lt"/>
                <a:ea typeface="+mn-ea"/>
                <a:cs typeface="+mn-cs"/>
              </a:rPr>
              <a:t> up swept-up ISM, t</a:t>
            </a:r>
            <a:r>
              <a:rPr lang="en-US" sz="1200" kern="1200" dirty="0" smtClean="0">
                <a:solidFill>
                  <a:schemeClr val="tx1"/>
                </a:solidFill>
                <a:effectLst/>
                <a:latin typeface="+mn-lt"/>
                <a:ea typeface="+mn-ea"/>
                <a:cs typeface="+mn-cs"/>
              </a:rPr>
              <a:t>he reverse shock heats up the stellar </a:t>
            </a:r>
            <a:r>
              <a:rPr lang="en-US" sz="1200" kern="1200" dirty="0" err="1" smtClean="0">
                <a:solidFill>
                  <a:schemeClr val="tx1"/>
                </a:solidFill>
                <a:effectLst/>
                <a:latin typeface="+mn-lt"/>
                <a:ea typeface="+mn-ea"/>
                <a:cs typeface="+mn-cs"/>
              </a:rPr>
              <a:t>ejecta</a:t>
            </a:r>
            <a:r>
              <a:rPr lang="en-US" sz="1200" kern="1200" dirty="0" smtClean="0">
                <a:solidFill>
                  <a:schemeClr val="tx1"/>
                </a:solidFill>
                <a:effectLst/>
                <a:latin typeface="+mn-lt"/>
                <a:ea typeface="+mn-ea"/>
                <a:cs typeface="+mn-cs"/>
              </a:rPr>
              <a:t> to X-ray emitting temperatures and ….</a:t>
            </a: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B02A3F-03C9-3A46-B334-BBCFBE8E7F3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what we see is the remains of the original star as a supernova remnant. Apart from being beautiful objects, these objects allow us derive information about the original star and </a:t>
            </a:r>
            <a:r>
              <a:rPr lang="en-US" sz="1200" kern="1200" baseline="0" dirty="0" err="1" smtClean="0">
                <a:solidFill>
                  <a:schemeClr val="tx1"/>
                </a:solidFill>
                <a:effectLst/>
                <a:latin typeface="+mn-lt"/>
                <a:ea typeface="+mn-ea"/>
                <a:cs typeface="+mn-cs"/>
              </a:rPr>
              <a:t>itssurrounding</a:t>
            </a:r>
            <a:r>
              <a:rPr lang="en-US" sz="1200" kern="1200" baseline="0" dirty="0" smtClean="0">
                <a:solidFill>
                  <a:schemeClr val="tx1"/>
                </a:solidFill>
                <a:effectLst/>
                <a:latin typeface="+mn-lt"/>
                <a:ea typeface="+mn-ea"/>
                <a:cs typeface="+mn-cs"/>
              </a:rPr>
              <a:t> environment.</a:t>
            </a:r>
            <a:endParaRPr lang="en-US" dirty="0"/>
          </a:p>
        </p:txBody>
      </p:sp>
      <p:sp>
        <p:nvSpPr>
          <p:cNvPr id="4" name="Slide Number Placeholder 3"/>
          <p:cNvSpPr>
            <a:spLocks noGrp="1"/>
          </p:cNvSpPr>
          <p:nvPr>
            <p:ph type="sldNum" sz="quarter" idx="10"/>
          </p:nvPr>
        </p:nvSpPr>
        <p:spPr/>
        <p:txBody>
          <a:bodyPr/>
          <a:lstStyle/>
          <a:p>
            <a:fld id="{ACB02A3F-03C9-3A46-B334-BBCFBE8E7F3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a:t>
            </a:r>
            <a:r>
              <a:rPr lang="en-US" baseline="0" dirty="0" smtClean="0"/>
              <a:t> as the metals </a:t>
            </a:r>
            <a:r>
              <a:rPr lang="en-US" baseline="0" dirty="0" err="1" smtClean="0"/>
              <a:t>synthesizsd</a:t>
            </a:r>
            <a:r>
              <a:rPr lang="en-US" baseline="0" dirty="0" smtClean="0"/>
              <a:t> by the star and in the explosion are now X-ray bright due to heating by the SNRs reverse shock, we can study the X-ray emission of these objects to determine the </a:t>
            </a:r>
            <a:r>
              <a:rPr lang="en-US" baseline="0" dirty="0" err="1" smtClean="0"/>
              <a:t>nucleosynthesis</a:t>
            </a:r>
            <a:r>
              <a:rPr lang="en-US" baseline="0" dirty="0" smtClean="0"/>
              <a:t> </a:t>
            </a:r>
            <a:r>
              <a:rPr lang="en-US" baseline="0" dirty="0" err="1" smtClean="0"/>
              <a:t>yeilds</a:t>
            </a:r>
            <a:r>
              <a:rPr lang="en-US" baseline="0" dirty="0" smtClean="0"/>
              <a:t> of the parent star. From this, we can estimate the mass of the progenitor needed to produce these yields, while studying the spatial and velocity distributions of these elements can reveal inherent asymmetries of the original explosion. And if we are lucky, we can also determine the type of explosion that occurred either from chemical abundances derived from spectra, or from the detection of a compact object. </a:t>
            </a:r>
          </a:p>
        </p:txBody>
      </p:sp>
      <p:sp>
        <p:nvSpPr>
          <p:cNvPr id="4" name="Slide Number Placeholder 3"/>
          <p:cNvSpPr>
            <a:spLocks noGrp="1"/>
          </p:cNvSpPr>
          <p:nvPr>
            <p:ph type="sldNum" sz="quarter" idx="10"/>
          </p:nvPr>
        </p:nvSpPr>
        <p:spPr/>
        <p:txBody>
          <a:bodyPr/>
          <a:lstStyle/>
          <a:p>
            <a:fld id="{ACB02A3F-03C9-3A46-B334-BBCFBE8E7F3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as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massive stars that produce supernova</a:t>
            </a:r>
            <a:r>
              <a:rPr lang="en-US" sz="1200" kern="1200" baseline="0" dirty="0" smtClean="0">
                <a:solidFill>
                  <a:schemeClr val="tx1"/>
                </a:solidFill>
                <a:effectLst/>
                <a:latin typeface="+mn-lt"/>
                <a:ea typeface="+mn-ea"/>
                <a:cs typeface="+mn-cs"/>
              </a:rPr>
              <a:t> remnants</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do not travel far from their original birth place, they are usually expected to die in the same dense environment in which their progenitor was born. As a consequence, the interaction between the SNR with its dense environment has a profound effect on the </a:t>
            </a:r>
            <a:r>
              <a:rPr lang="en-US" sz="1200" kern="1200" dirty="0" smtClean="0">
                <a:solidFill>
                  <a:schemeClr val="tx1"/>
                </a:solidFill>
                <a:effectLst/>
                <a:latin typeface="+mn-lt"/>
                <a:ea typeface="+mn-ea"/>
                <a:cs typeface="+mn-cs"/>
              </a:rPr>
              <a:t>morphology and emission properties of these objects.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B02A3F-03C9-3A46-B334-BBCFBE8E7F3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best way to see how the properties of SNRs are affected by the presence and interaction with a molecular cloud is by comparing to a</a:t>
            </a:r>
            <a:r>
              <a:rPr lang="en-US" dirty="0" smtClean="0"/>
              <a:t>pproximately 80% of the known Galactic SNRs which</a:t>
            </a:r>
            <a:r>
              <a:rPr lang="en-US" baseline="0" dirty="0" smtClean="0"/>
              <a:t> are</a:t>
            </a:r>
            <a:r>
              <a:rPr lang="en-US" dirty="0" smtClean="0"/>
              <a:t> classified as shell-type. For Shell-type</a:t>
            </a:r>
            <a:r>
              <a:rPr lang="en-US" baseline="0" dirty="0" smtClean="0"/>
              <a:t> SNRs</a:t>
            </a:r>
            <a:r>
              <a:rPr lang="en-US" dirty="0" smtClean="0"/>
              <a:t> </a:t>
            </a:r>
            <a:r>
              <a:rPr lang="en-US" baseline="0" dirty="0" smtClean="0"/>
              <a:t>their emission usually resembles a ring-like structure in which its X-ray and radio emission is spatially correlated. However for mixed morphology SNRs which are usually known to be interacting with dense material, their properties are quite different. The X-ray and radio emission from these remnants are not spatially correlated, with X-rays being found in the center of the remnant, while the radio emission forms a shell.</a:t>
            </a:r>
            <a:endParaRPr lang="en-US" dirty="0"/>
          </a:p>
        </p:txBody>
      </p:sp>
      <p:sp>
        <p:nvSpPr>
          <p:cNvPr id="4" name="Slide Number Placeholder 3"/>
          <p:cNvSpPr>
            <a:spLocks noGrp="1"/>
          </p:cNvSpPr>
          <p:nvPr>
            <p:ph type="sldNum" sz="quarter" idx="10"/>
          </p:nvPr>
        </p:nvSpPr>
        <p:spPr/>
        <p:txBody>
          <a:bodyPr/>
          <a:lstStyle/>
          <a:p>
            <a:fld id="{ACB02A3F-03C9-3A46-B334-BBCFBE8E7F3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apart from this </a:t>
            </a:r>
            <a:r>
              <a:rPr lang="en-US" baseline="0" dirty="0" err="1" smtClean="0"/>
              <a:t>centre</a:t>
            </a:r>
            <a:r>
              <a:rPr lang="en-US" baseline="0" dirty="0" smtClean="0"/>
              <a:t> filled X-ray morphology, the interaction of a SNR with a nearby molecular cloud will dramatically affect the overall shape of a SNR as well with these objects usually being more asymmetric and less spherical compared to shell type SNRs.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B02A3F-03C9-3A46-B334-BBCFBE8E7F3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Apart from the morphological differences of these objects when compared to other classes</a:t>
            </a:r>
            <a:r>
              <a:rPr lang="en-US" baseline="0" dirty="0" smtClean="0"/>
              <a:t> of SNRs</a:t>
            </a:r>
            <a:r>
              <a:rPr lang="en-US" dirty="0" smtClean="0"/>
              <a:t>, one also find</a:t>
            </a:r>
            <a:r>
              <a:rPr lang="en-US" baseline="0" dirty="0" smtClean="0"/>
              <a:t> significant differences in the plasma properties of these objects.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shell</a:t>
            </a:r>
            <a:r>
              <a:rPr lang="en-US" baseline="0" dirty="0" smtClean="0"/>
              <a:t> type </a:t>
            </a:r>
            <a:r>
              <a:rPr lang="en-US" baseline="0" dirty="0" smtClean="0"/>
              <a:t>SNRs their </a:t>
            </a:r>
            <a:r>
              <a:rPr lang="en-US" baseline="0" dirty="0" smtClean="0"/>
              <a:t>X-ray spectra usually show solar abundances of elements indicating that the ejecta from the original supernova explosion is very well mixed with the swept up ISM. But for MM their X-ray spectra show evidence of </a:t>
            </a:r>
            <a:r>
              <a:rPr lang="en-US" baseline="0" dirty="0" err="1" smtClean="0"/>
              <a:t>ejecta</a:t>
            </a:r>
            <a:r>
              <a:rPr lang="en-US" baseline="0" dirty="0" smtClean="0"/>
              <a:t> in the form of strong emission lines. When one measures these lines one find that we detect super solar abundances of these elements or more than two times that seen in our sun. This is very unexpected, as one would only expect to see ejecta emission </a:t>
            </a:r>
            <a:r>
              <a:rPr lang="en-US" baseline="0" dirty="0" err="1" smtClean="0"/>
              <a:t>linesthis</a:t>
            </a:r>
            <a:r>
              <a:rPr lang="en-US" baseline="0" dirty="0" smtClean="0"/>
              <a:t> strong arising from young SNRs, not MM SNRs which are usually middle aged.</a:t>
            </a:r>
          </a:p>
        </p:txBody>
      </p:sp>
      <p:sp>
        <p:nvSpPr>
          <p:cNvPr id="4" name="Slide Number Placeholder 3"/>
          <p:cNvSpPr>
            <a:spLocks noGrp="1"/>
          </p:cNvSpPr>
          <p:nvPr>
            <p:ph type="sldNum" sz="quarter" idx="10"/>
          </p:nvPr>
        </p:nvSpPr>
        <p:spPr/>
        <p:txBody>
          <a:bodyPr/>
          <a:lstStyle/>
          <a:p>
            <a:fld id="{ACB02A3F-03C9-3A46-B334-BBCFBE8E7F3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E8B23E96-3174-3440-A349-EFAC82378E92}"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88266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E8B23E96-3174-3440-A349-EFAC82378E92}"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408921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E8B23E96-3174-3440-A349-EFAC82378E92}"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1630150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E8B23E96-3174-3440-A349-EFAC82378E92}"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2593442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E8B23E96-3174-3440-A349-EFAC82378E92}"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1109422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E8B23E96-3174-3440-A349-EFAC82378E92}" type="datetimeFigureOut">
              <a:rPr lang="en-US" smtClean="0"/>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875419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E8B23E96-3174-3440-A349-EFAC82378E92}" type="datetimeFigureOut">
              <a:rPr lang="en-US" smtClean="0"/>
              <a:t>8/7/17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4241078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E8B23E96-3174-3440-A349-EFAC82378E92}" type="datetimeFigureOut">
              <a:rPr lang="en-US" smtClean="0"/>
              <a:t>8/7/17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4151197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23E96-3174-3440-A349-EFAC82378E92}" type="datetimeFigureOut">
              <a:rPr lang="en-US" smtClean="0"/>
              <a:t>8/7/17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3261192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E8B23E96-3174-3440-A349-EFAC82378E92}" type="datetimeFigureOut">
              <a:rPr lang="en-US" smtClean="0"/>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249792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E8B23E96-3174-3440-A349-EFAC82378E92}" type="datetimeFigureOut">
              <a:rPr lang="en-US" smtClean="0"/>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C9D1-977A-2645-BD5A-DCD4237C63D4}" type="slidenum">
              <a:rPr lang="en-US" smtClean="0"/>
              <a:t>‹#›</a:t>
            </a:fld>
            <a:endParaRPr lang="en-US"/>
          </a:p>
        </p:txBody>
      </p:sp>
    </p:spTree>
    <p:extLst>
      <p:ext uri="{BB962C8B-B14F-4D97-AF65-F5344CB8AC3E}">
        <p14:creationId xmlns:p14="http://schemas.microsoft.com/office/powerpoint/2010/main" val="3427748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23E96-3174-3440-A349-EFAC82378E92}" type="datetimeFigureOut">
              <a:rPr lang="en-US" smtClean="0"/>
              <a:t>8/7/17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6C9D1-977A-2645-BD5A-DCD4237C63D4}" type="slidenum">
              <a:rPr lang="en-US" smtClean="0"/>
              <a:t>‹#›</a:t>
            </a:fld>
            <a:endParaRPr lang="en-US"/>
          </a:p>
        </p:txBody>
      </p:sp>
    </p:spTree>
    <p:extLst>
      <p:ext uri="{BB962C8B-B14F-4D97-AF65-F5344CB8AC3E}">
        <p14:creationId xmlns:p14="http://schemas.microsoft.com/office/powerpoint/2010/main" val="1376599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microsoft.com/office/2007/relationships/hdphoto" Target="../media/hdphoto1.wdp"/><Relationship Id="rId5" Type="http://schemas.openxmlformats.org/officeDocument/2006/relationships/image" Target="../media/image28.png"/><Relationship Id="rId6" Type="http://schemas.microsoft.com/office/2007/relationships/hdphoto" Target="../media/hdphoto2.wdp"/><Relationship Id="rId7" Type="http://schemas.microsoft.com/office/2007/relationships/hdphoto" Target="../media/hdphoto3.wdp"/><Relationship Id="rId8" Type="http://schemas.openxmlformats.org/officeDocument/2006/relationships/image" Target="../media/image29.emf"/><Relationship Id="rId9" Type="http://schemas.openxmlformats.org/officeDocument/2006/relationships/image" Target="../media/image30.jpeg"/><Relationship Id="rId10"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9.emf"/><Relationship Id="rId5"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emf"/><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3.jp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7679" y="1129035"/>
            <a:ext cx="7237295" cy="2099298"/>
          </a:xfrm>
          <a:noFill/>
        </p:spPr>
        <p:txBody>
          <a:bodyPr>
            <a:noAutofit/>
          </a:bodyPr>
          <a:lstStyle/>
          <a:p>
            <a:r>
              <a:rPr lang="en-US" sz="6000" b="1" i="1" dirty="0" smtClean="0">
                <a:solidFill>
                  <a:schemeClr val="bg1"/>
                </a:solidFill>
                <a:effectLst>
                  <a:outerShdw blurRad="50800" dist="38100" dir="2700000">
                    <a:srgbClr val="000000">
                      <a:alpha val="43000"/>
                    </a:srgbClr>
                  </a:outerShdw>
                </a:effectLst>
                <a:latin typeface="Times New Roman"/>
                <a:cs typeface="Times New Roman"/>
              </a:rPr>
              <a:t>Unexpectedly Bright: </a:t>
            </a:r>
            <a:br>
              <a:rPr lang="en-US" sz="6000" b="1" i="1" dirty="0" smtClean="0">
                <a:solidFill>
                  <a:schemeClr val="bg1"/>
                </a:solidFill>
                <a:effectLst>
                  <a:outerShdw blurRad="50800" dist="38100" dir="2700000">
                    <a:srgbClr val="000000">
                      <a:alpha val="43000"/>
                    </a:srgbClr>
                  </a:outerShdw>
                </a:effectLst>
                <a:latin typeface="Times New Roman"/>
                <a:cs typeface="Times New Roman"/>
              </a:rPr>
            </a:br>
            <a:r>
              <a:rPr lang="en-US" sz="4000" b="1" i="1" dirty="0" smtClean="0">
                <a:solidFill>
                  <a:schemeClr val="bg1"/>
                </a:solidFill>
                <a:effectLst>
                  <a:outerShdw blurRad="50800" dist="38100" dir="2700000">
                    <a:srgbClr val="000000">
                      <a:alpha val="43000"/>
                    </a:srgbClr>
                  </a:outerShdw>
                </a:effectLst>
                <a:latin typeface="Times New Roman"/>
                <a:cs typeface="Times New Roman"/>
              </a:rPr>
              <a:t>High energy emission from SNRs</a:t>
            </a:r>
            <a:endParaRPr lang="en-US" sz="4000" b="1" i="1" dirty="0">
              <a:solidFill>
                <a:schemeClr val="bg1"/>
              </a:solidFill>
              <a:effectLst>
                <a:outerShdw blurRad="50800" dist="38100" dir="2700000">
                  <a:srgbClr val="000000">
                    <a:alpha val="43000"/>
                  </a:srgbClr>
                </a:outerShdw>
              </a:effectLst>
              <a:latin typeface="Times New Roman"/>
              <a:cs typeface="Times New Roman"/>
            </a:endParaRPr>
          </a:p>
        </p:txBody>
      </p:sp>
      <p:sp>
        <p:nvSpPr>
          <p:cNvPr id="3" name="Subtitle 2"/>
          <p:cNvSpPr>
            <a:spLocks noGrp="1"/>
          </p:cNvSpPr>
          <p:nvPr>
            <p:ph type="subTitle" idx="1"/>
          </p:nvPr>
        </p:nvSpPr>
        <p:spPr>
          <a:xfrm>
            <a:off x="919557" y="4056851"/>
            <a:ext cx="7086600" cy="1373843"/>
          </a:xfrm>
        </p:spPr>
        <p:txBody>
          <a:bodyPr>
            <a:noAutofit/>
          </a:bodyPr>
          <a:lstStyle/>
          <a:p>
            <a:pPr algn="l"/>
            <a:r>
              <a:rPr lang="en-US" b="1" i="1" dirty="0" smtClean="0">
                <a:solidFill>
                  <a:schemeClr val="bg1"/>
                </a:solidFill>
                <a:effectLst>
                  <a:outerShdw blurRad="50800" dist="38100" dir="2700000">
                    <a:srgbClr val="000000">
                      <a:alpha val="43000"/>
                    </a:srgbClr>
                  </a:outerShdw>
                </a:effectLst>
                <a:latin typeface="Times New Roman"/>
                <a:cs typeface="Times New Roman"/>
              </a:rPr>
              <a:t>Katie Auchettl</a:t>
            </a:r>
          </a:p>
          <a:p>
            <a:pPr algn="l"/>
            <a:r>
              <a:rPr lang="en-US" sz="2000" b="1" dirty="0" smtClean="0">
                <a:solidFill>
                  <a:schemeClr val="bg1"/>
                </a:solidFill>
                <a:effectLst>
                  <a:outerShdw blurRad="50800" dist="38100" dir="2700000">
                    <a:srgbClr val="000000">
                      <a:alpha val="43000"/>
                    </a:srgbClr>
                  </a:outerShdw>
                </a:effectLst>
                <a:latin typeface="Times New Roman"/>
                <a:cs typeface="Times New Roman"/>
              </a:rPr>
              <a:t>The Ohio State University/CCAPP</a:t>
            </a:r>
          </a:p>
          <a:p>
            <a:pPr algn="l"/>
            <a:endParaRPr lang="en-AU" sz="2000" b="1" i="1" dirty="0" smtClean="0">
              <a:solidFill>
                <a:schemeClr val="bg1"/>
              </a:solidFill>
              <a:effectLst>
                <a:outerShdw blurRad="50800" dist="38100" dir="2700000">
                  <a:srgbClr val="000000">
                    <a:alpha val="43000"/>
                  </a:srgbClr>
                </a:outerShdw>
              </a:effectLst>
              <a:latin typeface="Times New Roman"/>
              <a:cs typeface="Times New Roman"/>
            </a:endParaRPr>
          </a:p>
          <a:p>
            <a:pPr algn="l"/>
            <a:endParaRPr lang="en-US" sz="2400" b="1" i="1" dirty="0">
              <a:solidFill>
                <a:schemeClr val="bg1"/>
              </a:solidFill>
              <a:effectLst>
                <a:outerShdw blurRad="50800" dist="38100" dir="2700000">
                  <a:srgbClr val="000000">
                    <a:alpha val="43000"/>
                  </a:srgbClr>
                </a:outerShdw>
              </a:effectLst>
              <a:latin typeface="Times New Roman"/>
              <a:cs typeface="Times New Roman"/>
            </a:endParaRPr>
          </a:p>
        </p:txBody>
      </p:sp>
      <p:sp>
        <p:nvSpPr>
          <p:cNvPr id="6" name="Subtitle 2"/>
          <p:cNvSpPr txBox="1">
            <a:spLocks/>
          </p:cNvSpPr>
          <p:nvPr/>
        </p:nvSpPr>
        <p:spPr>
          <a:xfrm>
            <a:off x="919557" y="5373772"/>
            <a:ext cx="7086600" cy="137384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a:solidFill>
                  <a:schemeClr val="bg1"/>
                </a:solidFill>
                <a:effectLst>
                  <a:outerShdw blurRad="50800" dist="38100" dir="2700000">
                    <a:srgbClr val="000000">
                      <a:alpha val="43000"/>
                    </a:srgbClr>
                  </a:outerShdw>
                </a:effectLst>
                <a:latin typeface="Times New Roman"/>
                <a:cs typeface="Times New Roman"/>
              </a:rPr>
              <a:t>w</a:t>
            </a:r>
            <a:r>
              <a:rPr lang="x-none" sz="2000" b="1" dirty="0" smtClean="0">
                <a:solidFill>
                  <a:schemeClr val="bg1"/>
                </a:solidFill>
                <a:effectLst>
                  <a:outerShdw blurRad="50800" dist="38100" dir="2700000">
                    <a:srgbClr val="000000">
                      <a:alpha val="43000"/>
                    </a:srgbClr>
                  </a:outerShdw>
                </a:effectLst>
                <a:latin typeface="Times New Roman"/>
                <a:cs typeface="Times New Roman"/>
              </a:rPr>
              <a:t>ith </a:t>
            </a:r>
            <a:r>
              <a:rPr lang="x-none" sz="2000" b="1" i="1" dirty="0" smtClean="0">
                <a:solidFill>
                  <a:schemeClr val="bg1"/>
                </a:solidFill>
                <a:effectLst>
                  <a:outerShdw blurRad="50800" dist="38100" dir="2700000">
                    <a:srgbClr val="000000">
                      <a:alpha val="43000"/>
                    </a:srgbClr>
                  </a:outerShdw>
                </a:effectLst>
                <a:latin typeface="Times New Roman"/>
                <a:cs typeface="Times New Roman"/>
              </a:rPr>
              <a:t>Patrick Slane </a:t>
            </a:r>
            <a:r>
              <a:rPr lang="x-none" sz="2000" b="1" dirty="0" smtClean="0">
                <a:solidFill>
                  <a:schemeClr val="bg1"/>
                </a:solidFill>
                <a:effectLst>
                  <a:outerShdw blurRad="50800" dist="38100" dir="2700000">
                    <a:srgbClr val="000000">
                      <a:alpha val="43000"/>
                    </a:srgbClr>
                  </a:outerShdw>
                </a:effectLst>
                <a:latin typeface="Times New Roman"/>
                <a:cs typeface="Times New Roman"/>
              </a:rPr>
              <a:t>(CfA), </a:t>
            </a:r>
            <a:r>
              <a:rPr lang="x-none" sz="2000" b="1" i="1" dirty="0" smtClean="0">
                <a:solidFill>
                  <a:schemeClr val="bg1"/>
                </a:solidFill>
                <a:effectLst>
                  <a:outerShdw blurRad="50800" dist="38100" dir="2700000">
                    <a:srgbClr val="000000">
                      <a:alpha val="43000"/>
                    </a:srgbClr>
                  </a:outerShdw>
                </a:effectLst>
                <a:latin typeface="Times New Roman"/>
                <a:cs typeface="Times New Roman"/>
              </a:rPr>
              <a:t>Daniel Castro </a:t>
            </a:r>
            <a:r>
              <a:rPr lang="x-none" sz="2000" b="1" dirty="0" smtClean="0">
                <a:solidFill>
                  <a:schemeClr val="bg1"/>
                </a:solidFill>
                <a:effectLst>
                  <a:outerShdw blurRad="50800" dist="38100" dir="2700000">
                    <a:srgbClr val="000000">
                      <a:alpha val="43000"/>
                    </a:srgbClr>
                  </a:outerShdw>
                </a:effectLst>
                <a:latin typeface="Times New Roman"/>
                <a:cs typeface="Times New Roman"/>
              </a:rPr>
              <a:t>(NASA/GSFC), </a:t>
            </a:r>
            <a:r>
              <a:rPr lang="x-none" sz="2000" b="1" i="1" dirty="0" smtClean="0">
                <a:solidFill>
                  <a:schemeClr val="bg1"/>
                </a:solidFill>
                <a:effectLst>
                  <a:outerShdw blurRad="50800" dist="38100" dir="2700000">
                    <a:srgbClr val="000000">
                      <a:alpha val="43000"/>
                    </a:srgbClr>
                  </a:outerShdw>
                </a:effectLst>
                <a:latin typeface="Times New Roman"/>
                <a:cs typeface="Times New Roman"/>
              </a:rPr>
              <a:t>Laura Lopez </a:t>
            </a:r>
            <a:r>
              <a:rPr lang="x-none" sz="2000" b="1" dirty="0" smtClean="0">
                <a:solidFill>
                  <a:schemeClr val="bg1"/>
                </a:solidFill>
                <a:effectLst>
                  <a:outerShdw blurRad="50800" dist="38100" dir="2700000">
                    <a:srgbClr val="000000">
                      <a:alpha val="43000"/>
                    </a:srgbClr>
                  </a:outerShdw>
                </a:effectLst>
                <a:latin typeface="Times New Roman"/>
                <a:cs typeface="Times New Roman"/>
              </a:rPr>
              <a:t>(OSU), </a:t>
            </a:r>
            <a:r>
              <a:rPr lang="en-US" sz="2000" b="1" i="1" dirty="0" smtClean="0">
                <a:solidFill>
                  <a:schemeClr val="bg1"/>
                </a:solidFill>
                <a:effectLst>
                  <a:outerShdw blurRad="50800" dist="38100" dir="2700000">
                    <a:srgbClr val="000000">
                      <a:alpha val="43000"/>
                    </a:srgbClr>
                  </a:outerShdw>
                </a:effectLst>
                <a:latin typeface="Times New Roman"/>
                <a:cs typeface="Times New Roman"/>
              </a:rPr>
              <a:t>Nicole Man </a:t>
            </a:r>
            <a:r>
              <a:rPr lang="en-US" sz="2000" b="1" dirty="0" smtClean="0">
                <a:solidFill>
                  <a:schemeClr val="bg1"/>
                </a:solidFill>
                <a:effectLst>
                  <a:outerShdw blurRad="50800" dist="38100" dir="2700000">
                    <a:srgbClr val="000000">
                      <a:alpha val="43000"/>
                    </a:srgbClr>
                  </a:outerShdw>
                </a:effectLst>
                <a:latin typeface="Times New Roman"/>
                <a:cs typeface="Times New Roman"/>
              </a:rPr>
              <a:t>(UCSC), </a:t>
            </a:r>
            <a:r>
              <a:rPr lang="x-none" sz="2000" b="1" i="1" dirty="0" smtClean="0">
                <a:solidFill>
                  <a:schemeClr val="bg1"/>
                </a:solidFill>
                <a:effectLst>
                  <a:outerShdw blurRad="50800" dist="38100" dir="2700000">
                    <a:srgbClr val="000000">
                      <a:alpha val="43000"/>
                    </a:srgbClr>
                  </a:outerShdw>
                </a:effectLst>
                <a:latin typeface="Times New Roman"/>
                <a:cs typeface="Times New Roman"/>
              </a:rPr>
              <a:t>Stephen Ng </a:t>
            </a:r>
            <a:r>
              <a:rPr lang="x-none" sz="2000" b="1" dirty="0" smtClean="0">
                <a:solidFill>
                  <a:schemeClr val="bg1"/>
                </a:solidFill>
                <a:effectLst>
                  <a:outerShdw blurRad="50800" dist="38100" dir="2700000">
                    <a:srgbClr val="000000">
                      <a:alpha val="43000"/>
                    </a:srgbClr>
                  </a:outerShdw>
                </a:effectLst>
                <a:latin typeface="Times New Roman"/>
                <a:cs typeface="Times New Roman"/>
              </a:rPr>
              <a:t>(HKU), </a:t>
            </a:r>
            <a:r>
              <a:rPr lang="x-none" sz="2000" b="1" i="1" dirty="0" smtClean="0">
                <a:solidFill>
                  <a:schemeClr val="bg1"/>
                </a:solidFill>
                <a:effectLst>
                  <a:outerShdw blurRad="50800" dist="38100" dir="2700000">
                    <a:srgbClr val="000000">
                      <a:alpha val="43000"/>
                    </a:srgbClr>
                  </a:outerShdw>
                </a:effectLst>
                <a:latin typeface="Times New Roman"/>
                <a:cs typeface="Times New Roman"/>
              </a:rPr>
              <a:t>Joshua Wing </a:t>
            </a:r>
            <a:r>
              <a:rPr lang="x-none" sz="2000" b="1" dirty="0" smtClean="0">
                <a:solidFill>
                  <a:schemeClr val="bg1"/>
                </a:solidFill>
                <a:effectLst>
                  <a:outerShdw blurRad="50800" dist="38100" dir="2700000">
                    <a:srgbClr val="000000">
                      <a:alpha val="43000"/>
                    </a:srgbClr>
                  </a:outerShdw>
                </a:effectLst>
                <a:latin typeface="Times New Roman"/>
                <a:cs typeface="Times New Roman"/>
              </a:rPr>
              <a:t>(CfA)</a:t>
            </a:r>
            <a:r>
              <a:rPr lang="en-US" sz="2000" b="1" dirty="0" smtClean="0">
                <a:solidFill>
                  <a:schemeClr val="bg1"/>
                </a:solidFill>
                <a:effectLst>
                  <a:outerShdw blurRad="50800" dist="38100" dir="2700000">
                    <a:srgbClr val="000000">
                      <a:alpha val="43000"/>
                    </a:srgbClr>
                  </a:outerShdw>
                </a:effectLst>
                <a:latin typeface="Times New Roman"/>
                <a:cs typeface="Times New Roman"/>
              </a:rPr>
              <a:t>, </a:t>
            </a:r>
            <a:r>
              <a:rPr lang="x-none" sz="2000" b="1" dirty="0" smtClean="0">
                <a:solidFill>
                  <a:schemeClr val="bg1"/>
                </a:solidFill>
                <a:effectLst>
                  <a:outerShdw blurRad="50800" dist="38100" dir="2700000">
                    <a:srgbClr val="000000">
                      <a:alpha val="43000"/>
                    </a:srgbClr>
                  </a:outerShdw>
                </a:effectLst>
                <a:latin typeface="Times New Roman"/>
                <a:cs typeface="Times New Roman"/>
              </a:rPr>
              <a:t> </a:t>
            </a:r>
            <a:r>
              <a:rPr lang="en-US" sz="2000" b="1" i="1" dirty="0" err="1" smtClean="0">
                <a:solidFill>
                  <a:schemeClr val="bg1"/>
                </a:solidFill>
                <a:effectLst>
                  <a:outerShdw blurRad="50800" dist="38100" dir="2700000">
                    <a:srgbClr val="000000">
                      <a:alpha val="43000"/>
                    </a:srgbClr>
                  </a:outerShdw>
                </a:effectLst>
                <a:latin typeface="Times New Roman"/>
                <a:cs typeface="Times New Roman"/>
              </a:rPr>
              <a:t>Jasmina</a:t>
            </a:r>
            <a:r>
              <a:rPr lang="en-US" sz="2000" b="1" i="1" dirty="0" smtClean="0">
                <a:solidFill>
                  <a:schemeClr val="bg1"/>
                </a:solidFill>
                <a:effectLst>
                  <a:outerShdw blurRad="50800" dist="38100" dir="2700000">
                    <a:srgbClr val="000000">
                      <a:alpha val="43000"/>
                    </a:srgbClr>
                  </a:outerShdw>
                </a:effectLst>
                <a:latin typeface="Times New Roman"/>
                <a:cs typeface="Times New Roman"/>
              </a:rPr>
              <a:t> </a:t>
            </a:r>
            <a:r>
              <a:rPr lang="en-US" sz="2000" b="1" i="1" dirty="0" err="1" smtClean="0">
                <a:solidFill>
                  <a:schemeClr val="bg1"/>
                </a:solidFill>
                <a:effectLst>
                  <a:outerShdw blurRad="50800" dist="38100" dir="2700000">
                    <a:srgbClr val="000000">
                      <a:alpha val="43000"/>
                    </a:srgbClr>
                  </a:outerShdw>
                </a:effectLst>
                <a:latin typeface="Times New Roman"/>
                <a:cs typeface="Times New Roman"/>
              </a:rPr>
              <a:t>Lazendic</a:t>
            </a:r>
            <a:r>
              <a:rPr lang="en-US" sz="2000" b="1" i="1" dirty="0" smtClean="0">
                <a:solidFill>
                  <a:schemeClr val="bg1"/>
                </a:solidFill>
                <a:effectLst>
                  <a:outerShdw blurRad="50800" dist="38100" dir="2700000">
                    <a:srgbClr val="000000">
                      <a:alpha val="43000"/>
                    </a:srgbClr>
                  </a:outerShdw>
                </a:effectLst>
                <a:latin typeface="Times New Roman"/>
                <a:cs typeface="Times New Roman"/>
              </a:rPr>
              <a:t>-Galloway</a:t>
            </a:r>
            <a:r>
              <a:rPr lang="en-US" sz="2000" b="1" dirty="0" smtClean="0">
                <a:solidFill>
                  <a:schemeClr val="bg1"/>
                </a:solidFill>
                <a:effectLst>
                  <a:outerShdw blurRad="50800" dist="38100" dir="2700000">
                    <a:srgbClr val="000000">
                      <a:alpha val="43000"/>
                    </a:srgbClr>
                  </a:outerShdw>
                </a:effectLst>
                <a:latin typeface="Times New Roman"/>
                <a:cs typeface="Times New Roman"/>
              </a:rPr>
              <a:t> (Monash) </a:t>
            </a:r>
            <a:r>
              <a:rPr lang="x-none" sz="2000" b="1" dirty="0" smtClean="0">
                <a:solidFill>
                  <a:schemeClr val="bg1"/>
                </a:solidFill>
                <a:effectLst>
                  <a:outerShdw blurRad="50800" dist="38100" dir="2700000">
                    <a:srgbClr val="000000">
                      <a:alpha val="43000"/>
                    </a:srgbClr>
                  </a:outerShdw>
                </a:effectLst>
                <a:latin typeface="Times New Roman"/>
                <a:cs typeface="Times New Roman"/>
              </a:rPr>
              <a:t>and others…</a:t>
            </a:r>
            <a:endParaRPr lang="en-US" sz="1600" b="1" dirty="0">
              <a:solidFill>
                <a:schemeClr val="bg1"/>
              </a:solidFill>
              <a:effectLst>
                <a:outerShdw blurRad="50800" dist="38100" dir="2700000">
                  <a:srgbClr val="000000">
                    <a:alpha val="43000"/>
                  </a:srgbClr>
                </a:outerShdw>
              </a:effectLst>
              <a:latin typeface="Times New Roman"/>
              <a:cs typeface="Times New Roman"/>
            </a:endParaRPr>
          </a:p>
        </p:txBody>
      </p:sp>
    </p:spTree>
    <p:extLst>
      <p:ext uri="{BB962C8B-B14F-4D97-AF65-F5344CB8AC3E}">
        <p14:creationId xmlns:p14="http://schemas.microsoft.com/office/powerpoint/2010/main" val="403294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48020" y="-8414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Enhancement &amp; Rapid cooling.</a:t>
            </a:r>
            <a:endParaRPr lang="en-A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348020" y="973392"/>
            <a:ext cx="8480286" cy="1785956"/>
          </a:xfrm>
        </p:spPr>
        <p:txBody>
          <a:bodyPr>
            <a:noAutofit/>
          </a:bodyPr>
          <a:lstStyle/>
          <a:p>
            <a:r>
              <a:rPr lang="en-US" sz="2200" i="1" dirty="0" smtClean="0">
                <a:solidFill>
                  <a:srgbClr val="FFFFFF"/>
                </a:solidFill>
                <a:latin typeface="Times New Roman"/>
                <a:cs typeface="Times New Roman"/>
              </a:rPr>
              <a:t>Strong X-ray lines imply super solar abundances of stellar ejecta.</a:t>
            </a:r>
          </a:p>
          <a:p>
            <a:pPr lvl="1"/>
            <a:r>
              <a:rPr lang="en-US" sz="1800" i="1" dirty="0">
                <a:solidFill>
                  <a:srgbClr val="FFFFFF"/>
                </a:solidFill>
                <a:latin typeface="Times New Roman"/>
                <a:cs typeface="Times New Roman"/>
              </a:rPr>
              <a:t>Expect to see ejecta only in young SNRs, not </a:t>
            </a:r>
            <a:r>
              <a:rPr lang="en-US" sz="1800" i="1" dirty="0" smtClean="0">
                <a:solidFill>
                  <a:srgbClr val="FFFFFF"/>
                </a:solidFill>
                <a:latin typeface="Times New Roman"/>
                <a:cs typeface="Times New Roman"/>
              </a:rPr>
              <a:t>middle aged SNRs.</a:t>
            </a:r>
          </a:p>
          <a:p>
            <a:r>
              <a:rPr lang="en-US" sz="2200" i="1" dirty="0" smtClean="0">
                <a:solidFill>
                  <a:srgbClr val="FFFFFF"/>
                </a:solidFill>
                <a:latin typeface="Times New Roman"/>
                <a:cs typeface="Times New Roman"/>
              </a:rPr>
              <a:t>Rapid cooling in the form of </a:t>
            </a:r>
            <a:r>
              <a:rPr lang="en-US" sz="2200" i="1" dirty="0" err="1" smtClean="0">
                <a:solidFill>
                  <a:srgbClr val="FFFFFF"/>
                </a:solidFill>
                <a:latin typeface="Times New Roman"/>
                <a:cs typeface="Times New Roman"/>
              </a:rPr>
              <a:t>radiative</a:t>
            </a:r>
            <a:r>
              <a:rPr lang="en-US" sz="2200" i="1" dirty="0" smtClean="0">
                <a:solidFill>
                  <a:srgbClr val="FFFFFF"/>
                </a:solidFill>
                <a:latin typeface="Times New Roman"/>
                <a:cs typeface="Times New Roman"/>
              </a:rPr>
              <a:t> recombination features.</a:t>
            </a:r>
          </a:p>
          <a:p>
            <a:pPr lvl="1"/>
            <a:r>
              <a:rPr lang="en-US" sz="1800" i="1" dirty="0" smtClean="0">
                <a:solidFill>
                  <a:srgbClr val="FFFFFF"/>
                </a:solidFill>
                <a:latin typeface="Times New Roman"/>
                <a:cs typeface="Times New Roman"/>
              </a:rPr>
              <a:t>Only see in SNRs interacting with MCs.</a:t>
            </a:r>
            <a:endParaRPr lang="en-US" sz="1800" i="1" dirty="0">
              <a:solidFill>
                <a:srgbClr val="FFFFFF"/>
              </a:solidFill>
              <a:latin typeface="Times New Roman"/>
              <a:cs typeface="Times New Roman"/>
            </a:endParaRPr>
          </a:p>
        </p:txBody>
      </p:sp>
      <p:grpSp>
        <p:nvGrpSpPr>
          <p:cNvPr id="27" name="Group 26"/>
          <p:cNvGrpSpPr/>
          <p:nvPr/>
        </p:nvGrpSpPr>
        <p:grpSpPr>
          <a:xfrm>
            <a:off x="76766" y="2726269"/>
            <a:ext cx="8785406" cy="3588499"/>
            <a:chOff x="76766" y="2726269"/>
            <a:chExt cx="8785406" cy="3588499"/>
          </a:xfrm>
        </p:grpSpPr>
        <p:sp>
          <p:nvSpPr>
            <p:cNvPr id="40" name="TextBox 39"/>
            <p:cNvSpPr txBox="1"/>
            <p:nvPr/>
          </p:nvSpPr>
          <p:spPr>
            <a:xfrm>
              <a:off x="5995000" y="4778401"/>
              <a:ext cx="599593" cy="461665"/>
            </a:xfrm>
            <a:prstGeom prst="rect">
              <a:avLst/>
            </a:prstGeom>
            <a:noFill/>
          </p:spPr>
          <p:txBody>
            <a:bodyPr wrap="none" rtlCol="0">
              <a:spAutoFit/>
            </a:bodyPr>
            <a:lstStyle/>
            <a:p>
              <a:r>
                <a:rPr lang="en-US" sz="2400" b="1" dirty="0" smtClean="0"/>
                <a:t>Mg</a:t>
              </a:r>
              <a:endParaRPr lang="en-US" sz="2400" b="1" dirty="0"/>
            </a:p>
          </p:txBody>
        </p:sp>
        <p:sp>
          <p:nvSpPr>
            <p:cNvPr id="41" name="TextBox 40"/>
            <p:cNvSpPr txBox="1"/>
            <p:nvPr/>
          </p:nvSpPr>
          <p:spPr>
            <a:xfrm>
              <a:off x="7032901" y="5049333"/>
              <a:ext cx="405730" cy="461665"/>
            </a:xfrm>
            <a:prstGeom prst="rect">
              <a:avLst/>
            </a:prstGeom>
            <a:noFill/>
          </p:spPr>
          <p:txBody>
            <a:bodyPr wrap="none" rtlCol="0">
              <a:spAutoFit/>
            </a:bodyPr>
            <a:lstStyle/>
            <a:p>
              <a:r>
                <a:rPr lang="en-US" sz="2400" b="1" dirty="0" smtClean="0"/>
                <a:t>Si</a:t>
              </a:r>
              <a:endParaRPr lang="en-US" sz="2400" b="1" dirty="0"/>
            </a:p>
          </p:txBody>
        </p:sp>
        <p:sp>
          <p:nvSpPr>
            <p:cNvPr id="42" name="TextBox 41"/>
            <p:cNvSpPr txBox="1"/>
            <p:nvPr/>
          </p:nvSpPr>
          <p:spPr>
            <a:xfrm>
              <a:off x="8057690" y="4470399"/>
              <a:ext cx="330138" cy="461665"/>
            </a:xfrm>
            <a:prstGeom prst="rect">
              <a:avLst/>
            </a:prstGeom>
            <a:noFill/>
          </p:spPr>
          <p:txBody>
            <a:bodyPr wrap="none" rtlCol="0">
              <a:spAutoFit/>
            </a:bodyPr>
            <a:lstStyle/>
            <a:p>
              <a:r>
                <a:rPr lang="en-US" sz="2400" b="1" dirty="0" smtClean="0"/>
                <a:t>S</a:t>
              </a:r>
              <a:endParaRPr lang="en-US" sz="2400" b="1" dirty="0"/>
            </a:p>
          </p:txBody>
        </p:sp>
        <p:pic>
          <p:nvPicPr>
            <p:cNvPr id="43" name="Picture 42" descr="Screen Shot 2015-10-19 at 18.38.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96" y="2726269"/>
              <a:ext cx="4098078" cy="2857503"/>
            </a:xfrm>
            <a:prstGeom prst="rect">
              <a:avLst/>
            </a:prstGeom>
            <a:ln w="38100" cmpd="sng">
              <a:solidFill>
                <a:srgbClr val="0000FF"/>
              </a:solidFill>
            </a:ln>
          </p:spPr>
        </p:pic>
        <p:pic>
          <p:nvPicPr>
            <p:cNvPr id="44" name="Picture 43" descr="Screen Shot 2015-10-19 at 18.39.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275" y="2726269"/>
              <a:ext cx="4216897" cy="2857503"/>
            </a:xfrm>
            <a:prstGeom prst="rect">
              <a:avLst/>
            </a:prstGeom>
            <a:ln w="38100" cmpd="sng">
              <a:solidFill>
                <a:srgbClr val="0000FF"/>
              </a:solidFill>
            </a:ln>
          </p:spPr>
        </p:pic>
        <p:sp>
          <p:nvSpPr>
            <p:cNvPr id="45" name="TextBox 44"/>
            <p:cNvSpPr txBox="1"/>
            <p:nvPr/>
          </p:nvSpPr>
          <p:spPr>
            <a:xfrm>
              <a:off x="852496" y="5668437"/>
              <a:ext cx="3110535" cy="646331"/>
            </a:xfrm>
            <a:prstGeom prst="rect">
              <a:avLst/>
            </a:prstGeom>
            <a:noFill/>
          </p:spPr>
          <p:txBody>
            <a:bodyPr wrap="none" rtlCol="0">
              <a:spAutoFit/>
            </a:bodyPr>
            <a:lstStyle/>
            <a:p>
              <a:pPr algn="ctr"/>
              <a:r>
                <a:rPr lang="en-US" dirty="0" smtClean="0">
                  <a:solidFill>
                    <a:schemeClr val="bg1"/>
                  </a:solidFill>
                </a:rPr>
                <a:t>Fitting X-ray spectrum of W49B </a:t>
              </a:r>
            </a:p>
            <a:p>
              <a:pPr algn="ctr"/>
              <a:r>
                <a:rPr lang="en-US" dirty="0" smtClean="0">
                  <a:solidFill>
                    <a:schemeClr val="bg1"/>
                  </a:solidFill>
                </a:rPr>
                <a:t>without recombination</a:t>
              </a:r>
              <a:endParaRPr lang="en-US" dirty="0">
                <a:solidFill>
                  <a:schemeClr val="bg1"/>
                </a:solidFill>
              </a:endParaRPr>
            </a:p>
          </p:txBody>
        </p:sp>
        <p:sp>
          <p:nvSpPr>
            <p:cNvPr id="46" name="TextBox 45"/>
            <p:cNvSpPr txBox="1"/>
            <p:nvPr/>
          </p:nvSpPr>
          <p:spPr>
            <a:xfrm>
              <a:off x="4758267" y="5668437"/>
              <a:ext cx="4070039" cy="646331"/>
            </a:xfrm>
            <a:prstGeom prst="rect">
              <a:avLst/>
            </a:prstGeom>
            <a:noFill/>
          </p:spPr>
          <p:txBody>
            <a:bodyPr wrap="square" rtlCol="0">
              <a:spAutoFit/>
            </a:bodyPr>
            <a:lstStyle/>
            <a:p>
              <a:pPr algn="ctr"/>
              <a:r>
                <a:rPr lang="en-US" dirty="0" smtClean="0">
                  <a:solidFill>
                    <a:schemeClr val="bg1"/>
                  </a:solidFill>
                </a:rPr>
                <a:t>RRC seen in red + recombination lines seen in orange and blue added to fit.</a:t>
              </a:r>
              <a:endParaRPr lang="en-US" dirty="0">
                <a:solidFill>
                  <a:schemeClr val="bg1"/>
                </a:solidFill>
              </a:endParaRPr>
            </a:p>
          </p:txBody>
        </p:sp>
        <p:sp>
          <p:nvSpPr>
            <p:cNvPr id="48" name="TextBox 47"/>
            <p:cNvSpPr txBox="1"/>
            <p:nvPr/>
          </p:nvSpPr>
          <p:spPr>
            <a:xfrm rot="16200000">
              <a:off x="-665245" y="4160692"/>
              <a:ext cx="1853354" cy="369332"/>
            </a:xfrm>
            <a:prstGeom prst="rect">
              <a:avLst/>
            </a:prstGeom>
            <a:noFill/>
          </p:spPr>
          <p:txBody>
            <a:bodyPr wrap="none" rtlCol="0">
              <a:spAutoFit/>
            </a:bodyPr>
            <a:lstStyle/>
            <a:p>
              <a:r>
                <a:rPr lang="en-US" dirty="0" smtClean="0">
                  <a:solidFill>
                    <a:schemeClr val="bg1"/>
                  </a:solidFill>
                </a:rPr>
                <a:t>Ozawa et al. 2009 </a:t>
              </a:r>
              <a:endParaRPr lang="en-US" dirty="0">
                <a:solidFill>
                  <a:schemeClr val="bg1"/>
                </a:solidFill>
              </a:endParaRPr>
            </a:p>
          </p:txBody>
        </p:sp>
      </p:grpSp>
    </p:spTree>
    <p:extLst>
      <p:ext uri="{BB962C8B-B14F-4D97-AF65-F5344CB8AC3E}">
        <p14:creationId xmlns:p14="http://schemas.microsoft.com/office/powerpoint/2010/main" val="610596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76200" y="1143000"/>
            <a:ext cx="4572000" cy="4572000"/>
          </a:xfrm>
        </p:spPr>
        <p:txBody>
          <a:bodyPr>
            <a:noAutofit/>
          </a:bodyPr>
          <a:lstStyle/>
          <a:p>
            <a:r>
              <a:rPr lang="en-AU" sz="2400" i="1" dirty="0" smtClean="0">
                <a:solidFill>
                  <a:srgbClr val="FFFFFF"/>
                </a:solidFill>
                <a:latin typeface="Times New Roman" pitchFamily="18" charset="0"/>
                <a:cs typeface="Times New Roman" pitchFamily="18" charset="0"/>
              </a:rPr>
              <a:t>Forward shock (&amp; reverse shock??) of a SNR can </a:t>
            </a:r>
            <a:r>
              <a:rPr lang="en-AU" sz="2400" i="1" u="sng" dirty="0" smtClean="0">
                <a:solidFill>
                  <a:srgbClr val="FFFFFF"/>
                </a:solidFill>
                <a:latin typeface="Times New Roman" pitchFamily="18" charset="0"/>
                <a:cs typeface="Times New Roman" pitchFamily="18" charset="0"/>
              </a:rPr>
              <a:t>accelerat</a:t>
            </a:r>
            <a:r>
              <a:rPr lang="en-AU" sz="2400" i="1" dirty="0" smtClean="0">
                <a:solidFill>
                  <a:srgbClr val="FFFFFF"/>
                </a:solidFill>
                <a:latin typeface="Times New Roman" pitchFamily="18" charset="0"/>
                <a:cs typeface="Times New Roman" pitchFamily="18" charset="0"/>
              </a:rPr>
              <a:t>e particles </a:t>
            </a:r>
          </a:p>
          <a:p>
            <a:pPr lvl="1"/>
            <a:r>
              <a:rPr lang="en-AU" sz="2400" i="1" dirty="0">
                <a:solidFill>
                  <a:srgbClr val="FFFFFF"/>
                </a:solidFill>
                <a:latin typeface="Times New Roman" pitchFamily="18" charset="0"/>
                <a:cs typeface="Times New Roman" pitchFamily="18" charset="0"/>
              </a:rPr>
              <a:t>e</a:t>
            </a:r>
            <a:r>
              <a:rPr lang="en-AU" sz="2400" i="1" dirty="0" smtClean="0">
                <a:solidFill>
                  <a:srgbClr val="FFFFFF"/>
                </a:solidFill>
                <a:latin typeface="Times New Roman" pitchFamily="18" charset="0"/>
                <a:cs typeface="Times New Roman" pitchFamily="18" charset="0"/>
              </a:rPr>
              <a:t>.g., SN1006</a:t>
            </a:r>
          </a:p>
          <a:p>
            <a:pPr lvl="1"/>
            <a:endParaRPr lang="en-AU" sz="1050" i="1" dirty="0" smtClean="0">
              <a:solidFill>
                <a:srgbClr val="FFFFFF"/>
              </a:solidFill>
              <a:latin typeface="Times New Roman" pitchFamily="18" charset="0"/>
              <a:cs typeface="Times New Roman" pitchFamily="18" charset="0"/>
            </a:endParaRPr>
          </a:p>
          <a:p>
            <a:r>
              <a:rPr lang="en-AU" sz="2400" i="1" dirty="0" err="1" smtClean="0">
                <a:solidFill>
                  <a:srgbClr val="FFFFFF"/>
                </a:solidFill>
                <a:latin typeface="Times New Roman" pitchFamily="18" charset="0"/>
                <a:cs typeface="Times New Roman" pitchFamily="18" charset="0"/>
              </a:rPr>
              <a:t>Lagage</a:t>
            </a:r>
            <a:r>
              <a:rPr lang="en-AU" sz="2400" i="1" dirty="0" smtClean="0">
                <a:solidFill>
                  <a:srgbClr val="FFFFFF"/>
                </a:solidFill>
                <a:latin typeface="Times New Roman" pitchFamily="18" charset="0"/>
                <a:cs typeface="Times New Roman" pitchFamily="18" charset="0"/>
              </a:rPr>
              <a:t> </a:t>
            </a:r>
            <a:r>
              <a:rPr lang="en-AU" sz="2400" i="1" dirty="0">
                <a:solidFill>
                  <a:srgbClr val="FFFFFF"/>
                </a:solidFill>
                <a:latin typeface="Times New Roman" pitchFamily="18" charset="0"/>
                <a:cs typeface="Times New Roman" pitchFamily="18" charset="0"/>
              </a:rPr>
              <a:t>&amp; </a:t>
            </a:r>
            <a:r>
              <a:rPr lang="en-AU" sz="2400" i="1" dirty="0" err="1">
                <a:solidFill>
                  <a:srgbClr val="FFFFFF"/>
                </a:solidFill>
                <a:latin typeface="Times New Roman" pitchFamily="18" charset="0"/>
                <a:cs typeface="Times New Roman" pitchFamily="18" charset="0"/>
              </a:rPr>
              <a:t>Cesarsky</a:t>
            </a:r>
            <a:r>
              <a:rPr lang="en-AU" sz="2400" i="1" dirty="0">
                <a:solidFill>
                  <a:srgbClr val="FFFFFF"/>
                </a:solidFill>
                <a:latin typeface="Times New Roman" pitchFamily="18" charset="0"/>
                <a:cs typeface="Times New Roman" pitchFamily="18" charset="0"/>
              </a:rPr>
              <a:t> (1983)</a:t>
            </a:r>
            <a:r>
              <a:rPr lang="en-AU" sz="2400" i="1" dirty="0" smtClean="0">
                <a:solidFill>
                  <a:srgbClr val="FFFFFF"/>
                </a:solidFill>
                <a:latin typeface="Times New Roman" pitchFamily="18" charset="0"/>
                <a:cs typeface="Times New Roman" pitchFamily="18" charset="0"/>
              </a:rPr>
              <a:t> </a:t>
            </a:r>
            <a:br>
              <a:rPr lang="en-AU" sz="2400" i="1" dirty="0" smtClean="0">
                <a:solidFill>
                  <a:srgbClr val="FFFFFF"/>
                </a:solidFill>
                <a:latin typeface="Times New Roman" pitchFamily="18" charset="0"/>
                <a:cs typeface="Times New Roman" pitchFamily="18" charset="0"/>
              </a:rPr>
            </a:br>
            <a:r>
              <a:rPr lang="en-AU" sz="2400" i="1" dirty="0" smtClean="0">
                <a:solidFill>
                  <a:srgbClr val="FFFFFF"/>
                </a:solidFill>
                <a:latin typeface="Times New Roman" pitchFamily="18" charset="0"/>
                <a:cs typeface="Times New Roman" pitchFamily="18" charset="0"/>
              </a:rPr>
              <a:t>applied diffusive shock acceleration </a:t>
            </a:r>
            <a:r>
              <a:rPr lang="en-AU" sz="2400" i="1" dirty="0">
                <a:solidFill>
                  <a:srgbClr val="FFFFFF"/>
                </a:solidFill>
                <a:latin typeface="Times New Roman" pitchFamily="18" charset="0"/>
                <a:cs typeface="Times New Roman" pitchFamily="18" charset="0"/>
              </a:rPr>
              <a:t>to</a:t>
            </a:r>
            <a:r>
              <a:rPr lang="en-AU" sz="2400" i="1" dirty="0" smtClean="0">
                <a:solidFill>
                  <a:srgbClr val="FFFFFF"/>
                </a:solidFill>
                <a:latin typeface="Times New Roman" pitchFamily="18" charset="0"/>
                <a:cs typeface="Times New Roman" pitchFamily="18" charset="0"/>
              </a:rPr>
              <a:t> shell-type SNRs and concluded that:</a:t>
            </a:r>
          </a:p>
          <a:p>
            <a:pPr marL="0" indent="0">
              <a:buNone/>
            </a:pPr>
            <a:endParaRPr lang="en-AU" sz="300" i="1" dirty="0" smtClean="0">
              <a:solidFill>
                <a:srgbClr val="FFFFFF"/>
              </a:solidFill>
              <a:latin typeface="Times New Roman" pitchFamily="18" charset="0"/>
              <a:cs typeface="Times New Roman" pitchFamily="18" charset="0"/>
            </a:endParaRPr>
          </a:p>
          <a:p>
            <a:pPr marL="400050" lvl="1" indent="0"/>
            <a:r>
              <a:rPr lang="en-AU" sz="2400" i="1" dirty="0" smtClean="0">
                <a:solidFill>
                  <a:srgbClr val="FFFFFF"/>
                </a:solidFill>
                <a:latin typeface="Times New Roman" pitchFamily="18" charset="0"/>
                <a:cs typeface="Times New Roman" pitchFamily="18" charset="0"/>
              </a:rPr>
              <a:t> Particles in SNRs can be </a:t>
            </a:r>
            <a:br>
              <a:rPr lang="en-AU" sz="2400" i="1" dirty="0" smtClean="0">
                <a:solidFill>
                  <a:srgbClr val="FFFFFF"/>
                </a:solidFill>
                <a:latin typeface="Times New Roman" pitchFamily="18" charset="0"/>
                <a:cs typeface="Times New Roman" pitchFamily="18" charset="0"/>
              </a:rPr>
            </a:br>
            <a:r>
              <a:rPr lang="en-AU" sz="2400" i="1" dirty="0" smtClean="0">
                <a:solidFill>
                  <a:srgbClr val="FFFFFF"/>
                </a:solidFill>
                <a:latin typeface="Times New Roman" pitchFamily="18" charset="0"/>
                <a:cs typeface="Times New Roman" pitchFamily="18" charset="0"/>
              </a:rPr>
              <a:t>accelerated up to 10 -100TeV.</a:t>
            </a:r>
          </a:p>
        </p:txBody>
      </p:sp>
      <p:sp>
        <p:nvSpPr>
          <p:cNvPr id="17" name="Title 1"/>
          <p:cNvSpPr>
            <a:spLocks noGrp="1"/>
          </p:cNvSpPr>
          <p:nvPr>
            <p:ph type="title"/>
          </p:nvPr>
        </p:nvSpPr>
        <p:spPr>
          <a:xfrm>
            <a:off x="457200" y="-27384"/>
            <a:ext cx="8229600" cy="1143000"/>
          </a:xfrm>
        </p:spPr>
        <p:txBody>
          <a:bodyPr>
            <a:normAutofit/>
          </a:bodyPr>
          <a:lstStyle/>
          <a:p>
            <a:r>
              <a:rPr lang="en-AU"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SNRs accelerate particles</a:t>
            </a:r>
            <a:endParaRPr lang="en-AU"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457200" y="5455158"/>
            <a:ext cx="4009487" cy="954107"/>
          </a:xfrm>
          <a:prstGeom prst="rect">
            <a:avLst/>
          </a:prstGeom>
          <a:ln w="57150" cap="flat" cmpd="sng" algn="ctr">
            <a:solidFill>
              <a:srgbClr val="E80BE8"/>
            </a:solidFill>
            <a:prstDash val="solid"/>
            <a:round/>
            <a:headEnd type="none" w="med" len="med"/>
            <a:tailEnd type="none" w="med" len="med"/>
          </a:ln>
        </p:spPr>
        <p:txBody>
          <a:bodyPr wrap="square">
            <a:spAutoFit/>
          </a:bodyPr>
          <a:lstStyle/>
          <a:p>
            <a:pPr algn="ctr">
              <a:buFont typeface="Wingdings" pitchFamily="-84" charset="2"/>
              <a:buChar char="è"/>
            </a:pPr>
            <a:r>
              <a:rPr lang="en-AU" sz="2800" b="1" i="1" dirty="0" smtClean="0">
                <a:solidFill>
                  <a:srgbClr val="FFFFFF"/>
                </a:solidFill>
                <a:latin typeface="Times New Roman" pitchFamily="18" charset="0"/>
                <a:cs typeface="Times New Roman" pitchFamily="18" charset="0"/>
              </a:rPr>
              <a:t> SNRs can accelerate cosmic rays!</a:t>
            </a:r>
            <a:endParaRPr lang="en-US" sz="2800" b="1" dirty="0">
              <a:solidFill>
                <a:srgbClr val="FFFFFF"/>
              </a:solidFill>
            </a:endParaRPr>
          </a:p>
        </p:txBody>
      </p:sp>
      <p:sp>
        <p:nvSpPr>
          <p:cNvPr id="27" name="Rectangle 26"/>
          <p:cNvSpPr/>
          <p:nvPr/>
        </p:nvSpPr>
        <p:spPr>
          <a:xfrm>
            <a:off x="4419600" y="6504801"/>
            <a:ext cx="4724400" cy="276999"/>
          </a:xfrm>
          <a:prstGeom prst="rect">
            <a:avLst/>
          </a:prstGeom>
          <a:noFill/>
          <a:ln w="19050" cap="flat" cmpd="sng" algn="ctr">
            <a:noFill/>
            <a:prstDash val="solid"/>
            <a:round/>
            <a:headEnd type="none" w="med" len="med"/>
            <a:tailEnd type="none" w="med" len="med"/>
          </a:ln>
        </p:spPr>
        <p:txBody>
          <a:bodyPr wrap="square">
            <a:spAutoFit/>
          </a:bodyPr>
          <a:lstStyle/>
          <a:p>
            <a:pPr algn="ctr"/>
            <a:r>
              <a:rPr lang="en-US" sz="1200" i="1" dirty="0" smtClean="0">
                <a:solidFill>
                  <a:srgbClr val="FFFFFF"/>
                </a:solidFill>
              </a:rPr>
              <a:t>Chandra X-ray </a:t>
            </a:r>
            <a:r>
              <a:rPr lang="en-US" sz="1200" i="1" dirty="0" err="1" smtClean="0">
                <a:solidFill>
                  <a:srgbClr val="FFFFFF"/>
                </a:solidFill>
              </a:rPr>
              <a:t>image(NASA</a:t>
            </a:r>
            <a:r>
              <a:rPr lang="en-US" sz="1200" i="1" dirty="0" smtClean="0">
                <a:solidFill>
                  <a:srgbClr val="FFFFFF"/>
                </a:solidFill>
              </a:rPr>
              <a:t>/CXC/Middlebury College/</a:t>
            </a:r>
            <a:r>
              <a:rPr lang="en-US" sz="1200" i="1" dirty="0" err="1" smtClean="0">
                <a:solidFill>
                  <a:srgbClr val="FFFFFF"/>
                </a:solidFill>
              </a:rPr>
              <a:t>F.Winkler</a:t>
            </a:r>
            <a:r>
              <a:rPr lang="en-US" sz="1200" i="1" dirty="0" smtClean="0">
                <a:solidFill>
                  <a:srgbClr val="FFFFFF"/>
                </a:solidFill>
              </a:rPr>
              <a:t>)</a:t>
            </a:r>
            <a:endParaRPr lang="en-US" sz="1200" b="1" i="1" dirty="0">
              <a:ln>
                <a:solidFill>
                  <a:srgbClr val="0000FF"/>
                </a:solidFill>
              </a:ln>
              <a:solidFill>
                <a:srgbClr val="FFFFFF"/>
              </a:solidFill>
              <a:cs typeface="Calibri"/>
            </a:endParaRPr>
          </a:p>
        </p:txBody>
      </p:sp>
      <p:grpSp>
        <p:nvGrpSpPr>
          <p:cNvPr id="2" name="Group 38"/>
          <p:cNvGrpSpPr/>
          <p:nvPr/>
        </p:nvGrpSpPr>
        <p:grpSpPr>
          <a:xfrm>
            <a:off x="4648200" y="914400"/>
            <a:ext cx="4495800" cy="5715000"/>
            <a:chOff x="4648200" y="914400"/>
            <a:chExt cx="4495800" cy="5715000"/>
          </a:xfrm>
        </p:grpSpPr>
        <p:grpSp>
          <p:nvGrpSpPr>
            <p:cNvPr id="3" name="Group 24"/>
            <p:cNvGrpSpPr/>
            <p:nvPr/>
          </p:nvGrpSpPr>
          <p:grpSpPr>
            <a:xfrm>
              <a:off x="4648200" y="2286000"/>
              <a:ext cx="4495800" cy="4343400"/>
              <a:chOff x="4583723" y="2362200"/>
              <a:chExt cx="4495800" cy="4343400"/>
            </a:xfrm>
          </p:grpSpPr>
          <p:pic>
            <p:nvPicPr>
              <p:cNvPr id="5" name="Picture 4"/>
              <p:cNvPicPr>
                <a:picLocks noChangeAspect="1"/>
              </p:cNvPicPr>
              <p:nvPr/>
            </p:nvPicPr>
            <p:blipFill>
              <a:blip r:embed="rId3">
                <a:lum contrast="15000"/>
              </a:blip>
              <a:stretch>
                <a:fillRect/>
              </a:stretch>
            </p:blipFill>
            <p:spPr>
              <a:xfrm>
                <a:off x="4583723" y="2362200"/>
                <a:ext cx="4495800" cy="4343400"/>
              </a:xfrm>
              <a:prstGeom prst="rect">
                <a:avLst/>
              </a:prstGeom>
              <a:ln>
                <a:solidFill>
                  <a:srgbClr val="FFFF00"/>
                </a:solidFill>
              </a:ln>
              <a:effectLst>
                <a:softEdge rad="165100"/>
              </a:effectLst>
            </p:spPr>
          </p:pic>
          <p:grpSp>
            <p:nvGrpSpPr>
              <p:cNvPr id="4" name="Group 23"/>
              <p:cNvGrpSpPr/>
              <p:nvPr/>
            </p:nvGrpSpPr>
            <p:grpSpPr>
              <a:xfrm>
                <a:off x="5884611" y="2667000"/>
                <a:ext cx="2661512" cy="1219200"/>
                <a:chOff x="5884611" y="2667000"/>
                <a:chExt cx="2661512" cy="1219200"/>
              </a:xfrm>
            </p:grpSpPr>
            <p:sp>
              <p:nvSpPr>
                <p:cNvPr id="21" name="Rectangle 20"/>
                <p:cNvSpPr/>
                <p:nvPr/>
              </p:nvSpPr>
              <p:spPr>
                <a:xfrm>
                  <a:off x="7250723" y="2667000"/>
                  <a:ext cx="1295400" cy="1219200"/>
                </a:xfrm>
                <a:prstGeom prst="rect">
                  <a:avLst/>
                </a:prstGeom>
                <a:noFill/>
                <a:ln w="38100" cap="flat" cmpd="sng" algn="ctr">
                  <a:solidFill>
                    <a:srgbClr val="33FF33"/>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23" name="Straight Arrow Connector 22"/>
                <p:cNvCxnSpPr>
                  <a:endCxn id="16" idx="2"/>
                </p:cNvCxnSpPr>
                <p:nvPr/>
              </p:nvCxnSpPr>
              <p:spPr>
                <a:xfrm rot="10800000">
                  <a:off x="5884611" y="3112476"/>
                  <a:ext cx="1366113" cy="545124"/>
                </a:xfrm>
                <a:prstGeom prst="straightConnector1">
                  <a:avLst/>
                </a:prstGeom>
                <a:ln w="41275" cap="flat" cmpd="sng" algn="ctr">
                  <a:solidFill>
                    <a:srgbClr val="33FF33"/>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pic>
          <p:nvPicPr>
            <p:cNvPr id="16" name="Picture 15"/>
            <p:cNvPicPr>
              <a:picLocks noChangeAspect="1"/>
            </p:cNvPicPr>
            <p:nvPr/>
          </p:nvPicPr>
          <p:blipFill>
            <a:blip r:embed="rId3">
              <a:lum contrast="15000"/>
            </a:blip>
            <a:srcRect l="50000" t="5702" r="14250" b="61404"/>
            <a:stretch>
              <a:fillRect/>
            </a:stretch>
          </p:blipFill>
          <p:spPr>
            <a:xfrm>
              <a:off x="4735373" y="914400"/>
              <a:ext cx="2427427" cy="2121876"/>
            </a:xfrm>
            <a:prstGeom prst="rect">
              <a:avLst/>
            </a:prstGeom>
            <a:ln w="53975" cap="flat" cmpd="sng" algn="ctr">
              <a:solidFill>
                <a:srgbClr val="33FF33"/>
              </a:solidFill>
              <a:prstDash val="solid"/>
              <a:round/>
              <a:headEnd type="none" w="med" len="med"/>
              <a:tailEnd type="none" w="med" len="med"/>
            </a:ln>
            <a:effectLst/>
          </p:spPr>
        </p:pic>
        <p:pic>
          <p:nvPicPr>
            <p:cNvPr id="31" name="Picture 30"/>
            <p:cNvPicPr>
              <a:picLocks noChangeAspect="1"/>
            </p:cNvPicPr>
            <p:nvPr/>
          </p:nvPicPr>
          <p:blipFill>
            <a:blip r:embed="rId3">
              <a:lum contrast="15000"/>
            </a:blip>
            <a:srcRect l="55000" t="57895" r="5000" b="3509"/>
            <a:stretch>
              <a:fillRect/>
            </a:stretch>
          </p:blipFill>
          <p:spPr>
            <a:xfrm>
              <a:off x="4724400" y="4267200"/>
              <a:ext cx="2438400" cy="2235200"/>
            </a:xfrm>
            <a:prstGeom prst="rect">
              <a:avLst/>
            </a:prstGeom>
            <a:ln w="50800" cap="flat" cmpd="sng" algn="ctr">
              <a:solidFill>
                <a:srgbClr val="FFFF00"/>
              </a:solidFill>
              <a:prstDash val="solid"/>
              <a:round/>
              <a:headEnd type="none" w="med" len="med"/>
              <a:tailEnd type="none" w="med" len="med"/>
            </a:ln>
            <a:effectLst/>
          </p:spPr>
        </p:pic>
        <p:sp>
          <p:nvSpPr>
            <p:cNvPr id="33" name="Rectangle 32"/>
            <p:cNvSpPr/>
            <p:nvPr/>
          </p:nvSpPr>
          <p:spPr>
            <a:xfrm>
              <a:off x="7696200" y="4876800"/>
              <a:ext cx="1295400" cy="1219200"/>
            </a:xfrm>
            <a:prstGeom prst="rect">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34" name="Straight Arrow Connector 33"/>
            <p:cNvCxnSpPr>
              <a:stCxn id="33" idx="1"/>
              <a:endCxn id="31" idx="3"/>
            </p:cNvCxnSpPr>
            <p:nvPr/>
          </p:nvCxnSpPr>
          <p:spPr>
            <a:xfrm rot="10800000">
              <a:off x="7162800" y="5384800"/>
              <a:ext cx="533400" cy="101600"/>
            </a:xfrm>
            <a:prstGeom prst="straightConnector1">
              <a:avLst/>
            </a:prstGeom>
            <a:ln w="41275"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9" name="Rectangle 8"/>
          <p:cNvSpPr/>
          <p:nvPr/>
        </p:nvSpPr>
        <p:spPr>
          <a:xfrm>
            <a:off x="7289799" y="914400"/>
            <a:ext cx="1752599" cy="1477328"/>
          </a:xfrm>
          <a:prstGeom prst="rect">
            <a:avLst/>
          </a:prstGeom>
          <a:solidFill>
            <a:srgbClr val="FFFFFF"/>
          </a:solidFill>
          <a:ln w="57150" cap="flat" cmpd="sng" algn="ctr">
            <a:solidFill>
              <a:srgbClr val="0000FF"/>
            </a:solidFill>
            <a:prstDash val="solid"/>
            <a:round/>
            <a:headEnd type="none" w="med" len="med"/>
            <a:tailEnd type="none" w="med" len="med"/>
          </a:ln>
        </p:spPr>
        <p:txBody>
          <a:bodyPr wrap="square">
            <a:spAutoFit/>
          </a:bodyPr>
          <a:lstStyle/>
          <a:p>
            <a:pPr algn="ctr"/>
            <a:r>
              <a:rPr lang="en-US" dirty="0" smtClean="0">
                <a:ln>
                  <a:solidFill>
                    <a:srgbClr val="0000FF"/>
                  </a:solidFill>
                </a:ln>
                <a:solidFill>
                  <a:srgbClr val="0000FF"/>
                </a:solidFill>
              </a:rPr>
              <a:t>Forward shock </a:t>
            </a:r>
            <a:r>
              <a:rPr lang="en-US" dirty="0" err="1" smtClean="0">
                <a:ln>
                  <a:solidFill>
                    <a:srgbClr val="0000FF"/>
                  </a:solidFill>
                </a:ln>
                <a:solidFill>
                  <a:srgbClr val="0000FF"/>
                </a:solidFill>
                <a:latin typeface="Wingdings"/>
                <a:ea typeface="Wingdings"/>
                <a:cs typeface="Wingdings"/>
              </a:rPr>
              <a:t></a:t>
            </a:r>
            <a:r>
              <a:rPr lang="en-US" dirty="0" smtClean="0">
                <a:ln>
                  <a:solidFill>
                    <a:srgbClr val="0000FF"/>
                  </a:solidFill>
                </a:ln>
                <a:solidFill>
                  <a:srgbClr val="0000FF"/>
                </a:solidFill>
              </a:rPr>
              <a:t/>
            </a:r>
            <a:br>
              <a:rPr lang="en-US" dirty="0" smtClean="0">
                <a:ln>
                  <a:solidFill>
                    <a:srgbClr val="0000FF"/>
                  </a:solidFill>
                </a:ln>
                <a:solidFill>
                  <a:srgbClr val="0000FF"/>
                </a:solidFill>
              </a:rPr>
            </a:br>
            <a:r>
              <a:rPr lang="en-US" dirty="0" smtClean="0">
                <a:ln>
                  <a:solidFill>
                    <a:srgbClr val="0000FF"/>
                  </a:solidFill>
                </a:ln>
                <a:solidFill>
                  <a:srgbClr val="0000FF"/>
                </a:solidFill>
              </a:rPr>
              <a:t>synchrotron emission from multi-</a:t>
            </a:r>
            <a:r>
              <a:rPr lang="en-US" dirty="0" err="1" smtClean="0">
                <a:ln>
                  <a:solidFill>
                    <a:srgbClr val="0000FF"/>
                  </a:solidFill>
                </a:ln>
                <a:solidFill>
                  <a:srgbClr val="0000FF"/>
                </a:solidFill>
              </a:rPr>
              <a:t>TeV</a:t>
            </a:r>
            <a:r>
              <a:rPr lang="en-US" dirty="0" smtClean="0">
                <a:ln>
                  <a:solidFill>
                    <a:srgbClr val="0000FF"/>
                  </a:solidFill>
                </a:ln>
                <a:solidFill>
                  <a:srgbClr val="0000FF"/>
                </a:solidFill>
              </a:rPr>
              <a:t> </a:t>
            </a:r>
            <a:r>
              <a:rPr lang="en-US" dirty="0" err="1" smtClean="0">
                <a:ln>
                  <a:solidFill>
                    <a:srgbClr val="0000FF"/>
                  </a:solidFill>
                </a:ln>
                <a:solidFill>
                  <a:srgbClr val="0000FF"/>
                </a:solidFill>
              </a:rPr>
              <a:t>e</a:t>
            </a:r>
            <a:r>
              <a:rPr lang="en-US" sz="2400" baseline="30000" dirty="0" smtClean="0">
                <a:ln>
                  <a:solidFill>
                    <a:srgbClr val="0000FF"/>
                  </a:solidFill>
                </a:ln>
                <a:solidFill>
                  <a:srgbClr val="0000FF"/>
                </a:solidFill>
              </a:rPr>
              <a:t>-</a:t>
            </a:r>
            <a:endParaRPr lang="en-US" sz="2400" dirty="0">
              <a:ln>
                <a:solidFill>
                  <a:srgbClr val="0000FF"/>
                </a:solidFill>
              </a:ln>
              <a:solidFill>
                <a:srgbClr val="0000FF"/>
              </a:solidFill>
            </a:endParaRPr>
          </a:p>
        </p:txBody>
      </p:sp>
      <p:grpSp>
        <p:nvGrpSpPr>
          <p:cNvPr id="7" name="Group 34"/>
          <p:cNvGrpSpPr/>
          <p:nvPr/>
        </p:nvGrpSpPr>
        <p:grpSpPr>
          <a:xfrm>
            <a:off x="2209006" y="2667000"/>
            <a:ext cx="2286794" cy="381794"/>
            <a:chOff x="2209006" y="2667000"/>
            <a:chExt cx="2286794" cy="381794"/>
          </a:xfrm>
        </p:grpSpPr>
        <p:cxnSp>
          <p:nvCxnSpPr>
            <p:cNvPr id="29" name="Straight Arrow Connector 28"/>
            <p:cNvCxnSpPr/>
            <p:nvPr/>
          </p:nvCxnSpPr>
          <p:spPr>
            <a:xfrm flipV="1">
              <a:off x="2209800" y="2667000"/>
              <a:ext cx="2286000" cy="381000"/>
            </a:xfrm>
            <a:prstGeom prst="straightConnector1">
              <a:avLst/>
            </a:prstGeom>
            <a:ln w="57150" cap="flat" cmpd="sng" algn="ctr">
              <a:solidFill>
                <a:srgbClr val="E80BE8"/>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2057400" y="2895600"/>
              <a:ext cx="304800" cy="1588"/>
            </a:xfrm>
            <a:prstGeom prst="line">
              <a:avLst/>
            </a:prstGeom>
            <a:ln w="57150" cap="flat" cmpd="sng" algn="ctr">
              <a:solidFill>
                <a:srgbClr val="E80BE8"/>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280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FermiLAT_Fig10.jp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2770" t="52066" r="55276" b="13652"/>
          <a:stretch/>
        </p:blipFill>
        <p:spPr>
          <a:xfrm>
            <a:off x="2724733" y="1513117"/>
            <a:ext cx="3870156" cy="2962137"/>
          </a:xfrm>
          <a:prstGeom prst="rect">
            <a:avLst/>
          </a:prstGeom>
        </p:spPr>
      </p:pic>
      <p:pic>
        <p:nvPicPr>
          <p:cNvPr id="22" name="Picture 21" descr="kesteven79_countmap.png"/>
          <p:cNvPicPr>
            <a:picLocks noChangeAspect="1"/>
          </p:cNvPicPr>
          <p:nvPr/>
        </p:nvPicPr>
        <p:blipFill rotWithShape="1">
          <a:blip r:embed="rId5"/>
          <a:srcRect l="7683" t="28073" r="38736" b="40818"/>
          <a:stretch/>
        </p:blipFill>
        <p:spPr>
          <a:xfrm>
            <a:off x="2748776" y="4442116"/>
            <a:ext cx="3870156" cy="2419512"/>
          </a:xfrm>
          <a:prstGeom prst="rect">
            <a:avLst/>
          </a:prstGeom>
          <a:ln>
            <a:noFill/>
          </a:ln>
          <a:effectLst/>
        </p:spPr>
      </p:pic>
      <p:pic>
        <p:nvPicPr>
          <p:cNvPr id="13" name="Picture 12" descr="FermiLAT_Fig10.jpg"/>
          <p:cNvPicPr>
            <a:picLocks noChangeAspect="1"/>
          </p:cNvPicPr>
          <p:nvPr/>
        </p:nvPicPr>
        <p:blipFill rotWithShape="1">
          <a:blip r:embed="rId3">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11625" t="7999" r="55079" b="59531"/>
          <a:stretch/>
        </p:blipFill>
        <p:spPr>
          <a:xfrm>
            <a:off x="0" y="4001638"/>
            <a:ext cx="3131189" cy="2859990"/>
          </a:xfrm>
          <a:prstGeom prst="rect">
            <a:avLst/>
          </a:prstGeom>
        </p:spPr>
      </p:pic>
      <p:sp>
        <p:nvSpPr>
          <p:cNvPr id="2" name="Title 1"/>
          <p:cNvSpPr>
            <a:spLocks noGrp="1"/>
          </p:cNvSpPr>
          <p:nvPr>
            <p:ph type="title"/>
          </p:nvPr>
        </p:nvSpPr>
        <p:spPr>
          <a:xfrm>
            <a:off x="121798" y="-194731"/>
            <a:ext cx="9022202" cy="1143000"/>
          </a:xfrm>
        </p:spPr>
        <p:txBody>
          <a:bodyPr>
            <a:normAutofit/>
          </a:bodyPr>
          <a:lstStyle/>
          <a:p>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Sources of gamma-rays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4" name="Picture 23" descr="FermiLAT_Fig10.jpg"/>
          <p:cNvPicPr>
            <a:picLocks noChangeAspect="1"/>
          </p:cNvPicPr>
          <p:nvPr/>
        </p:nvPicPr>
        <p:blipFill rotWithShape="1">
          <a:blip r:embed="rId3">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6039" t="52697" r="15033" b="16968"/>
          <a:stretch/>
        </p:blipFill>
        <p:spPr>
          <a:xfrm>
            <a:off x="6427835" y="1536970"/>
            <a:ext cx="2716165" cy="2667934"/>
          </a:xfrm>
          <a:prstGeom prst="rect">
            <a:avLst/>
          </a:prstGeom>
        </p:spPr>
      </p:pic>
      <p:sp>
        <p:nvSpPr>
          <p:cNvPr id="18" name="Content Placeholder 2"/>
          <p:cNvSpPr>
            <a:spLocks noGrp="1"/>
          </p:cNvSpPr>
          <p:nvPr>
            <p:ph idx="1"/>
          </p:nvPr>
        </p:nvSpPr>
        <p:spPr>
          <a:xfrm>
            <a:off x="372535" y="760893"/>
            <a:ext cx="8483597" cy="911554"/>
          </a:xfrm>
        </p:spPr>
        <p:txBody>
          <a:bodyPr>
            <a:noAutofit/>
          </a:bodyPr>
          <a:lstStyle/>
          <a:p>
            <a:pPr marL="0" indent="0">
              <a:buNone/>
            </a:pPr>
            <a:r>
              <a:rPr lang="en-US" sz="2200" i="1" dirty="0" smtClean="0">
                <a:solidFill>
                  <a:srgbClr val="FFFFFF"/>
                </a:solidFill>
                <a:latin typeface="Times New Roman"/>
                <a:cs typeface="Times New Roman"/>
              </a:rPr>
              <a:t>Surprising as MM SNRs are thought to have too slow of shocks but a significant of these a interacting with MCs.</a:t>
            </a:r>
            <a:endParaRPr lang="en-US" sz="2200" i="1" dirty="0">
              <a:solidFill>
                <a:srgbClr val="FFFFFF"/>
              </a:solidFill>
              <a:latin typeface="Times New Roman"/>
              <a:cs typeface="Times New Roman"/>
            </a:endParaRPr>
          </a:p>
        </p:txBody>
      </p:sp>
      <p:grpSp>
        <p:nvGrpSpPr>
          <p:cNvPr id="16" name="Group 15"/>
          <p:cNvGrpSpPr/>
          <p:nvPr/>
        </p:nvGrpSpPr>
        <p:grpSpPr>
          <a:xfrm>
            <a:off x="121798" y="1513117"/>
            <a:ext cx="2979594" cy="2556829"/>
            <a:chOff x="3200399" y="1124822"/>
            <a:chExt cx="5943601" cy="5445312"/>
          </a:xfrm>
        </p:grpSpPr>
        <p:pic>
          <p:nvPicPr>
            <p:cNvPr id="17" name="Picture 16" descr="fig1b-eps-converted-to.pdf"/>
            <p:cNvPicPr>
              <a:picLocks noChangeAspect="1"/>
            </p:cNvPicPr>
            <p:nvPr/>
          </p:nvPicPr>
          <p:blipFill rotWithShape="1">
            <a:blip r:embed="rId8">
              <a:extLst>
                <a:ext uri="{28A0092B-C50C-407E-A947-70E740481C1C}">
                  <a14:useLocalDpi xmlns:a14="http://schemas.microsoft.com/office/drawing/2010/main" val="0"/>
                </a:ext>
              </a:extLst>
            </a:blip>
            <a:srcRect l="54961" t="28965" r="19946" b="35506"/>
            <a:stretch/>
          </p:blipFill>
          <p:spPr>
            <a:xfrm>
              <a:off x="3200399" y="1175621"/>
              <a:ext cx="5943601" cy="5040147"/>
            </a:xfrm>
            <a:prstGeom prst="rect">
              <a:avLst/>
            </a:prstGeom>
          </p:spPr>
        </p:pic>
        <p:sp>
          <p:nvSpPr>
            <p:cNvPr id="19" name="Rectangle 18"/>
            <p:cNvSpPr/>
            <p:nvPr/>
          </p:nvSpPr>
          <p:spPr>
            <a:xfrm>
              <a:off x="3200399" y="1124822"/>
              <a:ext cx="609601" cy="17707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757332" y="5989544"/>
              <a:ext cx="609601" cy="58059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94774" y="3626556"/>
            <a:ext cx="1587419" cy="276999"/>
          </a:xfrm>
          <a:prstGeom prst="rect">
            <a:avLst/>
          </a:prstGeom>
          <a:noFill/>
        </p:spPr>
        <p:txBody>
          <a:bodyPr wrap="square" rtlCol="0">
            <a:spAutoFit/>
          </a:bodyPr>
          <a:lstStyle/>
          <a:p>
            <a:r>
              <a:rPr lang="en-US" sz="1200" dirty="0" smtClean="0">
                <a:solidFill>
                  <a:schemeClr val="bg1"/>
                </a:solidFill>
              </a:rPr>
              <a:t>Auchettl et al. 2015</a:t>
            </a:r>
            <a:endParaRPr lang="en-US" sz="1200" dirty="0">
              <a:solidFill>
                <a:schemeClr val="bg1"/>
              </a:solidFill>
            </a:endParaRP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Lst>
          </a:blip>
          <a:srcRect l="15714" t="13449" r="15359" b="28107"/>
          <a:stretch/>
        </p:blipFill>
        <p:spPr>
          <a:xfrm>
            <a:off x="6427835" y="3903555"/>
            <a:ext cx="2733791" cy="2981465"/>
          </a:xfrm>
          <a:prstGeom prst="rect">
            <a:avLst/>
          </a:prstGeom>
        </p:spPr>
      </p:pic>
      <p:sp>
        <p:nvSpPr>
          <p:cNvPr id="26" name="TextBox 25"/>
          <p:cNvSpPr txBox="1"/>
          <p:nvPr/>
        </p:nvSpPr>
        <p:spPr>
          <a:xfrm>
            <a:off x="1852332" y="1699467"/>
            <a:ext cx="1249060" cy="338554"/>
          </a:xfrm>
          <a:prstGeom prst="rect">
            <a:avLst/>
          </a:prstGeom>
          <a:noFill/>
        </p:spPr>
        <p:txBody>
          <a:bodyPr wrap="none" rtlCol="0">
            <a:spAutoFit/>
          </a:bodyPr>
          <a:lstStyle/>
          <a:p>
            <a:r>
              <a:rPr lang="en-US" sz="1600" b="1" dirty="0" smtClean="0">
                <a:solidFill>
                  <a:schemeClr val="bg1"/>
                </a:solidFill>
              </a:rPr>
              <a:t>MSH 11-61A</a:t>
            </a:r>
            <a:endParaRPr lang="en-US" sz="1600" b="1" dirty="0">
              <a:solidFill>
                <a:schemeClr val="bg1"/>
              </a:solidFill>
            </a:endParaRPr>
          </a:p>
        </p:txBody>
      </p:sp>
      <p:sp>
        <p:nvSpPr>
          <p:cNvPr id="27" name="TextBox 26"/>
          <p:cNvSpPr txBox="1"/>
          <p:nvPr/>
        </p:nvSpPr>
        <p:spPr>
          <a:xfrm>
            <a:off x="3451370" y="4035762"/>
            <a:ext cx="736399" cy="338554"/>
          </a:xfrm>
          <a:prstGeom prst="rect">
            <a:avLst/>
          </a:prstGeom>
          <a:noFill/>
        </p:spPr>
        <p:txBody>
          <a:bodyPr wrap="none" rtlCol="0">
            <a:spAutoFit/>
          </a:bodyPr>
          <a:lstStyle/>
          <a:p>
            <a:r>
              <a:rPr lang="en-US" sz="1600" b="1" dirty="0" err="1" smtClean="0">
                <a:solidFill>
                  <a:schemeClr val="bg1"/>
                </a:solidFill>
              </a:rPr>
              <a:t>Kes</a:t>
            </a:r>
            <a:r>
              <a:rPr lang="en-US" sz="1600" b="1" dirty="0" smtClean="0">
                <a:solidFill>
                  <a:schemeClr val="bg1"/>
                </a:solidFill>
              </a:rPr>
              <a:t> 79</a:t>
            </a:r>
            <a:endParaRPr lang="en-US" sz="1600" b="1" dirty="0">
              <a:solidFill>
                <a:schemeClr val="bg1"/>
              </a:solidFill>
            </a:endParaRPr>
          </a:p>
        </p:txBody>
      </p:sp>
      <p:sp>
        <p:nvSpPr>
          <p:cNvPr id="28" name="TextBox 27"/>
          <p:cNvSpPr txBox="1"/>
          <p:nvPr/>
        </p:nvSpPr>
        <p:spPr>
          <a:xfrm>
            <a:off x="3451370" y="1699467"/>
            <a:ext cx="659956" cy="338554"/>
          </a:xfrm>
          <a:prstGeom prst="rect">
            <a:avLst/>
          </a:prstGeom>
          <a:noFill/>
        </p:spPr>
        <p:txBody>
          <a:bodyPr wrap="none" rtlCol="0">
            <a:spAutoFit/>
          </a:bodyPr>
          <a:lstStyle/>
          <a:p>
            <a:r>
              <a:rPr lang="en-US" sz="1600" b="1" dirty="0" smtClean="0">
                <a:solidFill>
                  <a:schemeClr val="bg1"/>
                </a:solidFill>
              </a:rPr>
              <a:t>IC443</a:t>
            </a:r>
            <a:endParaRPr lang="en-US" sz="1600" b="1" dirty="0">
              <a:solidFill>
                <a:schemeClr val="bg1"/>
              </a:solidFill>
            </a:endParaRPr>
          </a:p>
        </p:txBody>
      </p:sp>
      <p:sp>
        <p:nvSpPr>
          <p:cNvPr id="29" name="TextBox 28"/>
          <p:cNvSpPr txBox="1"/>
          <p:nvPr/>
        </p:nvSpPr>
        <p:spPr>
          <a:xfrm>
            <a:off x="2250454" y="4024302"/>
            <a:ext cx="687207" cy="338554"/>
          </a:xfrm>
          <a:prstGeom prst="rect">
            <a:avLst/>
          </a:prstGeom>
          <a:noFill/>
        </p:spPr>
        <p:txBody>
          <a:bodyPr wrap="none" rtlCol="0">
            <a:spAutoFit/>
          </a:bodyPr>
          <a:lstStyle/>
          <a:p>
            <a:r>
              <a:rPr lang="en-US" sz="1600" b="1" dirty="0" smtClean="0">
                <a:solidFill>
                  <a:schemeClr val="bg1"/>
                </a:solidFill>
              </a:rPr>
              <a:t>W51C</a:t>
            </a:r>
            <a:endParaRPr lang="en-US" sz="1600" b="1" dirty="0">
              <a:solidFill>
                <a:schemeClr val="bg1"/>
              </a:solidFill>
            </a:endParaRPr>
          </a:p>
        </p:txBody>
      </p:sp>
      <p:sp>
        <p:nvSpPr>
          <p:cNvPr id="30" name="TextBox 29"/>
          <p:cNvSpPr txBox="1"/>
          <p:nvPr/>
        </p:nvSpPr>
        <p:spPr>
          <a:xfrm>
            <a:off x="6594889" y="4024302"/>
            <a:ext cx="582211" cy="338554"/>
          </a:xfrm>
          <a:prstGeom prst="rect">
            <a:avLst/>
          </a:prstGeom>
          <a:noFill/>
        </p:spPr>
        <p:txBody>
          <a:bodyPr wrap="none" rtlCol="0">
            <a:spAutoFit/>
          </a:bodyPr>
          <a:lstStyle/>
          <a:p>
            <a:r>
              <a:rPr lang="en-US" sz="1600" b="1" dirty="0" smtClean="0">
                <a:solidFill>
                  <a:schemeClr val="bg1"/>
                </a:solidFill>
              </a:rPr>
              <a:t>W44</a:t>
            </a:r>
            <a:endParaRPr lang="en-US" sz="1600" b="1" dirty="0">
              <a:solidFill>
                <a:schemeClr val="bg1"/>
              </a:solidFill>
            </a:endParaRPr>
          </a:p>
        </p:txBody>
      </p:sp>
      <p:sp>
        <p:nvSpPr>
          <p:cNvPr id="31" name="TextBox 30"/>
          <p:cNvSpPr txBox="1"/>
          <p:nvPr/>
        </p:nvSpPr>
        <p:spPr>
          <a:xfrm>
            <a:off x="6368640" y="1699467"/>
            <a:ext cx="578604" cy="338554"/>
          </a:xfrm>
          <a:prstGeom prst="rect">
            <a:avLst/>
          </a:prstGeom>
          <a:noFill/>
        </p:spPr>
        <p:txBody>
          <a:bodyPr wrap="none" rtlCol="0">
            <a:spAutoFit/>
          </a:bodyPr>
          <a:lstStyle/>
          <a:p>
            <a:r>
              <a:rPr lang="en-US" sz="1600" b="1" dirty="0" smtClean="0">
                <a:solidFill>
                  <a:schemeClr val="bg1"/>
                </a:solidFill>
              </a:rPr>
              <a:t>W28</a:t>
            </a:r>
            <a:endParaRPr lang="en-US" sz="1600" b="1" dirty="0">
              <a:solidFill>
                <a:schemeClr val="bg1"/>
              </a:solidFill>
            </a:endParaRPr>
          </a:p>
        </p:txBody>
      </p:sp>
      <p:sp>
        <p:nvSpPr>
          <p:cNvPr id="32" name="TextBox 31"/>
          <p:cNvSpPr txBox="1"/>
          <p:nvPr/>
        </p:nvSpPr>
        <p:spPr>
          <a:xfrm>
            <a:off x="3170161" y="6453157"/>
            <a:ext cx="1587419" cy="276999"/>
          </a:xfrm>
          <a:prstGeom prst="rect">
            <a:avLst/>
          </a:prstGeom>
          <a:noFill/>
        </p:spPr>
        <p:txBody>
          <a:bodyPr wrap="square" rtlCol="0">
            <a:spAutoFit/>
          </a:bodyPr>
          <a:lstStyle/>
          <a:p>
            <a:r>
              <a:rPr lang="en-US" sz="1200" dirty="0" smtClean="0">
                <a:solidFill>
                  <a:schemeClr val="bg1"/>
                </a:solidFill>
              </a:rPr>
              <a:t>Auchettl et al. 2014</a:t>
            </a:r>
            <a:endParaRPr lang="en-US" sz="1200" dirty="0">
              <a:solidFill>
                <a:schemeClr val="bg1"/>
              </a:solidFill>
            </a:endParaRPr>
          </a:p>
        </p:txBody>
      </p:sp>
      <p:sp>
        <p:nvSpPr>
          <p:cNvPr id="33" name="TextBox 32"/>
          <p:cNvSpPr txBox="1"/>
          <p:nvPr/>
        </p:nvSpPr>
        <p:spPr>
          <a:xfrm>
            <a:off x="3170161" y="3658832"/>
            <a:ext cx="1587419" cy="276999"/>
          </a:xfrm>
          <a:prstGeom prst="rect">
            <a:avLst/>
          </a:prstGeom>
          <a:noFill/>
        </p:spPr>
        <p:txBody>
          <a:bodyPr wrap="square" rtlCol="0">
            <a:spAutoFit/>
          </a:bodyPr>
          <a:lstStyle/>
          <a:p>
            <a:r>
              <a:rPr lang="en-US" sz="1200" dirty="0" smtClean="0">
                <a:solidFill>
                  <a:schemeClr val="bg1"/>
                </a:solidFill>
              </a:rPr>
              <a:t>Castro &amp; </a:t>
            </a:r>
            <a:r>
              <a:rPr lang="en-US" sz="1200" dirty="0" err="1" smtClean="0">
                <a:solidFill>
                  <a:schemeClr val="bg1"/>
                </a:solidFill>
              </a:rPr>
              <a:t>Slane</a:t>
            </a:r>
            <a:r>
              <a:rPr lang="en-US" sz="1200" dirty="0" smtClean="0">
                <a:solidFill>
                  <a:schemeClr val="bg1"/>
                </a:solidFill>
              </a:rPr>
              <a:t> 2010</a:t>
            </a:r>
            <a:endParaRPr lang="en-US" sz="1200" dirty="0">
              <a:solidFill>
                <a:schemeClr val="bg1"/>
              </a:solidFill>
            </a:endParaRPr>
          </a:p>
        </p:txBody>
      </p:sp>
      <p:sp>
        <p:nvSpPr>
          <p:cNvPr id="34" name="TextBox 33"/>
          <p:cNvSpPr txBox="1"/>
          <p:nvPr/>
        </p:nvSpPr>
        <p:spPr>
          <a:xfrm>
            <a:off x="1543770" y="6453157"/>
            <a:ext cx="1587419" cy="276999"/>
          </a:xfrm>
          <a:prstGeom prst="rect">
            <a:avLst/>
          </a:prstGeom>
          <a:noFill/>
        </p:spPr>
        <p:txBody>
          <a:bodyPr wrap="square" rtlCol="0">
            <a:spAutoFit/>
          </a:bodyPr>
          <a:lstStyle/>
          <a:p>
            <a:r>
              <a:rPr lang="en-US" sz="1200" dirty="0" err="1" smtClean="0">
                <a:solidFill>
                  <a:schemeClr val="bg1"/>
                </a:solidFill>
              </a:rPr>
              <a:t>Abdo</a:t>
            </a:r>
            <a:r>
              <a:rPr lang="en-US" sz="1200" dirty="0">
                <a:solidFill>
                  <a:schemeClr val="bg1"/>
                </a:solidFill>
              </a:rPr>
              <a:t> </a:t>
            </a:r>
            <a:r>
              <a:rPr lang="en-US" sz="1200" dirty="0" smtClean="0">
                <a:solidFill>
                  <a:schemeClr val="bg1"/>
                </a:solidFill>
              </a:rPr>
              <a:t>et al. 2009</a:t>
            </a:r>
            <a:endParaRPr lang="en-US" sz="1200" dirty="0">
              <a:solidFill>
                <a:schemeClr val="bg1"/>
              </a:solidFill>
            </a:endParaRPr>
          </a:p>
        </p:txBody>
      </p:sp>
      <p:sp>
        <p:nvSpPr>
          <p:cNvPr id="35" name="TextBox 34"/>
          <p:cNvSpPr txBox="1"/>
          <p:nvPr/>
        </p:nvSpPr>
        <p:spPr>
          <a:xfrm>
            <a:off x="6427835" y="6475567"/>
            <a:ext cx="1587419" cy="276999"/>
          </a:xfrm>
          <a:prstGeom prst="rect">
            <a:avLst/>
          </a:prstGeom>
          <a:noFill/>
        </p:spPr>
        <p:txBody>
          <a:bodyPr wrap="square" rtlCol="0">
            <a:spAutoFit/>
          </a:bodyPr>
          <a:lstStyle/>
          <a:p>
            <a:r>
              <a:rPr lang="en-US" sz="1200" dirty="0" err="1" smtClean="0">
                <a:solidFill>
                  <a:schemeClr val="bg1"/>
                </a:solidFill>
              </a:rPr>
              <a:t>Abdo</a:t>
            </a:r>
            <a:r>
              <a:rPr lang="en-US" sz="1200" dirty="0" smtClean="0">
                <a:solidFill>
                  <a:schemeClr val="bg1"/>
                </a:solidFill>
              </a:rPr>
              <a:t> et al. 2010</a:t>
            </a:r>
          </a:p>
        </p:txBody>
      </p:sp>
      <p:sp>
        <p:nvSpPr>
          <p:cNvPr id="36" name="TextBox 35"/>
          <p:cNvSpPr txBox="1"/>
          <p:nvPr/>
        </p:nvSpPr>
        <p:spPr>
          <a:xfrm>
            <a:off x="6427835" y="3626556"/>
            <a:ext cx="1587419" cy="276999"/>
          </a:xfrm>
          <a:prstGeom prst="rect">
            <a:avLst/>
          </a:prstGeom>
          <a:noFill/>
        </p:spPr>
        <p:txBody>
          <a:bodyPr wrap="square" rtlCol="0">
            <a:spAutoFit/>
          </a:bodyPr>
          <a:lstStyle/>
          <a:p>
            <a:r>
              <a:rPr lang="en-US" sz="1200" dirty="0" err="1" smtClean="0">
                <a:solidFill>
                  <a:schemeClr val="bg1"/>
                </a:solidFill>
              </a:rPr>
              <a:t>Abdo</a:t>
            </a:r>
            <a:r>
              <a:rPr lang="en-US" sz="1200" dirty="0" smtClean="0">
                <a:solidFill>
                  <a:schemeClr val="bg1"/>
                </a:solidFill>
              </a:rPr>
              <a:t> et al. 2010</a:t>
            </a:r>
          </a:p>
        </p:txBody>
      </p:sp>
    </p:spTree>
    <p:extLst>
      <p:ext uri="{BB962C8B-B14F-4D97-AF65-F5344CB8AC3E}">
        <p14:creationId xmlns:p14="http://schemas.microsoft.com/office/powerpoint/2010/main" val="46210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435630" y="948268"/>
            <a:ext cx="4676909" cy="4344535"/>
          </a:xfrm>
        </p:spPr>
        <p:txBody>
          <a:bodyPr>
            <a:noAutofit/>
          </a:bodyPr>
          <a:lstStyle/>
          <a:p>
            <a:r>
              <a:rPr lang="en-US" sz="2200" i="1" dirty="0" smtClean="0">
                <a:solidFill>
                  <a:srgbClr val="FFFFFF"/>
                </a:solidFill>
                <a:latin typeface="Times New Roman"/>
                <a:cs typeface="Times New Roman"/>
              </a:rPr>
              <a:t>~1/3-1/2 of all MM SNRs have been studied by the Fermi-LAT.</a:t>
            </a:r>
          </a:p>
          <a:p>
            <a:pPr lvl="1"/>
            <a:r>
              <a:rPr lang="en-US" sz="1800" i="1" dirty="0" smtClean="0">
                <a:solidFill>
                  <a:srgbClr val="FFFFFF"/>
                </a:solidFill>
                <a:latin typeface="Times New Roman"/>
                <a:cs typeface="Times New Roman"/>
              </a:rPr>
              <a:t>E.g.,</a:t>
            </a:r>
            <a:r>
              <a:rPr lang="en-US" sz="1800" i="1" dirty="0">
                <a:solidFill>
                  <a:srgbClr val="FFFFFF"/>
                </a:solidFill>
                <a:latin typeface="Times New Roman"/>
                <a:cs typeface="Times New Roman"/>
              </a:rPr>
              <a:t> </a:t>
            </a:r>
            <a:r>
              <a:rPr lang="en-US" sz="1800" i="1" dirty="0" smtClean="0">
                <a:solidFill>
                  <a:srgbClr val="FFFFFF"/>
                </a:solidFill>
                <a:latin typeface="Times New Roman"/>
                <a:cs typeface="Times New Roman"/>
              </a:rPr>
              <a:t>Ackermann </a:t>
            </a:r>
            <a:r>
              <a:rPr lang="en-US" sz="1800" i="1" dirty="0">
                <a:solidFill>
                  <a:srgbClr val="FFFFFF"/>
                </a:solidFill>
                <a:latin typeface="Times New Roman"/>
                <a:cs typeface="Times New Roman"/>
              </a:rPr>
              <a:t>et al. </a:t>
            </a:r>
            <a:r>
              <a:rPr lang="en-US" sz="1800" i="1" dirty="0" smtClean="0">
                <a:solidFill>
                  <a:srgbClr val="FFFFFF"/>
                </a:solidFill>
                <a:latin typeface="Times New Roman"/>
                <a:cs typeface="Times New Roman"/>
              </a:rPr>
              <a:t>2010, Castro </a:t>
            </a:r>
            <a:r>
              <a:rPr lang="en-US" sz="1800" i="1" dirty="0">
                <a:solidFill>
                  <a:srgbClr val="FFFFFF"/>
                </a:solidFill>
                <a:latin typeface="Times New Roman"/>
                <a:cs typeface="Times New Roman"/>
              </a:rPr>
              <a:t>&amp; </a:t>
            </a:r>
            <a:r>
              <a:rPr lang="en-US" sz="1800" i="1" dirty="0" err="1">
                <a:solidFill>
                  <a:srgbClr val="FFFFFF"/>
                </a:solidFill>
                <a:latin typeface="Times New Roman"/>
                <a:cs typeface="Times New Roman"/>
              </a:rPr>
              <a:t>Slane</a:t>
            </a:r>
            <a:r>
              <a:rPr lang="en-US" sz="1800" i="1" dirty="0">
                <a:solidFill>
                  <a:srgbClr val="FFFFFF"/>
                </a:solidFill>
                <a:latin typeface="Times New Roman"/>
                <a:cs typeface="Times New Roman"/>
              </a:rPr>
              <a:t> </a:t>
            </a:r>
            <a:r>
              <a:rPr lang="en-US" sz="1800" i="1" dirty="0" smtClean="0">
                <a:solidFill>
                  <a:srgbClr val="FFFFFF"/>
                </a:solidFill>
                <a:latin typeface="Times New Roman"/>
                <a:cs typeface="Times New Roman"/>
              </a:rPr>
              <a:t>2010, Auchettl et al. 2015….</a:t>
            </a:r>
          </a:p>
          <a:p>
            <a:pPr lvl="1"/>
            <a:endParaRPr lang="en-US" sz="1400" i="1" dirty="0" smtClean="0">
              <a:solidFill>
                <a:srgbClr val="FFFFFF"/>
              </a:solidFill>
              <a:latin typeface="Times New Roman"/>
              <a:cs typeface="Times New Roman"/>
            </a:endParaRPr>
          </a:p>
          <a:p>
            <a:r>
              <a:rPr lang="en-US" sz="2200" i="1" dirty="0" smtClean="0">
                <a:solidFill>
                  <a:srgbClr val="FFFFFF"/>
                </a:solidFill>
                <a:latin typeface="Times New Roman"/>
                <a:cs typeface="Times New Roman"/>
              </a:rPr>
              <a:t>Significant fraction (1/3) of the </a:t>
            </a:r>
            <a:r>
              <a:rPr lang="en-US" sz="2200" i="1" dirty="0" err="1" smtClean="0">
                <a:solidFill>
                  <a:srgbClr val="FFFFFF"/>
                </a:solidFill>
                <a:latin typeface="Times New Roman"/>
                <a:cs typeface="Times New Roman"/>
              </a:rPr>
              <a:t>GeV</a:t>
            </a:r>
            <a:r>
              <a:rPr lang="en-US" sz="2200" i="1" dirty="0" smtClean="0">
                <a:solidFill>
                  <a:srgbClr val="FFFFFF"/>
                </a:solidFill>
                <a:latin typeface="Times New Roman"/>
                <a:cs typeface="Times New Roman"/>
              </a:rPr>
              <a:t> emitting SNR population!</a:t>
            </a:r>
          </a:p>
          <a:p>
            <a:pPr lvl="1"/>
            <a:r>
              <a:rPr lang="en-US" sz="1800" i="1" dirty="0" smtClean="0">
                <a:solidFill>
                  <a:srgbClr val="FFFFFF"/>
                </a:solidFill>
                <a:latin typeface="Times New Roman"/>
                <a:cs typeface="Times New Roman"/>
              </a:rPr>
              <a:t>But only ~13% of Galactic SNRs.</a:t>
            </a:r>
          </a:p>
          <a:p>
            <a:pPr lvl="1"/>
            <a:endParaRPr lang="en-US" sz="1400" i="1" dirty="0" smtClean="0">
              <a:solidFill>
                <a:srgbClr val="FFFFFF"/>
              </a:solidFill>
              <a:latin typeface="Times New Roman"/>
              <a:cs typeface="Times New Roman"/>
            </a:endParaRPr>
          </a:p>
          <a:p>
            <a:r>
              <a:rPr lang="en-US" sz="2200" i="1" dirty="0" smtClean="0">
                <a:solidFill>
                  <a:srgbClr val="FFFFFF"/>
                </a:solidFill>
                <a:latin typeface="Times New Roman"/>
                <a:cs typeface="Times New Roman"/>
              </a:rPr>
              <a:t>Emission dominated by pion decay.</a:t>
            </a:r>
          </a:p>
          <a:p>
            <a:endParaRPr lang="en-US" sz="2200" i="1" dirty="0" smtClean="0">
              <a:solidFill>
                <a:srgbClr val="FFFFFF"/>
              </a:solidFill>
              <a:latin typeface="Times New Roman"/>
              <a:cs typeface="Times New Roman"/>
            </a:endParaRPr>
          </a:p>
          <a:p>
            <a:endParaRPr lang="en-US" sz="1200" i="1" dirty="0" smtClean="0">
              <a:solidFill>
                <a:srgbClr val="FFFFFF"/>
              </a:solidFill>
              <a:latin typeface="Times New Roman"/>
              <a:cs typeface="Times New Roman"/>
            </a:endParaRPr>
          </a:p>
          <a:p>
            <a:r>
              <a:rPr lang="en-US" sz="2200" i="1" dirty="0" smtClean="0">
                <a:solidFill>
                  <a:srgbClr val="FFFFFF"/>
                </a:solidFill>
                <a:latin typeface="Times New Roman"/>
                <a:cs typeface="Times New Roman"/>
              </a:rPr>
              <a:t>Density required to produce observed </a:t>
            </a:r>
            <a:r>
              <a:rPr lang="en-US" sz="2200" i="1" dirty="0" err="1" smtClean="0">
                <a:solidFill>
                  <a:srgbClr val="FFFFFF"/>
                </a:solidFill>
                <a:latin typeface="Times New Roman"/>
                <a:cs typeface="Times New Roman"/>
              </a:rPr>
              <a:t>γ</a:t>
            </a:r>
            <a:r>
              <a:rPr lang="en-US" sz="2200" i="1" dirty="0" smtClean="0">
                <a:solidFill>
                  <a:srgbClr val="FFFFFF"/>
                </a:solidFill>
                <a:latin typeface="Times New Roman"/>
                <a:cs typeface="Times New Roman"/>
              </a:rPr>
              <a:t>-rays is much larger than that derived from X-ray studies.</a:t>
            </a:r>
          </a:p>
          <a:p>
            <a:pPr lvl="1"/>
            <a:r>
              <a:rPr lang="en-US" sz="1800" i="1" dirty="0" smtClean="0">
                <a:solidFill>
                  <a:srgbClr val="FFFFFF"/>
                </a:solidFill>
                <a:latin typeface="Times New Roman"/>
                <a:cs typeface="Times New Roman"/>
              </a:rPr>
              <a:t>Shock interacting with cold dense material that does not radiate in X-rays.</a:t>
            </a:r>
          </a:p>
        </p:txBody>
      </p:sp>
      <p:pic>
        <p:nvPicPr>
          <p:cNvPr id="4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940" y="4334394"/>
            <a:ext cx="3672408" cy="321336"/>
          </a:xfrm>
          <a:prstGeom prst="rect">
            <a:avLst/>
          </a:prstGeom>
          <a:noFill/>
          <a:ln w="38100" cmpd="sng">
            <a:solidFill>
              <a:srgbClr val="008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4" name="Group 53"/>
          <p:cNvGrpSpPr/>
          <p:nvPr/>
        </p:nvGrpSpPr>
        <p:grpSpPr>
          <a:xfrm>
            <a:off x="4969401" y="449109"/>
            <a:ext cx="3729007" cy="3441071"/>
            <a:chOff x="3200399" y="1085468"/>
            <a:chExt cx="5943601" cy="5484666"/>
          </a:xfrm>
        </p:grpSpPr>
        <p:grpSp>
          <p:nvGrpSpPr>
            <p:cNvPr id="55" name="Group 54"/>
            <p:cNvGrpSpPr/>
            <p:nvPr/>
          </p:nvGrpSpPr>
          <p:grpSpPr>
            <a:xfrm>
              <a:off x="3200399" y="1124822"/>
              <a:ext cx="5943601" cy="5445312"/>
              <a:chOff x="3200399" y="1124822"/>
              <a:chExt cx="5943601" cy="5445312"/>
            </a:xfrm>
          </p:grpSpPr>
          <p:pic>
            <p:nvPicPr>
              <p:cNvPr id="63" name="Picture 62" descr="fig1b-eps-converted-to.pdf"/>
              <p:cNvPicPr>
                <a:picLocks noChangeAspect="1"/>
              </p:cNvPicPr>
              <p:nvPr/>
            </p:nvPicPr>
            <p:blipFill rotWithShape="1">
              <a:blip r:embed="rId4">
                <a:extLst>
                  <a:ext uri="{28A0092B-C50C-407E-A947-70E740481C1C}">
                    <a14:useLocalDpi xmlns:a14="http://schemas.microsoft.com/office/drawing/2010/main" val="0"/>
                  </a:ext>
                </a:extLst>
              </a:blip>
              <a:srcRect l="54961" t="28965" r="19946" b="35506"/>
              <a:stretch/>
            </p:blipFill>
            <p:spPr>
              <a:xfrm>
                <a:off x="3200399" y="1175621"/>
                <a:ext cx="5943601" cy="5040147"/>
              </a:xfrm>
              <a:prstGeom prst="rect">
                <a:avLst/>
              </a:prstGeom>
            </p:spPr>
          </p:pic>
          <p:sp>
            <p:nvSpPr>
              <p:cNvPr id="64" name="Rectangle 63"/>
              <p:cNvSpPr/>
              <p:nvPr/>
            </p:nvSpPr>
            <p:spPr>
              <a:xfrm>
                <a:off x="3200399" y="1124822"/>
                <a:ext cx="609601" cy="17707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5757332" y="5989544"/>
                <a:ext cx="609601" cy="58059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49"/>
            <p:cNvGrpSpPr/>
            <p:nvPr/>
          </p:nvGrpSpPr>
          <p:grpSpPr>
            <a:xfrm>
              <a:off x="6073508" y="1085468"/>
              <a:ext cx="2843701" cy="3108309"/>
              <a:chOff x="4825657" y="871808"/>
              <a:chExt cx="2843701" cy="3108309"/>
            </a:xfrm>
          </p:grpSpPr>
          <p:sp>
            <p:nvSpPr>
              <p:cNvPr id="59" name="TextBox 58"/>
              <p:cNvSpPr txBox="1"/>
              <p:nvPr/>
            </p:nvSpPr>
            <p:spPr>
              <a:xfrm>
                <a:off x="5349491" y="871808"/>
                <a:ext cx="2319867" cy="441504"/>
              </a:xfrm>
              <a:prstGeom prst="rect">
                <a:avLst/>
              </a:prstGeom>
              <a:solidFill>
                <a:srgbClr val="FFFFFF"/>
              </a:solidFill>
              <a:ln w="44450" cap="flat" cmpd="sng" algn="ctr">
                <a:solidFill>
                  <a:srgbClr val="FF00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b="1" dirty="0" smtClean="0">
                    <a:solidFill>
                      <a:schemeClr val="tx1"/>
                    </a:solidFill>
                    <a:latin typeface="Calibri"/>
                    <a:cs typeface="Calibri"/>
                  </a:rPr>
                  <a:t>Molecular Cloud</a:t>
                </a:r>
              </a:p>
            </p:txBody>
          </p:sp>
          <p:cxnSp>
            <p:nvCxnSpPr>
              <p:cNvPr id="60" name="Straight Arrow Connector 59"/>
              <p:cNvCxnSpPr>
                <a:stCxn id="59" idx="2"/>
              </p:cNvCxnSpPr>
              <p:nvPr/>
            </p:nvCxnSpPr>
            <p:spPr>
              <a:xfrm flipH="1">
                <a:off x="4825657" y="1313312"/>
                <a:ext cx="1683769" cy="2666805"/>
              </a:xfrm>
              <a:prstGeom prst="straightConnector1">
                <a:avLst/>
              </a:prstGeom>
              <a:ln w="38100" cap="flat" cmpd="sng" algn="ctr">
                <a:solidFill>
                  <a:srgbClr val="FF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58" name="TextBox 57"/>
            <p:cNvSpPr txBox="1"/>
            <p:nvPr/>
          </p:nvSpPr>
          <p:spPr>
            <a:xfrm rot="5400000">
              <a:off x="7604898" y="2947084"/>
              <a:ext cx="2524402" cy="498642"/>
            </a:xfrm>
            <a:prstGeom prst="rect">
              <a:avLst/>
            </a:prstGeom>
            <a:noFill/>
          </p:spPr>
          <p:txBody>
            <a:bodyPr wrap="none" rtlCol="0">
              <a:spAutoFit/>
            </a:bodyPr>
            <a:lstStyle/>
            <a:p>
              <a:r>
                <a:rPr lang="en-US" sz="1200" dirty="0" smtClean="0">
                  <a:solidFill>
                    <a:schemeClr val="bg1"/>
                  </a:solidFill>
                </a:rPr>
                <a:t>Auchettl et al. 2015</a:t>
              </a:r>
              <a:endParaRPr lang="en-US" sz="1200" dirty="0">
                <a:solidFill>
                  <a:schemeClr val="bg1"/>
                </a:solidFill>
              </a:endParaRPr>
            </a:p>
          </p:txBody>
        </p:sp>
      </p:grpSp>
      <p:grpSp>
        <p:nvGrpSpPr>
          <p:cNvPr id="15" name="Group 14"/>
          <p:cNvGrpSpPr/>
          <p:nvPr/>
        </p:nvGrpSpPr>
        <p:grpSpPr>
          <a:xfrm>
            <a:off x="5729703" y="3236403"/>
            <a:ext cx="2968706" cy="3375725"/>
            <a:chOff x="5537165" y="1819934"/>
            <a:chExt cx="3185465" cy="3622202"/>
          </a:xfrm>
        </p:grpSpPr>
        <p:grpSp>
          <p:nvGrpSpPr>
            <p:cNvPr id="9" name="Group 8"/>
            <p:cNvGrpSpPr/>
            <p:nvPr/>
          </p:nvGrpSpPr>
          <p:grpSpPr>
            <a:xfrm>
              <a:off x="5537165" y="1819934"/>
              <a:ext cx="3185465" cy="3622202"/>
              <a:chOff x="5408416" y="1785677"/>
              <a:chExt cx="3899223" cy="4433818"/>
            </a:xfrm>
          </p:grpSpPr>
          <p:grpSp>
            <p:nvGrpSpPr>
              <p:cNvPr id="6" name="Group 5"/>
              <p:cNvGrpSpPr/>
              <p:nvPr/>
            </p:nvGrpSpPr>
            <p:grpSpPr>
              <a:xfrm>
                <a:off x="5408416" y="1785677"/>
                <a:ext cx="3899223" cy="4420249"/>
                <a:chOff x="5408416" y="1785677"/>
                <a:chExt cx="3899223" cy="4420249"/>
              </a:xfrm>
            </p:grpSpPr>
            <p:pic>
              <p:nvPicPr>
                <p:cNvPr id="38" name="Picture 37" descr="fig8-eps-converted-to.pdf"/>
                <p:cNvPicPr>
                  <a:picLocks noChangeAspect="1"/>
                </p:cNvPicPr>
                <p:nvPr/>
              </p:nvPicPr>
              <p:blipFill rotWithShape="1">
                <a:blip r:embed="rId5">
                  <a:extLst>
                    <a:ext uri="{28A0092B-C50C-407E-A947-70E740481C1C}">
                      <a14:useLocalDpi xmlns:a14="http://schemas.microsoft.com/office/drawing/2010/main" val="0"/>
                    </a:ext>
                  </a:extLst>
                </a:blip>
                <a:srcRect l="67770"/>
                <a:stretch/>
              </p:blipFill>
              <p:spPr>
                <a:xfrm>
                  <a:off x="6360567" y="1785677"/>
                  <a:ext cx="2947072" cy="4420249"/>
                </a:xfrm>
                <a:prstGeom prst="rect">
                  <a:avLst/>
                </a:prstGeom>
              </p:spPr>
            </p:pic>
            <p:pic>
              <p:nvPicPr>
                <p:cNvPr id="37" name="Picture 36" descr="fig8-eps-converted-to.pdf"/>
                <p:cNvPicPr>
                  <a:picLocks noChangeAspect="1"/>
                </p:cNvPicPr>
                <p:nvPr/>
              </p:nvPicPr>
              <p:blipFill rotWithShape="1">
                <a:blip r:embed="rId5">
                  <a:extLst>
                    <a:ext uri="{28A0092B-C50C-407E-A947-70E740481C1C}">
                      <a14:useLocalDpi xmlns:a14="http://schemas.microsoft.com/office/drawing/2010/main" val="0"/>
                    </a:ext>
                  </a:extLst>
                </a:blip>
                <a:srcRect r="87911"/>
                <a:stretch/>
              </p:blipFill>
              <p:spPr>
                <a:xfrm>
                  <a:off x="5408416" y="1785677"/>
                  <a:ext cx="1105418" cy="4420249"/>
                </a:xfrm>
                <a:prstGeom prst="rect">
                  <a:avLst/>
                </a:prstGeom>
              </p:spPr>
            </p:pic>
          </p:grpSp>
          <p:pic>
            <p:nvPicPr>
              <p:cNvPr id="46" name="Picture 45" descr="fig8-eps-converted-to.pdf"/>
              <p:cNvPicPr>
                <a:picLocks noChangeAspect="1"/>
              </p:cNvPicPr>
              <p:nvPr/>
            </p:nvPicPr>
            <p:blipFill rotWithShape="1">
              <a:blip r:embed="rId5">
                <a:extLst>
                  <a:ext uri="{28A0092B-C50C-407E-A947-70E740481C1C}">
                    <a14:useLocalDpi xmlns:a14="http://schemas.microsoft.com/office/drawing/2010/main" val="0"/>
                  </a:ext>
                </a:extLst>
              </a:blip>
              <a:srcRect l="44415" t="92142" r="36429" b="-287"/>
              <a:stretch/>
            </p:blipFill>
            <p:spPr>
              <a:xfrm>
                <a:off x="6842262" y="5859480"/>
                <a:ext cx="1751619" cy="360015"/>
              </a:xfrm>
              <a:prstGeom prst="rect">
                <a:avLst/>
              </a:prstGeom>
            </p:spPr>
          </p:pic>
        </p:grpSp>
        <p:grpSp>
          <p:nvGrpSpPr>
            <p:cNvPr id="39" name="Group 28"/>
            <p:cNvGrpSpPr/>
            <p:nvPr/>
          </p:nvGrpSpPr>
          <p:grpSpPr>
            <a:xfrm>
              <a:off x="5564517" y="1819935"/>
              <a:ext cx="1972676" cy="1196050"/>
              <a:chOff x="5290875" y="7501682"/>
              <a:chExt cx="2143390" cy="938971"/>
            </a:xfrm>
          </p:grpSpPr>
          <p:sp>
            <p:nvSpPr>
              <p:cNvPr id="40" name="TextBox 39"/>
              <p:cNvSpPr txBox="1"/>
              <p:nvPr/>
            </p:nvSpPr>
            <p:spPr>
              <a:xfrm>
                <a:off x="5290875" y="7501682"/>
                <a:ext cx="1243029" cy="240111"/>
              </a:xfrm>
              <a:prstGeom prst="rect">
                <a:avLst/>
              </a:prstGeom>
              <a:solidFill>
                <a:srgbClr val="FFFFFF"/>
              </a:solidFill>
              <a:ln w="44450" cap="flat" cmpd="sng" algn="ctr">
                <a:solidFill>
                  <a:srgbClr val="FF00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b="1" i="1" dirty="0" smtClean="0">
                    <a:solidFill>
                      <a:srgbClr val="FF00FF"/>
                    </a:solidFill>
                    <a:latin typeface="Calibri"/>
                    <a:cs typeface="Calibri"/>
                  </a:rPr>
                  <a:t>Pion decay</a:t>
                </a:r>
              </a:p>
            </p:txBody>
          </p:sp>
          <p:cxnSp>
            <p:nvCxnSpPr>
              <p:cNvPr id="41" name="Straight Arrow Connector 40"/>
              <p:cNvCxnSpPr/>
              <p:nvPr/>
            </p:nvCxnSpPr>
            <p:spPr>
              <a:xfrm>
                <a:off x="6322345" y="7743305"/>
                <a:ext cx="1111920" cy="697348"/>
              </a:xfrm>
              <a:prstGeom prst="straightConnector1">
                <a:avLst/>
              </a:prstGeom>
              <a:ln w="38100" cap="flat" cmpd="sng" algn="ctr">
                <a:solidFill>
                  <a:srgbClr val="FF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42" name="Group 28"/>
            <p:cNvGrpSpPr/>
            <p:nvPr/>
          </p:nvGrpSpPr>
          <p:grpSpPr>
            <a:xfrm>
              <a:off x="5559061" y="2616525"/>
              <a:ext cx="1395821" cy="766621"/>
              <a:chOff x="8268966" y="5952201"/>
              <a:chExt cx="1516614" cy="601844"/>
            </a:xfrm>
          </p:grpSpPr>
          <p:sp>
            <p:nvSpPr>
              <p:cNvPr id="43" name="TextBox 42"/>
              <p:cNvSpPr txBox="1"/>
              <p:nvPr/>
            </p:nvSpPr>
            <p:spPr>
              <a:xfrm>
                <a:off x="8268966" y="5952201"/>
                <a:ext cx="1516614" cy="226772"/>
              </a:xfrm>
              <a:prstGeom prst="rect">
                <a:avLst/>
              </a:prstGeom>
              <a:solidFill>
                <a:srgbClr val="FFFFFF"/>
              </a:solidFill>
              <a:ln w="4445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100" b="1" i="1" dirty="0" smtClean="0">
                    <a:solidFill>
                      <a:srgbClr val="FF6600"/>
                    </a:solidFill>
                    <a:latin typeface="Calibri"/>
                    <a:cs typeface="Calibri"/>
                  </a:rPr>
                  <a:t>Non-thermal </a:t>
                </a:r>
                <a:r>
                  <a:rPr lang="en-US" sz="1100" b="1" i="1" dirty="0" err="1" smtClean="0">
                    <a:solidFill>
                      <a:srgbClr val="FF6600"/>
                    </a:solidFill>
                    <a:latin typeface="Calibri"/>
                    <a:cs typeface="Calibri"/>
                  </a:rPr>
                  <a:t>Brem</a:t>
                </a:r>
                <a:endParaRPr lang="en-US" sz="1100" b="1" i="1" dirty="0" smtClean="0">
                  <a:solidFill>
                    <a:srgbClr val="FF6600"/>
                  </a:solidFill>
                  <a:latin typeface="Calibri"/>
                  <a:cs typeface="Calibri"/>
                </a:endParaRPr>
              </a:p>
            </p:txBody>
          </p:sp>
          <p:cxnSp>
            <p:nvCxnSpPr>
              <p:cNvPr id="44" name="Straight Arrow Connector 43"/>
              <p:cNvCxnSpPr/>
              <p:nvPr/>
            </p:nvCxnSpPr>
            <p:spPr>
              <a:xfrm>
                <a:off x="8986818" y="6178257"/>
                <a:ext cx="640711" cy="375788"/>
              </a:xfrm>
              <a:prstGeom prst="straightConnector1">
                <a:avLst/>
              </a:prstGeom>
              <a:ln w="381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5539959" y="4653818"/>
              <a:ext cx="1379399" cy="288859"/>
            </a:xfrm>
            <a:prstGeom prst="rect">
              <a:avLst/>
            </a:prstGeom>
            <a:solidFill>
              <a:srgbClr val="FFFFFF"/>
            </a:solidFill>
            <a:ln w="44450" cap="flat" cmpd="sng" algn="ctr">
              <a:solidFill>
                <a:srgbClr val="0080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100" b="1" i="1" dirty="0" smtClean="0">
                  <a:solidFill>
                    <a:srgbClr val="0080FF"/>
                  </a:solidFill>
                  <a:latin typeface="Calibri"/>
                  <a:cs typeface="Calibri"/>
                </a:rPr>
                <a:t>IC falls below axis</a:t>
              </a:r>
            </a:p>
          </p:txBody>
        </p:sp>
        <p:sp>
          <p:nvSpPr>
            <p:cNvPr id="47" name="TextBox 46"/>
            <p:cNvSpPr txBox="1"/>
            <p:nvPr/>
          </p:nvSpPr>
          <p:spPr>
            <a:xfrm>
              <a:off x="7390047" y="1909863"/>
              <a:ext cx="1184645" cy="307777"/>
            </a:xfrm>
            <a:prstGeom prst="rect">
              <a:avLst/>
            </a:prstGeom>
            <a:noFill/>
            <a:ln w="44450" cap="flat" cmpd="sng" algn="ctr">
              <a:no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i="1" dirty="0" smtClean="0">
                  <a:solidFill>
                    <a:schemeClr val="tx1"/>
                  </a:solidFill>
                  <a:latin typeface="Calibri"/>
                  <a:cs typeface="Calibri"/>
                </a:rPr>
                <a:t>MSH 11-61A</a:t>
              </a:r>
            </a:p>
          </p:txBody>
        </p:sp>
      </p:grpSp>
      <p:cxnSp>
        <p:nvCxnSpPr>
          <p:cNvPr id="71" name="Straight Arrow Connector 70"/>
          <p:cNvCxnSpPr/>
          <p:nvPr/>
        </p:nvCxnSpPr>
        <p:spPr>
          <a:xfrm>
            <a:off x="6243275" y="2637522"/>
            <a:ext cx="900410" cy="686959"/>
          </a:xfrm>
          <a:prstGeom prst="straightConnector1">
            <a:avLst/>
          </a:prstGeom>
          <a:ln w="38100" cap="flat" cmpd="sng" algn="ctr">
            <a:solidFill>
              <a:srgbClr val="00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1798" y="-194731"/>
            <a:ext cx="9022202" cy="1143000"/>
          </a:xfrm>
        </p:spPr>
        <p:txBody>
          <a:bodyPr>
            <a:normAutofit/>
          </a:bodyPr>
          <a:lstStyle/>
          <a:p>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Individual studies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5848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98" y="-194731"/>
            <a:ext cx="9022202" cy="1143000"/>
          </a:xfrm>
        </p:spPr>
        <p:txBody>
          <a:bodyPr>
            <a:normAutofit/>
          </a:bodyPr>
          <a:lstStyle/>
          <a:p>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Global analysis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Content Placeholder 2"/>
          <p:cNvSpPr>
            <a:spLocks noGrp="1"/>
          </p:cNvSpPr>
          <p:nvPr>
            <p:ph idx="1"/>
          </p:nvPr>
        </p:nvSpPr>
        <p:spPr>
          <a:xfrm>
            <a:off x="435631" y="948268"/>
            <a:ext cx="4466627" cy="5356917"/>
          </a:xfrm>
        </p:spPr>
        <p:txBody>
          <a:bodyPr>
            <a:noAutofit/>
          </a:bodyPr>
          <a:lstStyle/>
          <a:p>
            <a:r>
              <a:rPr lang="en-US" sz="2400" i="1" dirty="0" smtClean="0">
                <a:solidFill>
                  <a:srgbClr val="FFFFFF"/>
                </a:solidFill>
                <a:latin typeface="Times New Roman"/>
                <a:cs typeface="Times New Roman"/>
              </a:rPr>
              <a:t>However, each SNR is </a:t>
            </a:r>
            <a:r>
              <a:rPr lang="en-US" sz="2400" i="1" dirty="0" err="1" smtClean="0">
                <a:solidFill>
                  <a:srgbClr val="FFFFFF"/>
                </a:solidFill>
                <a:latin typeface="Times New Roman"/>
                <a:cs typeface="Times New Roman"/>
              </a:rPr>
              <a:t>analysed</a:t>
            </a:r>
            <a:r>
              <a:rPr lang="en-US" sz="2400" i="1" dirty="0" smtClean="0">
                <a:solidFill>
                  <a:srgbClr val="FFFFFF"/>
                </a:solidFill>
                <a:latin typeface="Times New Roman"/>
                <a:cs typeface="Times New Roman"/>
              </a:rPr>
              <a:t> slightly differently.</a:t>
            </a:r>
          </a:p>
          <a:p>
            <a:pPr lvl="1"/>
            <a:r>
              <a:rPr lang="en-US" sz="2000" i="1" dirty="0" smtClean="0">
                <a:solidFill>
                  <a:srgbClr val="FFFFFF"/>
                </a:solidFill>
                <a:latin typeface="Times New Roman"/>
                <a:cs typeface="Times New Roman"/>
              </a:rPr>
              <a:t>Different energies, data ranges and background models etc.</a:t>
            </a:r>
          </a:p>
          <a:p>
            <a:pPr lvl="1"/>
            <a:endParaRPr lang="en-US" sz="1200" i="1" dirty="0" smtClean="0">
              <a:solidFill>
                <a:srgbClr val="FFFFFF"/>
              </a:solidFill>
              <a:latin typeface="Times New Roman"/>
              <a:cs typeface="Times New Roman"/>
            </a:endParaRPr>
          </a:p>
          <a:p>
            <a:r>
              <a:rPr lang="en-US" sz="2400" i="1" dirty="0" smtClean="0">
                <a:solidFill>
                  <a:srgbClr val="FFFFFF"/>
                </a:solidFill>
                <a:latin typeface="Times New Roman"/>
                <a:cs typeface="Times New Roman"/>
              </a:rPr>
              <a:t>Difficult to determine whether:</a:t>
            </a:r>
          </a:p>
          <a:p>
            <a:pPr lvl="1"/>
            <a:r>
              <a:rPr lang="en-US" sz="2000" i="1" dirty="0" smtClean="0">
                <a:solidFill>
                  <a:srgbClr val="FFFFFF"/>
                </a:solidFill>
                <a:latin typeface="Times New Roman"/>
                <a:cs typeface="Times New Roman"/>
              </a:rPr>
              <a:t>All MM SNRs emit in </a:t>
            </a:r>
            <a:r>
              <a:rPr lang="en-US" sz="2000" i="1" dirty="0" err="1" smtClean="0">
                <a:solidFill>
                  <a:srgbClr val="FFFFFF"/>
                </a:solidFill>
                <a:latin typeface="Times New Roman"/>
                <a:cs typeface="Times New Roman"/>
              </a:rPr>
              <a:t>GeV</a:t>
            </a:r>
            <a:r>
              <a:rPr lang="en-US" sz="2000" i="1" dirty="0" smtClean="0">
                <a:solidFill>
                  <a:srgbClr val="FFFFFF"/>
                </a:solidFill>
                <a:latin typeface="Times New Roman"/>
                <a:cs typeface="Times New Roman"/>
              </a:rPr>
              <a:t> </a:t>
            </a:r>
            <a:r>
              <a:rPr lang="en-US" sz="2000" i="1" dirty="0" err="1" smtClean="0">
                <a:solidFill>
                  <a:srgbClr val="FFFFFF"/>
                </a:solidFill>
                <a:latin typeface="Times New Roman"/>
                <a:cs typeface="Times New Roman"/>
              </a:rPr>
              <a:t>γ</a:t>
            </a:r>
            <a:r>
              <a:rPr lang="en-US" sz="2000" i="1" dirty="0" smtClean="0">
                <a:solidFill>
                  <a:srgbClr val="FFFFFF"/>
                </a:solidFill>
                <a:latin typeface="Times New Roman"/>
                <a:cs typeface="Times New Roman"/>
              </a:rPr>
              <a:t>-rays?</a:t>
            </a:r>
          </a:p>
          <a:p>
            <a:pPr lvl="1"/>
            <a:r>
              <a:rPr lang="en-US" sz="2000" i="1" dirty="0" smtClean="0">
                <a:solidFill>
                  <a:srgbClr val="FFFFFF"/>
                </a:solidFill>
                <a:latin typeface="Times New Roman"/>
                <a:cs typeface="Times New Roman"/>
              </a:rPr>
              <a:t>Do all have the same </a:t>
            </a:r>
            <a:r>
              <a:rPr lang="en-US" sz="2000" i="1" dirty="0" err="1">
                <a:solidFill>
                  <a:srgbClr val="FFFFFF"/>
                </a:solidFill>
                <a:latin typeface="Times New Roman"/>
                <a:cs typeface="Times New Roman"/>
              </a:rPr>
              <a:t>γ</a:t>
            </a:r>
            <a:r>
              <a:rPr lang="en-US" sz="2000" i="1" dirty="0">
                <a:solidFill>
                  <a:srgbClr val="FFFFFF"/>
                </a:solidFill>
                <a:latin typeface="Times New Roman"/>
                <a:cs typeface="Times New Roman"/>
              </a:rPr>
              <a:t>-</a:t>
            </a:r>
            <a:r>
              <a:rPr lang="en-US" sz="2000" i="1" dirty="0" smtClean="0">
                <a:solidFill>
                  <a:srgbClr val="FFFFFF"/>
                </a:solidFill>
                <a:latin typeface="Times New Roman"/>
                <a:cs typeface="Times New Roman"/>
              </a:rPr>
              <a:t>rays properties?</a:t>
            </a:r>
          </a:p>
          <a:p>
            <a:pPr lvl="2"/>
            <a:r>
              <a:rPr lang="en-US" sz="1600" i="1" dirty="0" smtClean="0">
                <a:solidFill>
                  <a:srgbClr val="FFFFFF"/>
                </a:solidFill>
                <a:latin typeface="Times New Roman"/>
                <a:cs typeface="Times New Roman"/>
              </a:rPr>
              <a:t>i.e., are they all pion decay?</a:t>
            </a:r>
          </a:p>
          <a:p>
            <a:pPr lvl="1"/>
            <a:r>
              <a:rPr lang="en-US" sz="2000" i="1" dirty="0" smtClean="0">
                <a:solidFill>
                  <a:srgbClr val="FFFFFF"/>
                </a:solidFill>
                <a:latin typeface="Times New Roman"/>
                <a:cs typeface="Times New Roman"/>
              </a:rPr>
              <a:t>How do their properties differ from those of other </a:t>
            </a:r>
            <a:r>
              <a:rPr lang="en-US" sz="2000" i="1" dirty="0" err="1" smtClean="0">
                <a:solidFill>
                  <a:srgbClr val="FFFFFF"/>
                </a:solidFill>
                <a:latin typeface="Times New Roman"/>
                <a:cs typeface="Times New Roman"/>
              </a:rPr>
              <a:t>GeV</a:t>
            </a:r>
            <a:r>
              <a:rPr lang="en-US" sz="2000" i="1" dirty="0" smtClean="0">
                <a:solidFill>
                  <a:srgbClr val="FFFFFF"/>
                </a:solidFill>
                <a:latin typeface="Times New Roman"/>
                <a:cs typeface="Times New Roman"/>
              </a:rPr>
              <a:t> emitting SNRs?</a:t>
            </a:r>
          </a:p>
          <a:p>
            <a:pPr lvl="1"/>
            <a:r>
              <a:rPr lang="en-US" sz="2000" i="1" dirty="0" smtClean="0">
                <a:solidFill>
                  <a:srgbClr val="FFFFFF"/>
                </a:solidFill>
                <a:latin typeface="Times New Roman"/>
                <a:cs typeface="Times New Roman"/>
              </a:rPr>
              <a:t>How do these properties correlate with other wavelengths?</a:t>
            </a:r>
          </a:p>
          <a:p>
            <a:pPr lvl="1"/>
            <a:r>
              <a:rPr lang="en-US" sz="2000" i="1" dirty="0" smtClean="0">
                <a:solidFill>
                  <a:srgbClr val="FFFFFF"/>
                </a:solidFill>
                <a:latin typeface="Times New Roman"/>
                <a:cs typeface="Times New Roman"/>
              </a:rPr>
              <a:t>Why are they so special?</a:t>
            </a:r>
          </a:p>
        </p:txBody>
      </p:sp>
      <p:pic>
        <p:nvPicPr>
          <p:cNvPr id="8" name="Picture 7" descr="Screen Shot 2017-02-25 at 17.29.07.png"/>
          <p:cNvPicPr>
            <a:picLocks noChangeAspect="1"/>
          </p:cNvPicPr>
          <p:nvPr/>
        </p:nvPicPr>
        <p:blipFill rotWithShape="1">
          <a:blip r:embed="rId3">
            <a:extLst>
              <a:ext uri="{28A0092B-C50C-407E-A947-70E740481C1C}">
                <a14:useLocalDpi xmlns:a14="http://schemas.microsoft.com/office/drawing/2010/main" val="0"/>
              </a:ext>
            </a:extLst>
          </a:blip>
          <a:srcRect l="2286" r="2492" b="1296"/>
          <a:stretch/>
        </p:blipFill>
        <p:spPr>
          <a:xfrm>
            <a:off x="5039502" y="1056784"/>
            <a:ext cx="3637139" cy="5248401"/>
          </a:xfrm>
          <a:prstGeom prst="rect">
            <a:avLst/>
          </a:prstGeom>
          <a:ln w="57150" cmpd="sng">
            <a:solidFill>
              <a:srgbClr val="00FF80"/>
            </a:solidFill>
          </a:ln>
        </p:spPr>
      </p:pic>
    </p:spTree>
    <p:extLst>
      <p:ext uri="{BB962C8B-B14F-4D97-AF65-F5344CB8AC3E}">
        <p14:creationId xmlns:p14="http://schemas.microsoft.com/office/powerpoint/2010/main" val="376433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73460" y="2802467"/>
            <a:ext cx="1577470" cy="1323439"/>
          </a:xfrm>
          <a:prstGeom prst="rect">
            <a:avLst/>
          </a:prstGeom>
          <a:noFill/>
          <a:ln w="44450" cap="flat" cmpd="sng" algn="ctr">
            <a:solidFill>
              <a:srgbClr val="0080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CC66FF"/>
                </a:solidFill>
                <a:latin typeface="Calibri"/>
                <a:cs typeface="Calibri"/>
              </a:rPr>
              <a:t>Detection</a:t>
            </a:r>
          </a:p>
          <a:p>
            <a:pPr algn="ctr"/>
            <a:r>
              <a:rPr lang="en-US" sz="1600" b="1" dirty="0" smtClean="0">
                <a:solidFill>
                  <a:srgbClr val="CC66FF"/>
                </a:solidFill>
                <a:latin typeface="Calibri"/>
                <a:cs typeface="Calibri"/>
              </a:rPr>
              <a:t>Significance</a:t>
            </a:r>
          </a:p>
          <a:p>
            <a:pPr algn="ctr"/>
            <a:r>
              <a:rPr lang="en-US" sz="1600" b="1" dirty="0" smtClean="0">
                <a:solidFill>
                  <a:srgbClr val="CC66FF"/>
                </a:solidFill>
                <a:latin typeface="Calibri"/>
                <a:cs typeface="Calibri"/>
              </a:rPr>
              <a:t> maps </a:t>
            </a:r>
          </a:p>
          <a:p>
            <a:pPr algn="ctr"/>
            <a:r>
              <a:rPr lang="en-US" sz="1600" b="1" dirty="0" smtClean="0">
                <a:solidFill>
                  <a:srgbClr val="CC66FF"/>
                </a:solidFill>
                <a:latin typeface="Calibri"/>
                <a:cs typeface="Calibri"/>
              </a:rPr>
              <a:t>of some </a:t>
            </a:r>
          </a:p>
          <a:p>
            <a:pPr algn="ctr"/>
            <a:r>
              <a:rPr lang="en-US" sz="1600" b="1" dirty="0" smtClean="0">
                <a:solidFill>
                  <a:srgbClr val="CC66FF"/>
                </a:solidFill>
                <a:latin typeface="Calibri"/>
                <a:cs typeface="Calibri"/>
              </a:rPr>
              <a:t>MM SNRs.</a:t>
            </a:r>
          </a:p>
        </p:txBody>
      </p:sp>
      <p:sp>
        <p:nvSpPr>
          <p:cNvPr id="6" name="TextBox 5"/>
          <p:cNvSpPr txBox="1"/>
          <p:nvPr/>
        </p:nvSpPr>
        <p:spPr>
          <a:xfrm>
            <a:off x="7284006" y="4361759"/>
            <a:ext cx="1566924" cy="338554"/>
          </a:xfrm>
          <a:prstGeom prst="rect">
            <a:avLst/>
          </a:prstGeom>
          <a:noFill/>
          <a:ln w="44450" cap="flat" cmpd="sng" algn="ctr">
            <a:solidFill>
              <a:srgbClr val="FF0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6600"/>
                </a:solidFill>
                <a:latin typeface="Calibri"/>
                <a:cs typeface="Calibri"/>
              </a:rPr>
              <a:t>PRELIMINARY</a:t>
            </a:r>
          </a:p>
        </p:txBody>
      </p:sp>
      <p:grpSp>
        <p:nvGrpSpPr>
          <p:cNvPr id="4" name="Group 3"/>
          <p:cNvGrpSpPr/>
          <p:nvPr/>
        </p:nvGrpSpPr>
        <p:grpSpPr>
          <a:xfrm>
            <a:off x="976901" y="2112423"/>
            <a:ext cx="6096999" cy="4657863"/>
            <a:chOff x="1030186" y="2069430"/>
            <a:chExt cx="5498703" cy="4602419"/>
          </a:xfrm>
        </p:grpSpPr>
        <p:pic>
          <p:nvPicPr>
            <p:cNvPr id="3" name="Picture 2" descr="TSMAPexamples.eps"/>
            <p:cNvPicPr>
              <a:picLocks noChangeAspect="1"/>
            </p:cNvPicPr>
            <p:nvPr/>
          </p:nvPicPr>
          <p:blipFill rotWithShape="1">
            <a:blip r:embed="rId3">
              <a:extLst>
                <a:ext uri="{28A0092B-C50C-407E-A947-70E740481C1C}">
                  <a14:useLocalDpi xmlns:a14="http://schemas.microsoft.com/office/drawing/2010/main" val="0"/>
                </a:ext>
              </a:extLst>
            </a:blip>
            <a:srcRect l="1008" r="85344" b="6068"/>
            <a:stretch/>
          </p:blipFill>
          <p:spPr>
            <a:xfrm>
              <a:off x="1030186" y="2069430"/>
              <a:ext cx="905852" cy="4602419"/>
            </a:xfrm>
            <a:prstGeom prst="rect">
              <a:avLst/>
            </a:prstGeom>
          </p:spPr>
        </p:pic>
        <p:pic>
          <p:nvPicPr>
            <p:cNvPr id="7" name="Picture 6" descr="TSMAPexamples.eps"/>
            <p:cNvPicPr>
              <a:picLocks noChangeAspect="1"/>
            </p:cNvPicPr>
            <p:nvPr/>
          </p:nvPicPr>
          <p:blipFill rotWithShape="1">
            <a:blip r:embed="rId3">
              <a:extLst>
                <a:ext uri="{28A0092B-C50C-407E-A947-70E740481C1C}">
                  <a14:useLocalDpi xmlns:a14="http://schemas.microsoft.com/office/drawing/2010/main" val="0"/>
                </a:ext>
              </a:extLst>
            </a:blip>
            <a:srcRect l="84614" r="1582" b="6068"/>
            <a:stretch/>
          </p:blipFill>
          <p:spPr>
            <a:xfrm>
              <a:off x="5612731" y="2069430"/>
              <a:ext cx="916158" cy="4602419"/>
            </a:xfrm>
            <a:prstGeom prst="rect">
              <a:avLst/>
            </a:prstGeom>
          </p:spPr>
        </p:pic>
        <p:pic>
          <p:nvPicPr>
            <p:cNvPr id="8" name="Picture 7" descr="TSMAPexamples.eps"/>
            <p:cNvPicPr>
              <a:picLocks noChangeAspect="1"/>
            </p:cNvPicPr>
            <p:nvPr/>
          </p:nvPicPr>
          <p:blipFill rotWithShape="1">
            <a:blip r:embed="rId3">
              <a:extLst>
                <a:ext uri="{28A0092B-C50C-407E-A947-70E740481C1C}">
                  <a14:useLocalDpi xmlns:a14="http://schemas.microsoft.com/office/drawing/2010/main" val="0"/>
                </a:ext>
              </a:extLst>
            </a:blip>
            <a:srcRect l="17845" r="67838" b="6068"/>
            <a:stretch/>
          </p:blipFill>
          <p:spPr>
            <a:xfrm>
              <a:off x="1953798" y="2069430"/>
              <a:ext cx="950256" cy="4602419"/>
            </a:xfrm>
            <a:prstGeom prst="rect">
              <a:avLst/>
            </a:prstGeom>
          </p:spPr>
        </p:pic>
        <p:pic>
          <p:nvPicPr>
            <p:cNvPr id="9" name="Picture 8" descr="TSMAPexamples.eps"/>
            <p:cNvPicPr>
              <a:picLocks noChangeAspect="1"/>
            </p:cNvPicPr>
            <p:nvPr/>
          </p:nvPicPr>
          <p:blipFill rotWithShape="1">
            <a:blip r:embed="rId3">
              <a:extLst>
                <a:ext uri="{28A0092B-C50C-407E-A947-70E740481C1C}">
                  <a14:useLocalDpi xmlns:a14="http://schemas.microsoft.com/office/drawing/2010/main" val="0"/>
                </a:ext>
              </a:extLst>
            </a:blip>
            <a:srcRect l="34304" r="51379" b="6068"/>
            <a:stretch/>
          </p:blipFill>
          <p:spPr>
            <a:xfrm>
              <a:off x="2904054" y="2069430"/>
              <a:ext cx="950257" cy="4602419"/>
            </a:xfrm>
            <a:prstGeom prst="rect">
              <a:avLst/>
            </a:prstGeom>
          </p:spPr>
        </p:pic>
        <p:pic>
          <p:nvPicPr>
            <p:cNvPr id="10" name="Picture 9" descr="TSMAPexamples.eps"/>
            <p:cNvPicPr>
              <a:picLocks noChangeAspect="1"/>
            </p:cNvPicPr>
            <p:nvPr/>
          </p:nvPicPr>
          <p:blipFill rotWithShape="1">
            <a:blip r:embed="rId3">
              <a:extLst>
                <a:ext uri="{28A0092B-C50C-407E-A947-70E740481C1C}">
                  <a14:useLocalDpi xmlns:a14="http://schemas.microsoft.com/office/drawing/2010/main" val="0"/>
                </a:ext>
              </a:extLst>
            </a:blip>
            <a:srcRect l="50762" r="35457" b="6068"/>
            <a:stretch/>
          </p:blipFill>
          <p:spPr>
            <a:xfrm>
              <a:off x="3854311" y="2069430"/>
              <a:ext cx="914734" cy="4602419"/>
            </a:xfrm>
            <a:prstGeom prst="rect">
              <a:avLst/>
            </a:prstGeom>
          </p:spPr>
        </p:pic>
        <p:pic>
          <p:nvPicPr>
            <p:cNvPr id="11" name="Picture 10" descr="TSMAPexamples.eps"/>
            <p:cNvPicPr>
              <a:picLocks noChangeAspect="1"/>
            </p:cNvPicPr>
            <p:nvPr/>
          </p:nvPicPr>
          <p:blipFill rotWithShape="1">
            <a:blip r:embed="rId3">
              <a:extLst>
                <a:ext uri="{28A0092B-C50C-407E-A947-70E740481C1C}">
                  <a14:useLocalDpi xmlns:a14="http://schemas.microsoft.com/office/drawing/2010/main" val="0"/>
                </a:ext>
              </a:extLst>
            </a:blip>
            <a:srcRect l="67867" r="18084" b="6068"/>
            <a:stretch/>
          </p:blipFill>
          <p:spPr>
            <a:xfrm>
              <a:off x="4769045" y="2069430"/>
              <a:ext cx="932495" cy="4602419"/>
            </a:xfrm>
            <a:prstGeom prst="rect">
              <a:avLst/>
            </a:prstGeom>
          </p:spPr>
        </p:pic>
      </p:grpSp>
      <p:sp>
        <p:nvSpPr>
          <p:cNvPr id="13" name="Title 1"/>
          <p:cNvSpPr txBox="1">
            <a:spLocks/>
          </p:cNvSpPr>
          <p:nvPr/>
        </p:nvSpPr>
        <p:spPr>
          <a:xfrm>
            <a:off x="106857" y="-146917"/>
            <a:ext cx="90222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800" b="1" i="1" dirty="0" err="1"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GeV</a:t>
            </a:r>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properties of MM SNRs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TextBox 13"/>
          <p:cNvSpPr txBox="1"/>
          <p:nvPr/>
        </p:nvSpPr>
        <p:spPr>
          <a:xfrm>
            <a:off x="7284006" y="5996016"/>
            <a:ext cx="1566924" cy="584776"/>
          </a:xfrm>
          <a:prstGeom prst="rect">
            <a:avLst/>
          </a:prstGeom>
          <a:noFill/>
          <a:ln w="44450" cap="flat" cmpd="sng" algn="ctr">
            <a:solidFill>
              <a:srgbClr val="FFFF66"/>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FF00"/>
                </a:solidFill>
                <a:latin typeface="Calibri"/>
                <a:cs typeface="Calibri"/>
              </a:rPr>
              <a:t>Auchettl et al (2017), In prep</a:t>
            </a:r>
          </a:p>
        </p:txBody>
      </p:sp>
      <p:sp>
        <p:nvSpPr>
          <p:cNvPr id="15" name="Content Placeholder 2"/>
          <p:cNvSpPr txBox="1">
            <a:spLocks/>
          </p:cNvSpPr>
          <p:nvPr/>
        </p:nvSpPr>
        <p:spPr>
          <a:xfrm>
            <a:off x="435631" y="829667"/>
            <a:ext cx="8140604" cy="7745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i="1" smtClean="0">
                <a:solidFill>
                  <a:srgbClr val="FFFFFF"/>
                </a:solidFill>
                <a:latin typeface="Times New Roman"/>
                <a:cs typeface="Times New Roman"/>
              </a:rPr>
              <a:t>Consistently </a:t>
            </a:r>
            <a:r>
              <a:rPr lang="en-US" sz="2200" i="1" dirty="0" err="1" smtClean="0">
                <a:solidFill>
                  <a:srgbClr val="FFFFFF"/>
                </a:solidFill>
                <a:latin typeface="Times New Roman"/>
                <a:cs typeface="Times New Roman"/>
              </a:rPr>
              <a:t>analyse</a:t>
            </a:r>
            <a:r>
              <a:rPr lang="en-US" sz="2200" i="1" dirty="0" smtClean="0">
                <a:solidFill>
                  <a:srgbClr val="FFFFFF"/>
                </a:solidFill>
                <a:latin typeface="Times New Roman"/>
                <a:cs typeface="Times New Roman"/>
              </a:rPr>
              <a:t>  &gt;8 </a:t>
            </a:r>
            <a:r>
              <a:rPr lang="en-US" sz="2200" i="1" dirty="0" err="1" smtClean="0">
                <a:solidFill>
                  <a:srgbClr val="FFFFFF"/>
                </a:solidFill>
                <a:latin typeface="Times New Roman"/>
                <a:cs typeface="Times New Roman"/>
              </a:rPr>
              <a:t>yrs</a:t>
            </a:r>
            <a:r>
              <a:rPr lang="en-US" sz="2200" i="1" dirty="0" smtClean="0">
                <a:solidFill>
                  <a:srgbClr val="FFFFFF"/>
                </a:solidFill>
                <a:latin typeface="Times New Roman"/>
                <a:cs typeface="Times New Roman"/>
              </a:rPr>
              <a:t> of Fermi-LAT data of all MM SNRs.</a:t>
            </a:r>
          </a:p>
          <a:p>
            <a:r>
              <a:rPr lang="en-US" sz="2200" i="1" dirty="0" smtClean="0">
                <a:solidFill>
                  <a:srgbClr val="FFFFFF"/>
                </a:solidFill>
                <a:latin typeface="Times New Roman"/>
                <a:cs typeface="Times New Roman"/>
              </a:rPr>
              <a:t>Generate:  Spectra, detection </a:t>
            </a:r>
            <a:r>
              <a:rPr lang="en-US" sz="2200" i="1" dirty="0" err="1" smtClean="0">
                <a:solidFill>
                  <a:srgbClr val="FFFFFF"/>
                </a:solidFill>
                <a:latin typeface="Times New Roman"/>
                <a:cs typeface="Times New Roman"/>
              </a:rPr>
              <a:t>signficance</a:t>
            </a:r>
            <a:r>
              <a:rPr lang="en-US" sz="2200" i="1" dirty="0" smtClean="0">
                <a:solidFill>
                  <a:srgbClr val="FFFFFF"/>
                </a:solidFill>
                <a:latin typeface="Times New Roman"/>
                <a:cs typeface="Times New Roman"/>
              </a:rPr>
              <a:t> maps, count maps, etc.</a:t>
            </a:r>
          </a:p>
          <a:p>
            <a:r>
              <a:rPr lang="en-US" sz="2200" i="1" dirty="0" err="1" smtClean="0">
                <a:solidFill>
                  <a:srgbClr val="FFFFFF"/>
                </a:solidFill>
                <a:latin typeface="Times New Roman"/>
                <a:cs typeface="Times New Roman"/>
              </a:rPr>
              <a:t>Characterise</a:t>
            </a:r>
            <a:r>
              <a:rPr lang="en-US" sz="2200" i="1" dirty="0" smtClean="0">
                <a:solidFill>
                  <a:srgbClr val="FFFFFF"/>
                </a:solidFill>
                <a:latin typeface="Times New Roman"/>
                <a:cs typeface="Times New Roman"/>
              </a:rPr>
              <a:t>: </a:t>
            </a:r>
            <a:r>
              <a:rPr lang="en-US" sz="2200" i="1" dirty="0" err="1" smtClean="0">
                <a:solidFill>
                  <a:srgbClr val="FFFFFF"/>
                </a:solidFill>
                <a:latin typeface="Times New Roman"/>
                <a:cs typeface="Times New Roman"/>
              </a:rPr>
              <a:t>γ</a:t>
            </a:r>
            <a:r>
              <a:rPr lang="en-US" sz="2200" i="1" dirty="0" smtClean="0">
                <a:solidFill>
                  <a:srgbClr val="FFFFFF"/>
                </a:solidFill>
                <a:latin typeface="Times New Roman"/>
                <a:cs typeface="Times New Roman"/>
              </a:rPr>
              <a:t>-ray emitting properties of these remnants.</a:t>
            </a:r>
          </a:p>
        </p:txBody>
      </p:sp>
    </p:spTree>
    <p:extLst>
      <p:ext uri="{BB962C8B-B14F-4D97-AF65-F5344CB8AC3E}">
        <p14:creationId xmlns:p14="http://schemas.microsoft.com/office/powerpoint/2010/main" val="3707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ectra.pdf"/>
          <p:cNvPicPr>
            <a:picLocks noChangeAspect="1"/>
          </p:cNvPicPr>
          <p:nvPr/>
        </p:nvPicPr>
        <p:blipFill rotWithShape="1">
          <a:blip r:embed="rId3">
            <a:extLst>
              <a:ext uri="{28A0092B-C50C-407E-A947-70E740481C1C}">
                <a14:useLocalDpi xmlns:a14="http://schemas.microsoft.com/office/drawing/2010/main" val="0"/>
              </a:ext>
            </a:extLst>
          </a:blip>
          <a:srcRect l="4251" t="3440"/>
          <a:stretch/>
        </p:blipFill>
        <p:spPr>
          <a:xfrm>
            <a:off x="1195142" y="2175738"/>
            <a:ext cx="6478646" cy="4542555"/>
          </a:xfrm>
          <a:prstGeom prst="rect">
            <a:avLst/>
          </a:prstGeom>
          <a:solidFill>
            <a:srgbClr val="FFFFFF"/>
          </a:solidFill>
        </p:spPr>
      </p:pic>
      <p:sp>
        <p:nvSpPr>
          <p:cNvPr id="16" name="TextBox 15"/>
          <p:cNvSpPr txBox="1"/>
          <p:nvPr/>
        </p:nvSpPr>
        <p:spPr>
          <a:xfrm>
            <a:off x="2360553" y="5800339"/>
            <a:ext cx="1566924" cy="369332"/>
          </a:xfrm>
          <a:prstGeom prst="rect">
            <a:avLst/>
          </a:prstGeom>
          <a:solidFill>
            <a:schemeClr val="bg1"/>
          </a:solidFill>
          <a:ln w="44450" cap="flat" cmpd="sng" algn="ctr">
            <a:solidFill>
              <a:srgbClr val="FF0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solidFill>
                  <a:srgbClr val="FF0000"/>
                </a:solidFill>
                <a:latin typeface="Calibri"/>
                <a:cs typeface="Calibri"/>
              </a:rPr>
              <a:t>PRELIMINARY</a:t>
            </a:r>
          </a:p>
        </p:txBody>
      </p:sp>
      <p:sp>
        <p:nvSpPr>
          <p:cNvPr id="13" name="Content Placeholder 2"/>
          <p:cNvSpPr txBox="1">
            <a:spLocks/>
          </p:cNvSpPr>
          <p:nvPr/>
        </p:nvSpPr>
        <p:spPr>
          <a:xfrm>
            <a:off x="435631" y="829667"/>
            <a:ext cx="8140604" cy="7745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i="1" smtClean="0">
                <a:solidFill>
                  <a:srgbClr val="FFFFFF"/>
                </a:solidFill>
                <a:latin typeface="Times New Roman"/>
                <a:cs typeface="Times New Roman"/>
              </a:rPr>
              <a:t>Consistently </a:t>
            </a:r>
            <a:r>
              <a:rPr lang="en-US" sz="2200" i="1" dirty="0" err="1" smtClean="0">
                <a:solidFill>
                  <a:srgbClr val="FFFFFF"/>
                </a:solidFill>
                <a:latin typeface="Times New Roman"/>
                <a:cs typeface="Times New Roman"/>
              </a:rPr>
              <a:t>analyse</a:t>
            </a:r>
            <a:r>
              <a:rPr lang="en-US" sz="2200" i="1" dirty="0" smtClean="0">
                <a:solidFill>
                  <a:srgbClr val="FFFFFF"/>
                </a:solidFill>
                <a:latin typeface="Times New Roman"/>
                <a:cs typeface="Times New Roman"/>
              </a:rPr>
              <a:t>  &gt;8 </a:t>
            </a:r>
            <a:r>
              <a:rPr lang="en-US" sz="2200" i="1" dirty="0" err="1" smtClean="0">
                <a:solidFill>
                  <a:srgbClr val="FFFFFF"/>
                </a:solidFill>
                <a:latin typeface="Times New Roman"/>
                <a:cs typeface="Times New Roman"/>
              </a:rPr>
              <a:t>yrs</a:t>
            </a:r>
            <a:r>
              <a:rPr lang="en-US" sz="2200" i="1" dirty="0" smtClean="0">
                <a:solidFill>
                  <a:srgbClr val="FFFFFF"/>
                </a:solidFill>
                <a:latin typeface="Times New Roman"/>
                <a:cs typeface="Times New Roman"/>
              </a:rPr>
              <a:t> of Fermi-LAT data of all MM SNRs.</a:t>
            </a:r>
          </a:p>
          <a:p>
            <a:r>
              <a:rPr lang="en-US" sz="2200" i="1" dirty="0" smtClean="0">
                <a:solidFill>
                  <a:srgbClr val="FFFFFF"/>
                </a:solidFill>
                <a:latin typeface="Times New Roman"/>
                <a:cs typeface="Times New Roman"/>
              </a:rPr>
              <a:t>Generate:  Spectra, detection </a:t>
            </a:r>
            <a:r>
              <a:rPr lang="en-US" sz="2200" i="1" dirty="0" err="1" smtClean="0">
                <a:solidFill>
                  <a:srgbClr val="FFFFFF"/>
                </a:solidFill>
                <a:latin typeface="Times New Roman"/>
                <a:cs typeface="Times New Roman"/>
              </a:rPr>
              <a:t>signficance</a:t>
            </a:r>
            <a:r>
              <a:rPr lang="en-US" sz="2200" i="1" dirty="0" smtClean="0">
                <a:solidFill>
                  <a:srgbClr val="FFFFFF"/>
                </a:solidFill>
                <a:latin typeface="Times New Roman"/>
                <a:cs typeface="Times New Roman"/>
              </a:rPr>
              <a:t> maps, count maps, etc.</a:t>
            </a:r>
          </a:p>
          <a:p>
            <a:r>
              <a:rPr lang="en-US" sz="2200" i="1" dirty="0" err="1" smtClean="0">
                <a:solidFill>
                  <a:srgbClr val="FFFFFF"/>
                </a:solidFill>
                <a:latin typeface="Times New Roman"/>
                <a:cs typeface="Times New Roman"/>
              </a:rPr>
              <a:t>Characterise</a:t>
            </a:r>
            <a:r>
              <a:rPr lang="en-US" sz="2200" i="1" dirty="0" smtClean="0">
                <a:solidFill>
                  <a:srgbClr val="FFFFFF"/>
                </a:solidFill>
                <a:latin typeface="Times New Roman"/>
                <a:cs typeface="Times New Roman"/>
              </a:rPr>
              <a:t>: </a:t>
            </a:r>
            <a:r>
              <a:rPr lang="en-US" sz="2200" i="1" dirty="0" err="1" smtClean="0">
                <a:solidFill>
                  <a:srgbClr val="FFFFFF"/>
                </a:solidFill>
                <a:latin typeface="Times New Roman"/>
                <a:cs typeface="Times New Roman"/>
              </a:rPr>
              <a:t>γ</a:t>
            </a:r>
            <a:r>
              <a:rPr lang="en-US" sz="2200" i="1" dirty="0" smtClean="0">
                <a:solidFill>
                  <a:srgbClr val="FFFFFF"/>
                </a:solidFill>
                <a:latin typeface="Times New Roman"/>
                <a:cs typeface="Times New Roman"/>
              </a:rPr>
              <a:t>-ray emitting properties of these remnants.</a:t>
            </a:r>
          </a:p>
        </p:txBody>
      </p:sp>
      <p:sp>
        <p:nvSpPr>
          <p:cNvPr id="14" name="Title 1"/>
          <p:cNvSpPr txBox="1">
            <a:spLocks/>
          </p:cNvSpPr>
          <p:nvPr/>
        </p:nvSpPr>
        <p:spPr>
          <a:xfrm>
            <a:off x="106857" y="-146917"/>
            <a:ext cx="90222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800" b="1" i="1" dirty="0" err="1"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GeV</a:t>
            </a:r>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properties of MM SNRs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TextBox 11"/>
          <p:cNvSpPr txBox="1"/>
          <p:nvPr/>
        </p:nvSpPr>
        <p:spPr>
          <a:xfrm>
            <a:off x="5446522" y="2175738"/>
            <a:ext cx="2801008" cy="338554"/>
          </a:xfrm>
          <a:prstGeom prst="rect">
            <a:avLst/>
          </a:prstGeom>
          <a:solidFill>
            <a:schemeClr val="bg1"/>
          </a:solidFill>
          <a:ln w="4445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6600"/>
                </a:solidFill>
                <a:latin typeface="Calibri"/>
                <a:cs typeface="Calibri"/>
              </a:rPr>
              <a:t>Auchettl et al (2017), In prep</a:t>
            </a:r>
          </a:p>
        </p:txBody>
      </p:sp>
    </p:spTree>
    <p:extLst>
      <p:ext uri="{BB962C8B-B14F-4D97-AF65-F5344CB8AC3E}">
        <p14:creationId xmlns:p14="http://schemas.microsoft.com/office/powerpoint/2010/main" val="220219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pdf"/>
          <p:cNvPicPr>
            <a:picLocks noChangeAspect="1"/>
          </p:cNvPicPr>
          <p:nvPr/>
        </p:nvPicPr>
        <p:blipFill rotWithShape="1">
          <a:blip r:embed="rId3">
            <a:extLst>
              <a:ext uri="{28A0092B-C50C-407E-A947-70E740481C1C}">
                <a14:useLocalDpi xmlns:a14="http://schemas.microsoft.com/office/drawing/2010/main" val="0"/>
              </a:ext>
            </a:extLst>
          </a:blip>
          <a:srcRect l="1650" b="3103"/>
          <a:stretch/>
        </p:blipFill>
        <p:spPr>
          <a:xfrm>
            <a:off x="400351" y="2205318"/>
            <a:ext cx="6525508" cy="4374835"/>
          </a:xfrm>
          <a:prstGeom prst="rect">
            <a:avLst/>
          </a:prstGeom>
        </p:spPr>
      </p:pic>
      <p:sp>
        <p:nvSpPr>
          <p:cNvPr id="6" name="TextBox 5"/>
          <p:cNvSpPr txBox="1"/>
          <p:nvPr/>
        </p:nvSpPr>
        <p:spPr>
          <a:xfrm>
            <a:off x="4192437" y="2384885"/>
            <a:ext cx="2492231" cy="338554"/>
          </a:xfrm>
          <a:prstGeom prst="rect">
            <a:avLst/>
          </a:prstGeom>
          <a:solidFill>
            <a:schemeClr val="bg1"/>
          </a:solidFill>
          <a:ln w="44450" cap="flat" cmpd="sng" algn="ctr">
            <a:solidFill>
              <a:srgbClr val="FF0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0000"/>
                </a:solidFill>
                <a:latin typeface="Calibri"/>
                <a:cs typeface="Calibri"/>
              </a:rPr>
              <a:t>PRELIMINARY</a:t>
            </a:r>
          </a:p>
        </p:txBody>
      </p:sp>
      <p:sp>
        <p:nvSpPr>
          <p:cNvPr id="7" name="TextBox 6"/>
          <p:cNvSpPr txBox="1"/>
          <p:nvPr/>
        </p:nvSpPr>
        <p:spPr>
          <a:xfrm>
            <a:off x="7100047" y="2690241"/>
            <a:ext cx="1728240" cy="338554"/>
          </a:xfrm>
          <a:prstGeom prst="rect">
            <a:avLst/>
          </a:prstGeom>
          <a:noFill/>
          <a:ln w="44450" cap="flat" cmpd="sng" algn="ctr">
            <a:solidFill>
              <a:srgbClr val="CC66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CC66FF"/>
                </a:solidFill>
                <a:latin typeface="Calibri"/>
                <a:cs typeface="Calibri"/>
              </a:rPr>
              <a:t>MM SNRs.</a:t>
            </a:r>
          </a:p>
        </p:txBody>
      </p:sp>
      <p:sp>
        <p:nvSpPr>
          <p:cNvPr id="9" name="TextBox 8"/>
          <p:cNvSpPr txBox="1"/>
          <p:nvPr/>
        </p:nvSpPr>
        <p:spPr>
          <a:xfrm>
            <a:off x="7100047" y="3194235"/>
            <a:ext cx="1728240" cy="830997"/>
          </a:xfrm>
          <a:prstGeom prst="rect">
            <a:avLst/>
          </a:prstGeom>
          <a:noFill/>
          <a:ln w="44450" cap="flat" cmpd="sng" algn="ctr">
            <a:solidFill>
              <a:srgbClr val="00FF8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00FF80"/>
                </a:solidFill>
                <a:latin typeface="Calibri"/>
                <a:cs typeface="Calibri"/>
              </a:rPr>
              <a:t>SNRs interacting with MC but are NOT MM SNRs</a:t>
            </a:r>
          </a:p>
        </p:txBody>
      </p:sp>
      <p:sp>
        <p:nvSpPr>
          <p:cNvPr id="10" name="TextBox 9"/>
          <p:cNvSpPr txBox="1"/>
          <p:nvPr/>
        </p:nvSpPr>
        <p:spPr>
          <a:xfrm>
            <a:off x="7100047" y="4141552"/>
            <a:ext cx="1728240" cy="830997"/>
          </a:xfrm>
          <a:prstGeom prst="rect">
            <a:avLst/>
          </a:prstGeom>
          <a:noFill/>
          <a:ln w="44450" cap="flat" cmpd="sng" algn="ctr">
            <a:solidFill>
              <a:srgbClr val="FF00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00FF"/>
                </a:solidFill>
                <a:latin typeface="Calibri"/>
                <a:cs typeface="Calibri"/>
              </a:rPr>
              <a:t>SNRs NOT interacting with MCs.</a:t>
            </a:r>
          </a:p>
        </p:txBody>
      </p:sp>
      <p:sp>
        <p:nvSpPr>
          <p:cNvPr id="11" name="TextBox 10"/>
          <p:cNvSpPr txBox="1"/>
          <p:nvPr/>
        </p:nvSpPr>
        <p:spPr>
          <a:xfrm>
            <a:off x="7093447" y="5199979"/>
            <a:ext cx="1699315" cy="830997"/>
          </a:xfrm>
          <a:prstGeom prst="rect">
            <a:avLst/>
          </a:prstGeom>
          <a:noFill/>
          <a:ln w="44450" cap="flat" cmpd="sng" algn="ctr">
            <a:solidFill>
              <a:srgbClr val="0080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b="1" dirty="0" smtClean="0">
                <a:solidFill>
                  <a:srgbClr val="0080FF"/>
                </a:solidFill>
                <a:latin typeface="Calibri"/>
                <a:cs typeface="Calibri"/>
              </a:rPr>
              <a:t>Note indexes and luminosities in Green and pink taken from 3FGL catalogue. </a:t>
            </a:r>
          </a:p>
        </p:txBody>
      </p:sp>
      <p:sp>
        <p:nvSpPr>
          <p:cNvPr id="14" name="Title 1"/>
          <p:cNvSpPr txBox="1">
            <a:spLocks/>
          </p:cNvSpPr>
          <p:nvPr/>
        </p:nvSpPr>
        <p:spPr>
          <a:xfrm>
            <a:off x="106857" y="-146917"/>
            <a:ext cx="90222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800" b="1" i="1" dirty="0" err="1"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GeV</a:t>
            </a:r>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properties of MM SNRs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TextBox 11"/>
          <p:cNvSpPr txBox="1"/>
          <p:nvPr/>
        </p:nvSpPr>
        <p:spPr>
          <a:xfrm>
            <a:off x="4192437" y="2834224"/>
            <a:ext cx="2492229" cy="307777"/>
          </a:xfrm>
          <a:prstGeom prst="rect">
            <a:avLst/>
          </a:prstGeom>
          <a:solidFill>
            <a:schemeClr val="bg1"/>
          </a:solidFill>
          <a:ln w="4445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b="1" dirty="0" smtClean="0">
                <a:solidFill>
                  <a:srgbClr val="FF6600"/>
                </a:solidFill>
                <a:latin typeface="Calibri"/>
                <a:cs typeface="Calibri"/>
              </a:rPr>
              <a:t>Auchettl et al (2017), In prep</a:t>
            </a:r>
          </a:p>
        </p:txBody>
      </p:sp>
      <p:sp>
        <p:nvSpPr>
          <p:cNvPr id="16" name="Content Placeholder 2"/>
          <p:cNvSpPr txBox="1">
            <a:spLocks/>
          </p:cNvSpPr>
          <p:nvPr/>
        </p:nvSpPr>
        <p:spPr>
          <a:xfrm>
            <a:off x="435631" y="829667"/>
            <a:ext cx="8140604" cy="7745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i="1" dirty="0" smtClean="0">
                <a:solidFill>
                  <a:srgbClr val="FFFFFF"/>
                </a:solidFill>
                <a:latin typeface="Times New Roman"/>
                <a:cs typeface="Times New Roman"/>
              </a:rPr>
              <a:t>Consistently </a:t>
            </a:r>
            <a:r>
              <a:rPr lang="en-US" sz="2200" i="1" dirty="0" err="1" smtClean="0">
                <a:solidFill>
                  <a:srgbClr val="FFFFFF"/>
                </a:solidFill>
                <a:latin typeface="Times New Roman"/>
                <a:cs typeface="Times New Roman"/>
              </a:rPr>
              <a:t>analyse</a:t>
            </a:r>
            <a:r>
              <a:rPr lang="en-US" sz="2200" i="1" dirty="0" smtClean="0">
                <a:solidFill>
                  <a:srgbClr val="FFFFFF"/>
                </a:solidFill>
                <a:latin typeface="Times New Roman"/>
                <a:cs typeface="Times New Roman"/>
              </a:rPr>
              <a:t>  &gt;8 </a:t>
            </a:r>
            <a:r>
              <a:rPr lang="en-US" sz="2200" i="1" dirty="0" err="1" smtClean="0">
                <a:solidFill>
                  <a:srgbClr val="FFFFFF"/>
                </a:solidFill>
                <a:latin typeface="Times New Roman"/>
                <a:cs typeface="Times New Roman"/>
              </a:rPr>
              <a:t>yrs</a:t>
            </a:r>
            <a:r>
              <a:rPr lang="en-US" sz="2200" i="1" dirty="0" smtClean="0">
                <a:solidFill>
                  <a:srgbClr val="FFFFFF"/>
                </a:solidFill>
                <a:latin typeface="Times New Roman"/>
                <a:cs typeface="Times New Roman"/>
              </a:rPr>
              <a:t> of Fermi-LAT data of all MM SNRs.</a:t>
            </a:r>
          </a:p>
          <a:p>
            <a:r>
              <a:rPr lang="en-US" sz="2200" i="1" dirty="0" smtClean="0">
                <a:solidFill>
                  <a:srgbClr val="FFFFFF"/>
                </a:solidFill>
                <a:latin typeface="Times New Roman"/>
                <a:cs typeface="Times New Roman"/>
              </a:rPr>
              <a:t>Generate:  Spectra, detection </a:t>
            </a:r>
            <a:r>
              <a:rPr lang="en-US" sz="2200" i="1" dirty="0" err="1" smtClean="0">
                <a:solidFill>
                  <a:srgbClr val="FFFFFF"/>
                </a:solidFill>
                <a:latin typeface="Times New Roman"/>
                <a:cs typeface="Times New Roman"/>
              </a:rPr>
              <a:t>signficance</a:t>
            </a:r>
            <a:r>
              <a:rPr lang="en-US" sz="2200" i="1" dirty="0" smtClean="0">
                <a:solidFill>
                  <a:srgbClr val="FFFFFF"/>
                </a:solidFill>
                <a:latin typeface="Times New Roman"/>
                <a:cs typeface="Times New Roman"/>
              </a:rPr>
              <a:t> maps, count maps, etc.</a:t>
            </a:r>
          </a:p>
          <a:p>
            <a:r>
              <a:rPr lang="en-US" sz="2200" i="1" dirty="0" err="1" smtClean="0">
                <a:solidFill>
                  <a:srgbClr val="FFFFFF"/>
                </a:solidFill>
                <a:latin typeface="Times New Roman"/>
                <a:cs typeface="Times New Roman"/>
              </a:rPr>
              <a:t>Characterise</a:t>
            </a:r>
            <a:r>
              <a:rPr lang="en-US" sz="2200" i="1" dirty="0" smtClean="0">
                <a:solidFill>
                  <a:srgbClr val="FFFFFF"/>
                </a:solidFill>
                <a:latin typeface="Times New Roman"/>
                <a:cs typeface="Times New Roman"/>
              </a:rPr>
              <a:t>: </a:t>
            </a:r>
            <a:r>
              <a:rPr lang="en-US" sz="2200" i="1" dirty="0" err="1" smtClean="0">
                <a:solidFill>
                  <a:srgbClr val="FFFFFF"/>
                </a:solidFill>
                <a:latin typeface="Times New Roman"/>
                <a:cs typeface="Times New Roman"/>
              </a:rPr>
              <a:t>γ</a:t>
            </a:r>
            <a:r>
              <a:rPr lang="en-US" sz="2200" i="1" dirty="0" smtClean="0">
                <a:solidFill>
                  <a:srgbClr val="FFFFFF"/>
                </a:solidFill>
                <a:latin typeface="Times New Roman"/>
                <a:cs typeface="Times New Roman"/>
              </a:rPr>
              <a:t>-ray emitting properties of these remnants.</a:t>
            </a:r>
          </a:p>
        </p:txBody>
      </p:sp>
    </p:spTree>
    <p:extLst>
      <p:ext uri="{BB962C8B-B14F-4D97-AF65-F5344CB8AC3E}">
        <p14:creationId xmlns:p14="http://schemas.microsoft.com/office/powerpoint/2010/main" val="210288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857" r="1683"/>
          <a:stretch/>
        </p:blipFill>
        <p:spPr>
          <a:xfrm>
            <a:off x="560536" y="2307276"/>
            <a:ext cx="6737412" cy="4349695"/>
          </a:xfrm>
          <a:prstGeom prst="rect">
            <a:avLst/>
          </a:prstGeom>
          <a:solidFill>
            <a:schemeClr val="bg1"/>
          </a:solidFill>
        </p:spPr>
      </p:pic>
      <p:sp>
        <p:nvSpPr>
          <p:cNvPr id="14" name="Title 1"/>
          <p:cNvSpPr txBox="1">
            <a:spLocks/>
          </p:cNvSpPr>
          <p:nvPr/>
        </p:nvSpPr>
        <p:spPr>
          <a:xfrm>
            <a:off x="106857" y="-146917"/>
            <a:ext cx="90222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X-ray properties of MM SNRs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Content Placeholder 2"/>
          <p:cNvSpPr txBox="1">
            <a:spLocks/>
          </p:cNvSpPr>
          <p:nvPr/>
        </p:nvSpPr>
        <p:spPr>
          <a:xfrm>
            <a:off x="560535" y="755498"/>
            <a:ext cx="8140604" cy="7745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i="1" dirty="0" smtClean="0">
                <a:solidFill>
                  <a:srgbClr val="FFFFFF"/>
                </a:solidFill>
                <a:latin typeface="Times New Roman"/>
                <a:cs typeface="Times New Roman"/>
              </a:rPr>
              <a:t>Rho &amp; </a:t>
            </a:r>
            <a:r>
              <a:rPr lang="en-US" sz="2200" i="1" dirty="0" err="1" smtClean="0">
                <a:solidFill>
                  <a:srgbClr val="FFFFFF"/>
                </a:solidFill>
                <a:latin typeface="Times New Roman"/>
                <a:cs typeface="Times New Roman"/>
              </a:rPr>
              <a:t>Petre</a:t>
            </a:r>
            <a:r>
              <a:rPr lang="en-US" sz="2200" i="1" dirty="0" smtClean="0">
                <a:solidFill>
                  <a:srgbClr val="FFFFFF"/>
                </a:solidFill>
                <a:latin typeface="Times New Roman"/>
                <a:cs typeface="Times New Roman"/>
              </a:rPr>
              <a:t> (1998) </a:t>
            </a:r>
            <a:r>
              <a:rPr lang="en-US" sz="2200" i="1" dirty="0" err="1" smtClean="0">
                <a:solidFill>
                  <a:srgbClr val="FFFFFF"/>
                </a:solidFill>
                <a:latin typeface="Times New Roman"/>
                <a:cs typeface="Times New Roman"/>
              </a:rPr>
              <a:t>analysed</a:t>
            </a:r>
            <a:r>
              <a:rPr lang="en-US" sz="2200" i="1" dirty="0" smtClean="0">
                <a:solidFill>
                  <a:srgbClr val="FFFFFF"/>
                </a:solidFill>
                <a:latin typeface="Times New Roman"/>
                <a:cs typeface="Times New Roman"/>
              </a:rPr>
              <a:t> ~10 MM SNRs using ROSAT:</a:t>
            </a:r>
          </a:p>
          <a:p>
            <a:pPr lvl="1"/>
            <a:r>
              <a:rPr lang="en-US" sz="1800" i="1" dirty="0" smtClean="0">
                <a:solidFill>
                  <a:srgbClr val="FFFFFF"/>
                </a:solidFill>
                <a:latin typeface="Times New Roman"/>
                <a:cs typeface="Times New Roman"/>
              </a:rPr>
              <a:t>Uniform temperature          </a:t>
            </a:r>
            <a:r>
              <a:rPr lang="en-US" sz="1800" b="1" i="1" dirty="0" smtClean="0">
                <a:solidFill>
                  <a:srgbClr val="FFFFFF"/>
                </a:solidFill>
                <a:latin typeface="Times New Roman"/>
                <a:cs typeface="Times New Roman"/>
              </a:rPr>
              <a:t>⎯ </a:t>
            </a:r>
            <a:r>
              <a:rPr lang="en-US" sz="1800" i="1" dirty="0" smtClean="0">
                <a:solidFill>
                  <a:srgbClr val="FFFFFF"/>
                </a:solidFill>
                <a:latin typeface="Times New Roman"/>
                <a:cs typeface="Times New Roman"/>
              </a:rPr>
              <a:t>Emission arises from ISM</a:t>
            </a:r>
            <a:endParaRPr lang="en-US" sz="1000" i="1" dirty="0" smtClean="0">
              <a:solidFill>
                <a:srgbClr val="FFFFFF"/>
              </a:solidFill>
              <a:latin typeface="Times New Roman"/>
              <a:cs typeface="Times New Roman"/>
            </a:endParaRPr>
          </a:p>
          <a:p>
            <a:r>
              <a:rPr lang="en-US" sz="2200" i="1" dirty="0" smtClean="0">
                <a:solidFill>
                  <a:srgbClr val="FFFFFF"/>
                </a:solidFill>
                <a:latin typeface="Times New Roman"/>
                <a:cs typeface="Times New Roman"/>
              </a:rPr>
              <a:t>However more recent studies show they are more complicated.</a:t>
            </a:r>
          </a:p>
          <a:p>
            <a:r>
              <a:rPr lang="en-US" sz="2200" i="1" dirty="0" smtClean="0">
                <a:solidFill>
                  <a:srgbClr val="FFFFFF"/>
                </a:solidFill>
                <a:latin typeface="Times New Roman"/>
                <a:cs typeface="Times New Roman"/>
              </a:rPr>
              <a:t>We systematically </a:t>
            </a:r>
            <a:r>
              <a:rPr lang="en-US" sz="2200" i="1" dirty="0" err="1" smtClean="0">
                <a:solidFill>
                  <a:srgbClr val="FFFFFF"/>
                </a:solidFill>
                <a:latin typeface="Times New Roman"/>
                <a:cs typeface="Times New Roman"/>
              </a:rPr>
              <a:t>analyse</a:t>
            </a:r>
            <a:r>
              <a:rPr lang="en-US" sz="2200" i="1" dirty="0" smtClean="0">
                <a:solidFill>
                  <a:srgbClr val="FFFFFF"/>
                </a:solidFill>
                <a:latin typeface="Times New Roman"/>
                <a:cs typeface="Times New Roman"/>
              </a:rPr>
              <a:t> archival X-ray data of all MM SNRs.</a:t>
            </a:r>
          </a:p>
        </p:txBody>
      </p:sp>
      <p:sp>
        <p:nvSpPr>
          <p:cNvPr id="16" name="TextBox 15"/>
          <p:cNvSpPr txBox="1"/>
          <p:nvPr/>
        </p:nvSpPr>
        <p:spPr>
          <a:xfrm>
            <a:off x="7577823" y="4355128"/>
            <a:ext cx="1402019" cy="1323439"/>
          </a:xfrm>
          <a:prstGeom prst="rect">
            <a:avLst/>
          </a:prstGeom>
          <a:noFill/>
          <a:ln w="44450" cap="flat" cmpd="sng" algn="ctr">
            <a:solidFill>
              <a:srgbClr val="00FF8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00FF80"/>
                </a:solidFill>
                <a:latin typeface="Calibri"/>
                <a:cs typeface="Calibri"/>
              </a:rPr>
              <a:t>Consistent with being in higher density regions of the Milky Way.</a:t>
            </a:r>
          </a:p>
        </p:txBody>
      </p:sp>
      <p:sp>
        <p:nvSpPr>
          <p:cNvPr id="10" name="TextBox 9"/>
          <p:cNvSpPr txBox="1"/>
          <p:nvPr/>
        </p:nvSpPr>
        <p:spPr>
          <a:xfrm>
            <a:off x="6487611" y="2830844"/>
            <a:ext cx="2492231" cy="338554"/>
          </a:xfrm>
          <a:prstGeom prst="rect">
            <a:avLst/>
          </a:prstGeom>
          <a:solidFill>
            <a:schemeClr val="bg1"/>
          </a:solidFill>
          <a:ln w="44450" cap="flat" cmpd="sng" algn="ctr">
            <a:solidFill>
              <a:srgbClr val="FF0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0000"/>
                </a:solidFill>
                <a:latin typeface="Calibri"/>
                <a:cs typeface="Calibri"/>
              </a:rPr>
              <a:t>PRELIMINARY</a:t>
            </a:r>
          </a:p>
        </p:txBody>
      </p:sp>
      <p:sp>
        <p:nvSpPr>
          <p:cNvPr id="11" name="TextBox 10"/>
          <p:cNvSpPr txBox="1"/>
          <p:nvPr/>
        </p:nvSpPr>
        <p:spPr>
          <a:xfrm>
            <a:off x="6487611" y="3280183"/>
            <a:ext cx="2492229" cy="307777"/>
          </a:xfrm>
          <a:prstGeom prst="rect">
            <a:avLst/>
          </a:prstGeom>
          <a:solidFill>
            <a:schemeClr val="bg1"/>
          </a:solidFill>
          <a:ln w="4445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b="1" dirty="0" smtClean="0">
                <a:solidFill>
                  <a:srgbClr val="FF6600"/>
                </a:solidFill>
                <a:latin typeface="Calibri"/>
                <a:cs typeface="Calibri"/>
              </a:rPr>
              <a:t>Auchettl et al (2017), In prep</a:t>
            </a:r>
          </a:p>
        </p:txBody>
      </p:sp>
    </p:spTree>
    <p:extLst>
      <p:ext uri="{BB962C8B-B14F-4D97-AF65-F5344CB8AC3E}">
        <p14:creationId xmlns:p14="http://schemas.microsoft.com/office/powerpoint/2010/main" val="109743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06857" y="-146917"/>
            <a:ext cx="90222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X-ray properties of MM SNRs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p:cNvPicPr>
            <a:picLocks noChangeAspect="1"/>
          </p:cNvPicPr>
          <p:nvPr/>
        </p:nvPicPr>
        <p:blipFill rotWithShape="1">
          <a:blip r:embed="rId3"/>
          <a:srcRect t="3694" r="2504"/>
          <a:stretch/>
        </p:blipFill>
        <p:spPr>
          <a:xfrm>
            <a:off x="175978" y="2432472"/>
            <a:ext cx="4223496" cy="2830994"/>
          </a:xfrm>
          <a:prstGeom prst="rect">
            <a:avLst/>
          </a:prstGeom>
          <a:solidFill>
            <a:schemeClr val="bg1"/>
          </a:solidFill>
        </p:spPr>
      </p:pic>
      <p:pic>
        <p:nvPicPr>
          <p:cNvPr id="6" name="Picture 5"/>
          <p:cNvPicPr>
            <a:picLocks noChangeAspect="1"/>
          </p:cNvPicPr>
          <p:nvPr/>
        </p:nvPicPr>
        <p:blipFill rotWithShape="1">
          <a:blip r:embed="rId4"/>
          <a:srcRect t="4903" r="3158"/>
          <a:stretch/>
        </p:blipFill>
        <p:spPr>
          <a:xfrm>
            <a:off x="4460008" y="3692106"/>
            <a:ext cx="4615104" cy="3075251"/>
          </a:xfrm>
          <a:prstGeom prst="rect">
            <a:avLst/>
          </a:prstGeom>
          <a:solidFill>
            <a:schemeClr val="bg1"/>
          </a:solidFill>
        </p:spPr>
      </p:pic>
      <p:sp>
        <p:nvSpPr>
          <p:cNvPr id="10" name="Content Placeholder 2"/>
          <p:cNvSpPr txBox="1">
            <a:spLocks/>
          </p:cNvSpPr>
          <p:nvPr/>
        </p:nvSpPr>
        <p:spPr>
          <a:xfrm>
            <a:off x="560535" y="755498"/>
            <a:ext cx="8140604" cy="7745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i="1" dirty="0" smtClean="0">
                <a:solidFill>
                  <a:srgbClr val="FFFFFF"/>
                </a:solidFill>
                <a:latin typeface="Times New Roman"/>
                <a:cs typeface="Times New Roman"/>
              </a:rPr>
              <a:t>Rho &amp; </a:t>
            </a:r>
            <a:r>
              <a:rPr lang="en-US" sz="2200" i="1" dirty="0" err="1" smtClean="0">
                <a:solidFill>
                  <a:srgbClr val="FFFFFF"/>
                </a:solidFill>
                <a:latin typeface="Times New Roman"/>
                <a:cs typeface="Times New Roman"/>
              </a:rPr>
              <a:t>Petre</a:t>
            </a:r>
            <a:r>
              <a:rPr lang="en-US" sz="2200" i="1" dirty="0" smtClean="0">
                <a:solidFill>
                  <a:srgbClr val="FFFFFF"/>
                </a:solidFill>
                <a:latin typeface="Times New Roman"/>
                <a:cs typeface="Times New Roman"/>
              </a:rPr>
              <a:t> (1998) </a:t>
            </a:r>
            <a:r>
              <a:rPr lang="en-US" sz="2200" i="1" dirty="0" err="1" smtClean="0">
                <a:solidFill>
                  <a:srgbClr val="FFFFFF"/>
                </a:solidFill>
                <a:latin typeface="Times New Roman"/>
                <a:cs typeface="Times New Roman"/>
              </a:rPr>
              <a:t>analysed</a:t>
            </a:r>
            <a:r>
              <a:rPr lang="en-US" sz="2200" i="1" dirty="0" smtClean="0">
                <a:solidFill>
                  <a:srgbClr val="FFFFFF"/>
                </a:solidFill>
                <a:latin typeface="Times New Roman"/>
                <a:cs typeface="Times New Roman"/>
              </a:rPr>
              <a:t> ~10 MM SNRs using ROSAT:</a:t>
            </a:r>
          </a:p>
          <a:p>
            <a:pPr lvl="1"/>
            <a:r>
              <a:rPr lang="en-US" sz="1800" i="1" dirty="0" smtClean="0">
                <a:solidFill>
                  <a:srgbClr val="FFFFFF"/>
                </a:solidFill>
                <a:latin typeface="Times New Roman"/>
                <a:cs typeface="Times New Roman"/>
              </a:rPr>
              <a:t>Uniform temperature          </a:t>
            </a:r>
            <a:r>
              <a:rPr lang="en-US" sz="1800" b="1" i="1" dirty="0" smtClean="0">
                <a:solidFill>
                  <a:srgbClr val="FFFFFF"/>
                </a:solidFill>
                <a:latin typeface="Times New Roman"/>
                <a:cs typeface="Times New Roman"/>
              </a:rPr>
              <a:t>⎯ </a:t>
            </a:r>
            <a:r>
              <a:rPr lang="en-US" sz="1800" i="1" dirty="0" smtClean="0">
                <a:solidFill>
                  <a:srgbClr val="FFFFFF"/>
                </a:solidFill>
                <a:latin typeface="Times New Roman"/>
                <a:cs typeface="Times New Roman"/>
              </a:rPr>
              <a:t>Emission arises from ISM</a:t>
            </a:r>
            <a:endParaRPr lang="en-US" sz="1000" i="1" dirty="0" smtClean="0">
              <a:solidFill>
                <a:srgbClr val="FFFFFF"/>
              </a:solidFill>
              <a:latin typeface="Times New Roman"/>
              <a:cs typeface="Times New Roman"/>
            </a:endParaRPr>
          </a:p>
          <a:p>
            <a:r>
              <a:rPr lang="en-US" sz="2200" i="1" dirty="0" smtClean="0">
                <a:solidFill>
                  <a:srgbClr val="FFFFFF"/>
                </a:solidFill>
                <a:latin typeface="Times New Roman"/>
                <a:cs typeface="Times New Roman"/>
              </a:rPr>
              <a:t>However more recent studies show they are more complicated.</a:t>
            </a:r>
          </a:p>
          <a:p>
            <a:r>
              <a:rPr lang="en-US" sz="2200" i="1" dirty="0" smtClean="0">
                <a:solidFill>
                  <a:srgbClr val="FFFFFF"/>
                </a:solidFill>
                <a:latin typeface="Times New Roman"/>
                <a:cs typeface="Times New Roman"/>
              </a:rPr>
              <a:t>We systematically </a:t>
            </a:r>
            <a:r>
              <a:rPr lang="en-US" sz="2200" i="1" dirty="0" err="1" smtClean="0">
                <a:solidFill>
                  <a:srgbClr val="FFFFFF"/>
                </a:solidFill>
                <a:latin typeface="Times New Roman"/>
                <a:cs typeface="Times New Roman"/>
              </a:rPr>
              <a:t>analyse</a:t>
            </a:r>
            <a:r>
              <a:rPr lang="en-US" sz="2200" i="1" dirty="0" smtClean="0">
                <a:solidFill>
                  <a:srgbClr val="FFFFFF"/>
                </a:solidFill>
                <a:latin typeface="Times New Roman"/>
                <a:cs typeface="Times New Roman"/>
              </a:rPr>
              <a:t> archival X-ray data of all MM SNRs.</a:t>
            </a:r>
          </a:p>
        </p:txBody>
      </p:sp>
      <p:sp>
        <p:nvSpPr>
          <p:cNvPr id="11" name="TextBox 10"/>
          <p:cNvSpPr txBox="1"/>
          <p:nvPr/>
        </p:nvSpPr>
        <p:spPr>
          <a:xfrm>
            <a:off x="996255" y="5457371"/>
            <a:ext cx="2795017" cy="584775"/>
          </a:xfrm>
          <a:prstGeom prst="rect">
            <a:avLst/>
          </a:prstGeom>
          <a:noFill/>
          <a:ln w="44450" cap="flat" cmpd="sng" algn="ctr">
            <a:solidFill>
              <a:srgbClr val="FF00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6FCF"/>
                </a:solidFill>
                <a:latin typeface="Calibri"/>
                <a:cs typeface="Calibri"/>
              </a:rPr>
              <a:t>Median electron temperature ~ 0.66 </a:t>
            </a:r>
            <a:r>
              <a:rPr lang="en-US" sz="1600" b="1" dirty="0" err="1" smtClean="0">
                <a:solidFill>
                  <a:srgbClr val="FF6FCF"/>
                </a:solidFill>
                <a:latin typeface="Calibri"/>
                <a:cs typeface="Calibri"/>
              </a:rPr>
              <a:t>keV</a:t>
            </a:r>
            <a:r>
              <a:rPr lang="en-US" sz="1600" b="1" dirty="0" smtClean="0">
                <a:solidFill>
                  <a:srgbClr val="FF6FCF"/>
                </a:solidFill>
                <a:latin typeface="Calibri"/>
                <a:cs typeface="Calibri"/>
              </a:rPr>
              <a:t> </a:t>
            </a:r>
          </a:p>
        </p:txBody>
      </p:sp>
      <p:sp>
        <p:nvSpPr>
          <p:cNvPr id="12" name="TextBox 11"/>
          <p:cNvSpPr txBox="1"/>
          <p:nvPr/>
        </p:nvSpPr>
        <p:spPr>
          <a:xfrm>
            <a:off x="667843" y="6177284"/>
            <a:ext cx="3451840" cy="338554"/>
          </a:xfrm>
          <a:prstGeom prst="rect">
            <a:avLst/>
          </a:prstGeom>
          <a:noFill/>
          <a:ln w="44450" cap="flat" cmpd="sng" algn="ctr">
            <a:solidFill>
              <a:srgbClr val="00FF8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00FF80"/>
                </a:solidFill>
                <a:latin typeface="Calibri"/>
                <a:cs typeface="Calibri"/>
              </a:rPr>
              <a:t>Inner (~0.65 </a:t>
            </a:r>
            <a:r>
              <a:rPr lang="en-US" sz="1600" b="1" dirty="0" err="1" smtClean="0">
                <a:solidFill>
                  <a:srgbClr val="00FF80"/>
                </a:solidFill>
                <a:latin typeface="Calibri"/>
                <a:cs typeface="Calibri"/>
              </a:rPr>
              <a:t>keV</a:t>
            </a:r>
            <a:r>
              <a:rPr lang="en-US" sz="1600" b="1" dirty="0" smtClean="0">
                <a:solidFill>
                  <a:srgbClr val="00FF80"/>
                </a:solidFill>
                <a:latin typeface="Calibri"/>
                <a:cs typeface="Calibri"/>
              </a:rPr>
              <a:t>) &gt; Outer (~0.60 </a:t>
            </a:r>
            <a:r>
              <a:rPr lang="en-US" sz="1600" b="1" dirty="0" err="1" smtClean="0">
                <a:solidFill>
                  <a:srgbClr val="00FF80"/>
                </a:solidFill>
                <a:latin typeface="Calibri"/>
                <a:cs typeface="Calibri"/>
              </a:rPr>
              <a:t>keV</a:t>
            </a:r>
            <a:r>
              <a:rPr lang="en-US" sz="1600" b="1" dirty="0" smtClean="0">
                <a:solidFill>
                  <a:srgbClr val="00FF80"/>
                </a:solidFill>
                <a:latin typeface="Calibri"/>
                <a:cs typeface="Calibri"/>
              </a:rPr>
              <a:t>)</a:t>
            </a:r>
          </a:p>
        </p:txBody>
      </p:sp>
      <p:sp>
        <p:nvSpPr>
          <p:cNvPr id="13" name="TextBox 12"/>
          <p:cNvSpPr txBox="1"/>
          <p:nvPr/>
        </p:nvSpPr>
        <p:spPr>
          <a:xfrm>
            <a:off x="650590" y="4534183"/>
            <a:ext cx="1071795" cy="276347"/>
          </a:xfrm>
          <a:prstGeom prst="rect">
            <a:avLst/>
          </a:prstGeom>
          <a:solidFill>
            <a:schemeClr val="bg1"/>
          </a:solidFill>
          <a:ln w="44450" cap="flat" cmpd="sng" algn="ctr">
            <a:solidFill>
              <a:srgbClr val="FF0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b="1" dirty="0" smtClean="0">
                <a:solidFill>
                  <a:srgbClr val="FF0000"/>
                </a:solidFill>
                <a:latin typeface="Calibri"/>
                <a:cs typeface="Calibri"/>
              </a:rPr>
              <a:t>PRELIMINARY</a:t>
            </a:r>
          </a:p>
        </p:txBody>
      </p:sp>
      <p:sp>
        <p:nvSpPr>
          <p:cNvPr id="15" name="TextBox 14"/>
          <p:cNvSpPr txBox="1"/>
          <p:nvPr/>
        </p:nvSpPr>
        <p:spPr>
          <a:xfrm>
            <a:off x="5064927" y="2786821"/>
            <a:ext cx="3460914" cy="584775"/>
          </a:xfrm>
          <a:prstGeom prst="rect">
            <a:avLst/>
          </a:prstGeom>
          <a:noFill/>
          <a:ln w="44450" cap="flat" cmpd="sng" algn="ctr">
            <a:solidFill>
              <a:srgbClr val="FFFF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FF00"/>
                </a:solidFill>
                <a:latin typeface="Calibri"/>
                <a:cs typeface="Calibri"/>
              </a:rPr>
              <a:t>Approximately ~50% MM SNRs show evidence of </a:t>
            </a:r>
            <a:r>
              <a:rPr lang="en-US" sz="1600" b="1" dirty="0" err="1" smtClean="0">
                <a:solidFill>
                  <a:srgbClr val="FFFF00"/>
                </a:solidFill>
                <a:latin typeface="Calibri"/>
                <a:cs typeface="Calibri"/>
              </a:rPr>
              <a:t>overionisation</a:t>
            </a:r>
            <a:r>
              <a:rPr lang="en-US" sz="1600" b="1" dirty="0" smtClean="0">
                <a:solidFill>
                  <a:srgbClr val="FFFF00"/>
                </a:solidFill>
                <a:latin typeface="Calibri"/>
                <a:cs typeface="Calibri"/>
              </a:rPr>
              <a:t>.</a:t>
            </a:r>
          </a:p>
        </p:txBody>
      </p:sp>
    </p:spTree>
    <p:extLst>
      <p:ext uri="{BB962C8B-B14F-4D97-AF65-F5344CB8AC3E}">
        <p14:creationId xmlns:p14="http://schemas.microsoft.com/office/powerpoint/2010/main" val="861609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r-forming-region-1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266" y="-220133"/>
            <a:ext cx="10924999" cy="8193749"/>
          </a:xfrm>
          <a:prstGeom prst="rect">
            <a:avLst/>
          </a:prstGeom>
        </p:spPr>
      </p:pic>
      <p:sp>
        <p:nvSpPr>
          <p:cNvPr id="2" name="Title 1"/>
          <p:cNvSpPr>
            <a:spLocks noGrp="1"/>
          </p:cNvSpPr>
          <p:nvPr>
            <p:ph type="title"/>
          </p:nvPr>
        </p:nvSpPr>
        <p:spPr>
          <a:xfrm>
            <a:off x="-990214" y="1291290"/>
            <a:ext cx="8229600" cy="1143000"/>
          </a:xfrm>
        </p:spPr>
        <p:txBody>
          <a:bodyPr>
            <a:noAutofit/>
          </a:bodyPr>
          <a:lstStyle/>
          <a:p>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Environment </a:t>
            </a:r>
            <a:b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br>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affects the evolution </a:t>
            </a:r>
            <a:b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br>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of a star</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32458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t="4273" r="2187"/>
          <a:stretch/>
        </p:blipFill>
        <p:spPr>
          <a:xfrm>
            <a:off x="4225606" y="2432471"/>
            <a:ext cx="4713627" cy="3077578"/>
          </a:xfrm>
          <a:prstGeom prst="rect">
            <a:avLst/>
          </a:prstGeom>
          <a:solidFill>
            <a:schemeClr val="bg1"/>
          </a:solidFill>
        </p:spPr>
      </p:pic>
      <p:sp>
        <p:nvSpPr>
          <p:cNvPr id="14" name="Title 1"/>
          <p:cNvSpPr txBox="1">
            <a:spLocks/>
          </p:cNvSpPr>
          <p:nvPr/>
        </p:nvSpPr>
        <p:spPr>
          <a:xfrm>
            <a:off x="106857" y="-146917"/>
            <a:ext cx="90222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8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X-ray properties of MM SNRs</a:t>
            </a:r>
            <a:endParaRPr lang="en-AU" sz="48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7"/>
          <p:cNvPicPr>
            <a:picLocks noChangeAspect="1"/>
          </p:cNvPicPr>
          <p:nvPr/>
        </p:nvPicPr>
        <p:blipFill rotWithShape="1">
          <a:blip r:embed="rId4"/>
          <a:srcRect t="4148" r="2216"/>
          <a:stretch/>
        </p:blipFill>
        <p:spPr>
          <a:xfrm>
            <a:off x="315138" y="3952346"/>
            <a:ext cx="3813207" cy="2493695"/>
          </a:xfrm>
          <a:prstGeom prst="rect">
            <a:avLst/>
          </a:prstGeom>
          <a:solidFill>
            <a:schemeClr val="bg1"/>
          </a:solidFill>
        </p:spPr>
      </p:pic>
      <p:sp>
        <p:nvSpPr>
          <p:cNvPr id="16" name="Content Placeholder 2"/>
          <p:cNvSpPr txBox="1">
            <a:spLocks/>
          </p:cNvSpPr>
          <p:nvPr/>
        </p:nvSpPr>
        <p:spPr>
          <a:xfrm>
            <a:off x="560535" y="755498"/>
            <a:ext cx="8140604" cy="7745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i="1" dirty="0" smtClean="0">
                <a:solidFill>
                  <a:srgbClr val="FFFFFF"/>
                </a:solidFill>
                <a:latin typeface="Times New Roman"/>
                <a:cs typeface="Times New Roman"/>
              </a:rPr>
              <a:t>Rho &amp; </a:t>
            </a:r>
            <a:r>
              <a:rPr lang="en-US" sz="2200" i="1" dirty="0" err="1" smtClean="0">
                <a:solidFill>
                  <a:srgbClr val="FFFFFF"/>
                </a:solidFill>
                <a:latin typeface="Times New Roman"/>
                <a:cs typeface="Times New Roman"/>
              </a:rPr>
              <a:t>Petre</a:t>
            </a:r>
            <a:r>
              <a:rPr lang="en-US" sz="2200" i="1" dirty="0" smtClean="0">
                <a:solidFill>
                  <a:srgbClr val="FFFFFF"/>
                </a:solidFill>
                <a:latin typeface="Times New Roman"/>
                <a:cs typeface="Times New Roman"/>
              </a:rPr>
              <a:t> (1998) </a:t>
            </a:r>
            <a:r>
              <a:rPr lang="en-US" sz="2200" i="1" dirty="0" err="1" smtClean="0">
                <a:solidFill>
                  <a:srgbClr val="FFFFFF"/>
                </a:solidFill>
                <a:latin typeface="Times New Roman"/>
                <a:cs typeface="Times New Roman"/>
              </a:rPr>
              <a:t>analysed</a:t>
            </a:r>
            <a:r>
              <a:rPr lang="en-US" sz="2200" i="1" dirty="0" smtClean="0">
                <a:solidFill>
                  <a:srgbClr val="FFFFFF"/>
                </a:solidFill>
                <a:latin typeface="Times New Roman"/>
                <a:cs typeface="Times New Roman"/>
              </a:rPr>
              <a:t> ~10 MM SNRs using ROSAT:</a:t>
            </a:r>
          </a:p>
          <a:p>
            <a:pPr lvl="1"/>
            <a:r>
              <a:rPr lang="en-US" sz="1800" i="1" dirty="0" smtClean="0">
                <a:solidFill>
                  <a:srgbClr val="FFFFFF"/>
                </a:solidFill>
                <a:latin typeface="Times New Roman"/>
                <a:cs typeface="Times New Roman"/>
              </a:rPr>
              <a:t>Uniform temperature          </a:t>
            </a:r>
            <a:r>
              <a:rPr lang="en-US" sz="1800" b="1" i="1" dirty="0" smtClean="0">
                <a:solidFill>
                  <a:srgbClr val="FFFFFF"/>
                </a:solidFill>
                <a:latin typeface="Times New Roman"/>
                <a:cs typeface="Times New Roman"/>
              </a:rPr>
              <a:t>⎯ </a:t>
            </a:r>
            <a:r>
              <a:rPr lang="en-US" sz="1800" i="1" dirty="0" smtClean="0">
                <a:solidFill>
                  <a:srgbClr val="FFFFFF"/>
                </a:solidFill>
                <a:latin typeface="Times New Roman"/>
                <a:cs typeface="Times New Roman"/>
              </a:rPr>
              <a:t>Emission arises from ISM</a:t>
            </a:r>
            <a:endParaRPr lang="en-US" sz="1000" i="1" dirty="0" smtClean="0">
              <a:solidFill>
                <a:srgbClr val="FFFFFF"/>
              </a:solidFill>
              <a:latin typeface="Times New Roman"/>
              <a:cs typeface="Times New Roman"/>
            </a:endParaRPr>
          </a:p>
          <a:p>
            <a:r>
              <a:rPr lang="en-US" sz="2200" i="1" dirty="0" smtClean="0">
                <a:solidFill>
                  <a:srgbClr val="FFFFFF"/>
                </a:solidFill>
                <a:latin typeface="Times New Roman"/>
                <a:cs typeface="Times New Roman"/>
              </a:rPr>
              <a:t>However more recent studies show they are more complicated.</a:t>
            </a:r>
          </a:p>
          <a:p>
            <a:r>
              <a:rPr lang="en-US" sz="2200" i="1" dirty="0" smtClean="0">
                <a:solidFill>
                  <a:srgbClr val="FFFFFF"/>
                </a:solidFill>
                <a:latin typeface="Times New Roman"/>
                <a:cs typeface="Times New Roman"/>
              </a:rPr>
              <a:t>We systematically </a:t>
            </a:r>
            <a:r>
              <a:rPr lang="en-US" sz="2200" i="1" dirty="0" err="1" smtClean="0">
                <a:solidFill>
                  <a:srgbClr val="FFFFFF"/>
                </a:solidFill>
                <a:latin typeface="Times New Roman"/>
                <a:cs typeface="Times New Roman"/>
              </a:rPr>
              <a:t>analyse</a:t>
            </a:r>
            <a:r>
              <a:rPr lang="en-US" sz="2200" i="1" dirty="0" smtClean="0">
                <a:solidFill>
                  <a:srgbClr val="FFFFFF"/>
                </a:solidFill>
                <a:latin typeface="Times New Roman"/>
                <a:cs typeface="Times New Roman"/>
              </a:rPr>
              <a:t> archival X-ray data of all MM SNRs.</a:t>
            </a:r>
          </a:p>
        </p:txBody>
      </p:sp>
      <p:sp>
        <p:nvSpPr>
          <p:cNvPr id="17" name="TextBox 16"/>
          <p:cNvSpPr txBox="1"/>
          <p:nvPr/>
        </p:nvSpPr>
        <p:spPr>
          <a:xfrm>
            <a:off x="666583" y="2457489"/>
            <a:ext cx="3110318" cy="1323439"/>
          </a:xfrm>
          <a:prstGeom prst="rect">
            <a:avLst/>
          </a:prstGeom>
          <a:noFill/>
          <a:ln w="44450" cap="flat" cmpd="sng" algn="ctr">
            <a:solidFill>
              <a:srgbClr val="FFC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C000"/>
                </a:solidFill>
                <a:latin typeface="Calibri"/>
                <a:cs typeface="Calibri"/>
              </a:rPr>
              <a:t>Median </a:t>
            </a:r>
            <a:r>
              <a:rPr lang="en-US" sz="1600" b="1" dirty="0" err="1" smtClean="0">
                <a:solidFill>
                  <a:srgbClr val="FFC000"/>
                </a:solidFill>
                <a:latin typeface="Calibri"/>
                <a:cs typeface="Calibri"/>
              </a:rPr>
              <a:t>ionisation</a:t>
            </a:r>
            <a:r>
              <a:rPr lang="en-US" sz="1600" b="1" dirty="0" smtClean="0">
                <a:solidFill>
                  <a:srgbClr val="FFC000"/>
                </a:solidFill>
                <a:latin typeface="Calibri"/>
                <a:cs typeface="Calibri"/>
              </a:rPr>
              <a:t> timescale ~2x10</a:t>
            </a:r>
            <a:r>
              <a:rPr lang="en-US" sz="1600" b="1" baseline="30000" dirty="0" smtClean="0">
                <a:solidFill>
                  <a:srgbClr val="FFC000"/>
                </a:solidFill>
                <a:latin typeface="Calibri"/>
                <a:cs typeface="Calibri"/>
              </a:rPr>
              <a:t>11</a:t>
            </a:r>
            <a:r>
              <a:rPr lang="en-US" sz="1600" b="1" dirty="0" smtClean="0">
                <a:solidFill>
                  <a:srgbClr val="FFC000"/>
                </a:solidFill>
                <a:latin typeface="Calibri"/>
                <a:cs typeface="Calibri"/>
              </a:rPr>
              <a:t> s cm</a:t>
            </a:r>
            <a:r>
              <a:rPr lang="en-US" sz="1600" b="1" baseline="30000" dirty="0" smtClean="0">
                <a:solidFill>
                  <a:srgbClr val="FFC000"/>
                </a:solidFill>
                <a:latin typeface="Calibri"/>
                <a:cs typeface="Calibri"/>
              </a:rPr>
              <a:t>-3</a:t>
            </a:r>
            <a:r>
              <a:rPr lang="en-US" sz="1600" b="1" dirty="0" smtClean="0">
                <a:solidFill>
                  <a:srgbClr val="FFC000"/>
                </a:solidFill>
                <a:latin typeface="Calibri"/>
                <a:cs typeface="Calibri"/>
              </a:rPr>
              <a:t> :</a:t>
            </a:r>
          </a:p>
          <a:p>
            <a:pPr algn="ctr"/>
            <a:r>
              <a:rPr lang="en-US" sz="1600" b="1" dirty="0">
                <a:solidFill>
                  <a:srgbClr val="FFC000"/>
                </a:solidFill>
              </a:rPr>
              <a:t>Partial non-equilibration; all ions are equilibrated, but without electron-ion equilibration</a:t>
            </a:r>
            <a:endParaRPr lang="en-US" sz="1600" b="1" dirty="0" smtClean="0">
              <a:solidFill>
                <a:srgbClr val="FFC000"/>
              </a:solidFill>
              <a:latin typeface="Calibri"/>
              <a:cs typeface="Calibri"/>
            </a:endParaRPr>
          </a:p>
        </p:txBody>
      </p:sp>
      <p:sp>
        <p:nvSpPr>
          <p:cNvPr id="18" name="TextBox 17"/>
          <p:cNvSpPr txBox="1"/>
          <p:nvPr/>
        </p:nvSpPr>
        <p:spPr>
          <a:xfrm>
            <a:off x="4225606" y="5681143"/>
            <a:ext cx="4578564" cy="830997"/>
          </a:xfrm>
          <a:prstGeom prst="rect">
            <a:avLst/>
          </a:prstGeom>
          <a:noFill/>
          <a:ln w="44450" cap="flat" cmpd="sng" algn="ctr">
            <a:solidFill>
              <a:srgbClr val="FF85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solidFill>
                  <a:srgbClr val="FF85FF"/>
                </a:solidFill>
                <a:latin typeface="Calibri"/>
                <a:cs typeface="Calibri"/>
              </a:rPr>
              <a:t>Most remnants show enhanced abundances of:</a:t>
            </a:r>
          </a:p>
          <a:p>
            <a:pPr algn="ctr"/>
            <a:r>
              <a:rPr lang="en-US" sz="1600" b="1" dirty="0" smtClean="0">
                <a:solidFill>
                  <a:srgbClr val="FF85FF"/>
                </a:solidFill>
                <a:latin typeface="Calibri"/>
                <a:cs typeface="Calibri"/>
              </a:rPr>
              <a:t>Mg, Si and S.</a:t>
            </a:r>
          </a:p>
          <a:p>
            <a:pPr algn="ctr"/>
            <a:r>
              <a:rPr lang="en-US" sz="1600" b="1" dirty="0" smtClean="0">
                <a:solidFill>
                  <a:srgbClr val="FF85FF"/>
                </a:solidFill>
                <a:latin typeface="Calibri"/>
                <a:cs typeface="Calibri"/>
              </a:rPr>
              <a:t>Most have abundances consistent w. CC SNRs?</a:t>
            </a:r>
          </a:p>
        </p:txBody>
      </p:sp>
      <p:sp>
        <p:nvSpPr>
          <p:cNvPr id="19" name="TextBox 18"/>
          <p:cNvSpPr txBox="1"/>
          <p:nvPr/>
        </p:nvSpPr>
        <p:spPr>
          <a:xfrm>
            <a:off x="7646597" y="2602789"/>
            <a:ext cx="1071795" cy="276347"/>
          </a:xfrm>
          <a:prstGeom prst="rect">
            <a:avLst/>
          </a:prstGeom>
          <a:solidFill>
            <a:schemeClr val="bg1"/>
          </a:solidFill>
          <a:ln w="44450" cap="flat" cmpd="sng" algn="ctr">
            <a:solidFill>
              <a:srgbClr val="FF0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b="1" dirty="0" smtClean="0">
                <a:solidFill>
                  <a:srgbClr val="FF0000"/>
                </a:solidFill>
                <a:latin typeface="Calibri"/>
                <a:cs typeface="Calibri"/>
              </a:rPr>
              <a:t>PRELIMINARY</a:t>
            </a:r>
          </a:p>
        </p:txBody>
      </p:sp>
    </p:spTree>
    <p:extLst>
      <p:ext uri="{BB962C8B-B14F-4D97-AF65-F5344CB8AC3E}">
        <p14:creationId xmlns:p14="http://schemas.microsoft.com/office/powerpoint/2010/main" val="149077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680387" y="4010069"/>
            <a:ext cx="3017310" cy="2902896"/>
            <a:chOff x="239869" y="3192916"/>
            <a:chExt cx="3158306" cy="3038546"/>
          </a:xfrm>
        </p:grpSpPr>
        <p:pic>
          <p:nvPicPr>
            <p:cNvPr id="9" name="Picture 8" descr="tricolor.png"/>
            <p:cNvPicPr>
              <a:picLocks noChangeAspect="1"/>
            </p:cNvPicPr>
            <p:nvPr/>
          </p:nvPicPr>
          <p:blipFill rotWithShape="1">
            <a:blip r:embed="rId3">
              <a:extLst>
                <a:ext uri="{28A0092B-C50C-407E-A947-70E740481C1C}">
                  <a14:useLocalDpi xmlns:a14="http://schemas.microsoft.com/office/drawing/2010/main" val="0"/>
                </a:ext>
              </a:extLst>
            </a:blip>
            <a:srcRect l="27335" t="22138" r="28417" b="19220"/>
            <a:stretch/>
          </p:blipFill>
          <p:spPr>
            <a:xfrm>
              <a:off x="358056" y="3192916"/>
              <a:ext cx="3040119" cy="3038546"/>
            </a:xfrm>
            <a:prstGeom prst="rect">
              <a:avLst/>
            </a:prstGeom>
          </p:spPr>
        </p:pic>
        <p:sp>
          <p:nvSpPr>
            <p:cNvPr id="14" name="TextBox 13"/>
            <p:cNvSpPr txBox="1"/>
            <p:nvPr/>
          </p:nvSpPr>
          <p:spPr>
            <a:xfrm>
              <a:off x="239869" y="3257516"/>
              <a:ext cx="1254850" cy="369332"/>
            </a:xfrm>
            <a:prstGeom prst="rect">
              <a:avLst/>
            </a:prstGeom>
            <a:noFill/>
          </p:spPr>
          <p:txBody>
            <a:bodyPr wrap="none" rtlCol="0">
              <a:spAutoFit/>
            </a:bodyPr>
            <a:lstStyle/>
            <a:p>
              <a:r>
                <a:rPr lang="en-US" dirty="0">
                  <a:solidFill>
                    <a:srgbClr val="FFFFFF"/>
                  </a:solidFill>
                  <a:latin typeface="Calibri"/>
                  <a:cs typeface="Calibri"/>
                </a:rPr>
                <a:t>G272.2-3.2</a:t>
              </a:r>
              <a:endParaRPr lang="en-US" b="1" dirty="0">
                <a:solidFill>
                  <a:schemeClr val="bg1"/>
                </a:solidFill>
                <a:latin typeface="Calibri"/>
                <a:cs typeface="Calibri"/>
              </a:endParaRPr>
            </a:p>
          </p:txBody>
        </p:sp>
      </p:grpSp>
      <p:sp>
        <p:nvSpPr>
          <p:cNvPr id="15" name="Title 1"/>
          <p:cNvSpPr>
            <a:spLocks noGrp="1"/>
          </p:cNvSpPr>
          <p:nvPr>
            <p:ph type="title"/>
          </p:nvPr>
        </p:nvSpPr>
        <p:spPr>
          <a:xfrm>
            <a:off x="11239" y="47989"/>
            <a:ext cx="9132761" cy="1143000"/>
          </a:xfrm>
        </p:spPr>
        <p:txBody>
          <a:bodyPr>
            <a:normAutofit fontScale="90000"/>
          </a:bodyPr>
          <a:lstStyle/>
          <a:p>
            <a:r>
              <a:rPr lang="en-US" sz="4200" b="1" i="1" dirty="0" smtClean="0">
                <a:solidFill>
                  <a:srgbClr val="FFFFFF"/>
                </a:solidFill>
                <a:effectLst>
                  <a:outerShdw blurRad="50800" dist="63500" dir="2700000">
                    <a:srgbClr val="000000">
                      <a:alpha val="43000"/>
                    </a:srgbClr>
                  </a:outerShdw>
                </a:effectLst>
                <a:latin typeface="Times"/>
                <a:cs typeface="Times"/>
              </a:rPr>
              <a:t>Type </a:t>
            </a:r>
            <a:r>
              <a:rPr lang="en-US" sz="4200" b="1" i="1" dirty="0" err="1" smtClean="0">
                <a:solidFill>
                  <a:srgbClr val="FFFFFF"/>
                </a:solidFill>
                <a:effectLst>
                  <a:outerShdw blurRad="50800" dist="63500" dir="2700000">
                    <a:srgbClr val="000000">
                      <a:alpha val="43000"/>
                    </a:srgbClr>
                  </a:outerShdw>
                </a:effectLst>
                <a:latin typeface="Times"/>
                <a:cs typeface="Times"/>
              </a:rPr>
              <a:t>Ia</a:t>
            </a:r>
            <a:r>
              <a:rPr lang="en-US" sz="4200" b="1" i="1" dirty="0" smtClean="0">
                <a:solidFill>
                  <a:srgbClr val="FFFFFF"/>
                </a:solidFill>
                <a:effectLst>
                  <a:outerShdw blurRad="50800" dist="63500" dir="2700000">
                    <a:srgbClr val="000000">
                      <a:alpha val="43000"/>
                    </a:srgbClr>
                  </a:outerShdw>
                </a:effectLst>
                <a:latin typeface="Times"/>
                <a:cs typeface="Times"/>
              </a:rPr>
              <a:t> MM SNRs </a:t>
            </a:r>
            <a:br>
              <a:rPr lang="en-US" sz="4200" b="1" i="1" dirty="0" smtClean="0">
                <a:solidFill>
                  <a:srgbClr val="FFFFFF"/>
                </a:solidFill>
                <a:effectLst>
                  <a:outerShdw blurRad="50800" dist="63500" dir="2700000">
                    <a:srgbClr val="000000">
                      <a:alpha val="43000"/>
                    </a:srgbClr>
                  </a:outerShdw>
                </a:effectLst>
                <a:latin typeface="Times"/>
                <a:cs typeface="Times"/>
              </a:rPr>
            </a:br>
            <a:r>
              <a:rPr lang="en-US" sz="4200" b="1" i="1" dirty="0" smtClean="0">
                <a:solidFill>
                  <a:srgbClr val="FFFFFF"/>
                </a:solidFill>
                <a:effectLst>
                  <a:outerShdw blurRad="50800" dist="63500" dir="2700000">
                    <a:srgbClr val="000000">
                      <a:alpha val="43000"/>
                    </a:srgbClr>
                  </a:outerShdw>
                </a:effectLst>
                <a:latin typeface="Times"/>
                <a:cs typeface="Times"/>
              </a:rPr>
              <a:t>interacting with molecular clouds.</a:t>
            </a:r>
            <a:endParaRPr lang="en-US" sz="4200" b="1" i="1" dirty="0">
              <a:solidFill>
                <a:srgbClr val="FFFFFF"/>
              </a:solidFill>
              <a:effectLst>
                <a:outerShdw blurRad="50800" dist="63500" dir="2700000">
                  <a:srgbClr val="000000">
                    <a:alpha val="43000"/>
                  </a:srgbClr>
                </a:outerShdw>
              </a:effectLst>
              <a:latin typeface="Times"/>
              <a:cs typeface="Times"/>
            </a:endParaRPr>
          </a:p>
        </p:txBody>
      </p:sp>
      <p:grpSp>
        <p:nvGrpSpPr>
          <p:cNvPr id="8" name="Group 7"/>
          <p:cNvGrpSpPr/>
          <p:nvPr/>
        </p:nvGrpSpPr>
        <p:grpSpPr>
          <a:xfrm>
            <a:off x="3514824" y="1358083"/>
            <a:ext cx="3213975" cy="2651986"/>
            <a:chOff x="3974206" y="1699670"/>
            <a:chExt cx="2768101" cy="2384303"/>
          </a:xfrm>
        </p:grpSpPr>
        <p:pic>
          <p:nvPicPr>
            <p:cNvPr id="7" name="Picture 6" descr="aa16768-11-fig3.eps"/>
            <p:cNvPicPr>
              <a:picLocks noChangeAspect="1"/>
            </p:cNvPicPr>
            <p:nvPr/>
          </p:nvPicPr>
          <p:blipFill rotWithShape="1">
            <a:blip r:embed="rId4">
              <a:extLst>
                <a:ext uri="{28A0092B-C50C-407E-A947-70E740481C1C}">
                  <a14:useLocalDpi xmlns:a14="http://schemas.microsoft.com/office/drawing/2010/main" val="0"/>
                </a:ext>
              </a:extLst>
            </a:blip>
            <a:srcRect l="55050" t="55417" r="3355" b="3412"/>
            <a:stretch/>
          </p:blipFill>
          <p:spPr>
            <a:xfrm>
              <a:off x="3974206" y="1699670"/>
              <a:ext cx="2768101" cy="2384303"/>
            </a:xfrm>
            <a:prstGeom prst="rect">
              <a:avLst/>
            </a:prstGeom>
          </p:spPr>
        </p:pic>
        <p:sp>
          <p:nvSpPr>
            <p:cNvPr id="11" name="TextBox 10"/>
            <p:cNvSpPr txBox="1"/>
            <p:nvPr/>
          </p:nvSpPr>
          <p:spPr>
            <a:xfrm>
              <a:off x="3974206" y="1699670"/>
              <a:ext cx="1003865" cy="304034"/>
            </a:xfrm>
            <a:prstGeom prst="rect">
              <a:avLst/>
            </a:prstGeom>
            <a:noFill/>
          </p:spPr>
          <p:txBody>
            <a:bodyPr wrap="none" rtlCol="0">
              <a:spAutoFit/>
            </a:bodyPr>
            <a:lstStyle/>
            <a:p>
              <a:r>
                <a:rPr lang="en-US" dirty="0">
                  <a:solidFill>
                    <a:srgbClr val="FFFFFF"/>
                  </a:solidFill>
                  <a:latin typeface="Calibri"/>
                  <a:cs typeface="Calibri"/>
                </a:rPr>
                <a:t>G344.7-</a:t>
              </a:r>
              <a:r>
                <a:rPr lang="en-US" dirty="0" smtClean="0">
                  <a:solidFill>
                    <a:srgbClr val="FFFFFF"/>
                  </a:solidFill>
                  <a:latin typeface="Calibri"/>
                  <a:cs typeface="Calibri"/>
                </a:rPr>
                <a:t>0.1</a:t>
              </a:r>
              <a:endParaRPr lang="en-US" dirty="0">
                <a:solidFill>
                  <a:schemeClr val="bg1"/>
                </a:solidFill>
                <a:latin typeface="Calibri"/>
                <a:cs typeface="Calibri"/>
              </a:endParaRPr>
            </a:p>
          </p:txBody>
        </p:sp>
      </p:grpSp>
      <p:grpSp>
        <p:nvGrpSpPr>
          <p:cNvPr id="20" name="Group 19"/>
          <p:cNvGrpSpPr/>
          <p:nvPr/>
        </p:nvGrpSpPr>
        <p:grpSpPr>
          <a:xfrm>
            <a:off x="1236110" y="4082311"/>
            <a:ext cx="3344584" cy="2775689"/>
            <a:chOff x="1060453" y="3905869"/>
            <a:chExt cx="3557189" cy="2952131"/>
          </a:xfrm>
        </p:grpSpPr>
        <p:pic>
          <p:nvPicPr>
            <p:cNvPr id="12" name="Picture 11" descr="Fig-2-X-ray-and-radio-images-of-SNR-G3372-07-Upper-left-broadband-1-to-5-keV.png"/>
            <p:cNvPicPr>
              <a:picLocks noChangeAspect="1"/>
            </p:cNvPicPr>
            <p:nvPr/>
          </p:nvPicPr>
          <p:blipFill rotWithShape="1">
            <a:blip r:embed="rId5">
              <a:extLst>
                <a:ext uri="{28A0092B-C50C-407E-A947-70E740481C1C}">
                  <a14:useLocalDpi xmlns:a14="http://schemas.microsoft.com/office/drawing/2010/main" val="0"/>
                </a:ext>
              </a:extLst>
            </a:blip>
            <a:srcRect l="51154" t="53875" r="1615" b="3078"/>
            <a:stretch/>
          </p:blipFill>
          <p:spPr>
            <a:xfrm>
              <a:off x="1060453" y="3905869"/>
              <a:ext cx="3557189" cy="2952131"/>
            </a:xfrm>
            <a:prstGeom prst="rect">
              <a:avLst/>
            </a:prstGeom>
          </p:spPr>
        </p:pic>
        <p:sp>
          <p:nvSpPr>
            <p:cNvPr id="18" name="TextBox 17"/>
            <p:cNvSpPr txBox="1"/>
            <p:nvPr/>
          </p:nvSpPr>
          <p:spPr>
            <a:xfrm>
              <a:off x="1060453" y="4082311"/>
              <a:ext cx="1219467" cy="369332"/>
            </a:xfrm>
            <a:prstGeom prst="rect">
              <a:avLst/>
            </a:prstGeom>
            <a:noFill/>
          </p:spPr>
          <p:txBody>
            <a:bodyPr wrap="none" rtlCol="0">
              <a:spAutoFit/>
            </a:bodyPr>
            <a:lstStyle/>
            <a:p>
              <a:r>
                <a:rPr lang="en-US" dirty="0">
                  <a:solidFill>
                    <a:srgbClr val="FFFFFF"/>
                  </a:solidFill>
                  <a:latin typeface="Calibri"/>
                  <a:cs typeface="Calibri"/>
                </a:rPr>
                <a:t>G337.2-0.7 </a:t>
              </a:r>
              <a:endParaRPr lang="en-US" dirty="0">
                <a:solidFill>
                  <a:schemeClr val="bg1"/>
                </a:solidFill>
                <a:latin typeface="Calibri"/>
                <a:cs typeface="Calibri"/>
              </a:endParaRPr>
            </a:p>
          </p:txBody>
        </p:sp>
      </p:grpSp>
      <p:grpSp>
        <p:nvGrpSpPr>
          <p:cNvPr id="13" name="Group 12"/>
          <p:cNvGrpSpPr/>
          <p:nvPr/>
        </p:nvGrpSpPr>
        <p:grpSpPr>
          <a:xfrm>
            <a:off x="-121593" y="1381979"/>
            <a:ext cx="3636417" cy="2628090"/>
            <a:chOff x="1021729" y="1484848"/>
            <a:chExt cx="2468644" cy="2032481"/>
          </a:xfrm>
        </p:grpSpPr>
        <p:pic>
          <p:nvPicPr>
            <p:cNvPr id="4" name="Picture 3"/>
            <p:cNvPicPr>
              <a:picLocks noChangeAspect="1"/>
            </p:cNvPicPr>
            <p:nvPr/>
          </p:nvPicPr>
          <p:blipFill rotWithShape="1">
            <a:blip r:embed="rId6"/>
            <a:srcRect l="11364" t="8049" r="11520" b="13740"/>
            <a:stretch/>
          </p:blipFill>
          <p:spPr>
            <a:xfrm>
              <a:off x="1021729" y="1484848"/>
              <a:ext cx="2468644" cy="2032481"/>
            </a:xfrm>
            <a:prstGeom prst="rect">
              <a:avLst/>
            </a:prstGeom>
          </p:spPr>
        </p:pic>
        <p:sp>
          <p:nvSpPr>
            <p:cNvPr id="19" name="TextBox 18"/>
            <p:cNvSpPr txBox="1"/>
            <p:nvPr/>
          </p:nvSpPr>
          <p:spPr>
            <a:xfrm>
              <a:off x="1387090" y="1484848"/>
              <a:ext cx="526613" cy="499852"/>
            </a:xfrm>
            <a:prstGeom prst="rect">
              <a:avLst/>
            </a:prstGeom>
            <a:solidFill>
              <a:schemeClr val="tx1"/>
            </a:solidFill>
          </p:spPr>
          <p:txBody>
            <a:bodyPr wrap="none" rtlCol="0">
              <a:spAutoFit/>
            </a:bodyPr>
            <a:lstStyle/>
            <a:p>
              <a:r>
                <a:rPr lang="en-US" dirty="0" smtClean="0">
                  <a:solidFill>
                    <a:srgbClr val="FFFFFF"/>
                  </a:solidFill>
                  <a:latin typeface="Calibri"/>
                  <a:cs typeface="Calibri"/>
                </a:rPr>
                <a:t>3C397</a:t>
              </a:r>
            </a:p>
            <a:p>
              <a:endParaRPr lang="en-US" dirty="0">
                <a:solidFill>
                  <a:schemeClr val="bg1"/>
                </a:solidFill>
                <a:latin typeface="Calibri"/>
                <a:cs typeface="Calibri"/>
              </a:endParaRPr>
            </a:p>
          </p:txBody>
        </p:sp>
      </p:grpSp>
      <p:grpSp>
        <p:nvGrpSpPr>
          <p:cNvPr id="6" name="Group 5"/>
          <p:cNvGrpSpPr/>
          <p:nvPr/>
        </p:nvGrpSpPr>
        <p:grpSpPr>
          <a:xfrm>
            <a:off x="6407739" y="1358083"/>
            <a:ext cx="2712630" cy="2942956"/>
            <a:chOff x="6561837" y="3741709"/>
            <a:chExt cx="2026745" cy="2253202"/>
          </a:xfrm>
        </p:grpSpPr>
        <p:pic>
          <p:nvPicPr>
            <p:cNvPr id="5" name="Picture 4"/>
            <p:cNvPicPr>
              <a:picLocks noChangeAspect="1"/>
            </p:cNvPicPr>
            <p:nvPr/>
          </p:nvPicPr>
          <p:blipFill rotWithShape="1">
            <a:blip r:embed="rId7"/>
            <a:srcRect l="31216" t="30314" r="24454" b="21225"/>
            <a:stretch/>
          </p:blipFill>
          <p:spPr>
            <a:xfrm>
              <a:off x="6561837" y="3779275"/>
              <a:ext cx="2026745" cy="2215636"/>
            </a:xfrm>
            <a:prstGeom prst="rect">
              <a:avLst/>
            </a:prstGeom>
          </p:spPr>
        </p:pic>
        <p:sp>
          <p:nvSpPr>
            <p:cNvPr id="3" name="TextBox 2"/>
            <p:cNvSpPr txBox="1"/>
            <p:nvPr/>
          </p:nvSpPr>
          <p:spPr>
            <a:xfrm>
              <a:off x="6561837" y="3741709"/>
              <a:ext cx="1219467" cy="369332"/>
            </a:xfrm>
            <a:prstGeom prst="rect">
              <a:avLst/>
            </a:prstGeom>
            <a:noFill/>
          </p:spPr>
          <p:txBody>
            <a:bodyPr wrap="none" rtlCol="0">
              <a:spAutoFit/>
            </a:bodyPr>
            <a:lstStyle/>
            <a:p>
              <a:r>
                <a:rPr lang="en-US" dirty="0" smtClean="0">
                  <a:solidFill>
                    <a:schemeClr val="bg1"/>
                  </a:solidFill>
                </a:rPr>
                <a:t>G352.7-0.1</a:t>
              </a:r>
              <a:endParaRPr lang="en-US" dirty="0">
                <a:solidFill>
                  <a:schemeClr val="bg1"/>
                </a:solidFill>
              </a:endParaRPr>
            </a:p>
          </p:txBody>
        </p:sp>
      </p:grpSp>
    </p:spTree>
    <p:extLst>
      <p:ext uri="{BB962C8B-B14F-4D97-AF65-F5344CB8AC3E}">
        <p14:creationId xmlns:p14="http://schemas.microsoft.com/office/powerpoint/2010/main" val="203012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2-07 at 21.4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97" y="1218009"/>
            <a:ext cx="7482069" cy="5331166"/>
          </a:xfrm>
          <a:prstGeom prst="rect">
            <a:avLst/>
          </a:prstGeom>
        </p:spPr>
      </p:pic>
      <p:sp>
        <p:nvSpPr>
          <p:cNvPr id="15" name="Title 1"/>
          <p:cNvSpPr>
            <a:spLocks noGrp="1"/>
          </p:cNvSpPr>
          <p:nvPr>
            <p:ph type="title"/>
          </p:nvPr>
        </p:nvSpPr>
        <p:spPr>
          <a:xfrm>
            <a:off x="11239" y="47989"/>
            <a:ext cx="9132761" cy="1143000"/>
          </a:xfrm>
        </p:spPr>
        <p:txBody>
          <a:bodyPr>
            <a:normAutofit/>
          </a:bodyPr>
          <a:lstStyle/>
          <a:p>
            <a:r>
              <a:rPr lang="en-US" sz="4800" b="1" i="1" dirty="0" smtClean="0">
                <a:solidFill>
                  <a:srgbClr val="FFFFFF"/>
                </a:solidFill>
                <a:effectLst>
                  <a:outerShdw blurRad="50800" dist="63500" dir="2700000">
                    <a:srgbClr val="000000">
                      <a:alpha val="43000"/>
                    </a:srgbClr>
                  </a:outerShdw>
                </a:effectLst>
                <a:latin typeface="Times"/>
                <a:cs typeface="Times"/>
              </a:rPr>
              <a:t>Type </a:t>
            </a:r>
            <a:r>
              <a:rPr lang="en-US" sz="4800" b="1" i="1" dirty="0" err="1" smtClean="0">
                <a:solidFill>
                  <a:srgbClr val="FFFFFF"/>
                </a:solidFill>
                <a:effectLst>
                  <a:outerShdw blurRad="50800" dist="63500" dir="2700000">
                    <a:srgbClr val="000000">
                      <a:alpha val="43000"/>
                    </a:srgbClr>
                  </a:outerShdw>
                </a:effectLst>
                <a:latin typeface="Times"/>
                <a:cs typeface="Times"/>
              </a:rPr>
              <a:t>Ia</a:t>
            </a:r>
            <a:r>
              <a:rPr lang="en-US" sz="4800" b="1" i="1" dirty="0" smtClean="0">
                <a:solidFill>
                  <a:srgbClr val="FFFFFF"/>
                </a:solidFill>
                <a:effectLst>
                  <a:outerShdw blurRad="50800" dist="63500" dir="2700000">
                    <a:srgbClr val="000000">
                      <a:alpha val="43000"/>
                    </a:srgbClr>
                  </a:outerShdw>
                </a:effectLst>
                <a:latin typeface="Times"/>
                <a:cs typeface="Times"/>
              </a:rPr>
              <a:t> vs. CC MM SNRs.</a:t>
            </a:r>
            <a:endParaRPr lang="en-US" sz="4800" b="1" i="1" dirty="0">
              <a:solidFill>
                <a:srgbClr val="FFFFFF"/>
              </a:solidFill>
              <a:effectLst>
                <a:outerShdw blurRad="50800" dist="63500" dir="2700000">
                  <a:srgbClr val="000000">
                    <a:alpha val="43000"/>
                  </a:srgbClr>
                </a:outerShdw>
              </a:effectLst>
              <a:latin typeface="Times"/>
              <a:cs typeface="Times"/>
            </a:endParaRPr>
          </a:p>
        </p:txBody>
      </p:sp>
      <p:sp>
        <p:nvSpPr>
          <p:cNvPr id="6" name="Oval 5"/>
          <p:cNvSpPr/>
          <p:nvPr/>
        </p:nvSpPr>
        <p:spPr>
          <a:xfrm>
            <a:off x="3472490" y="5133790"/>
            <a:ext cx="4458840" cy="824108"/>
          </a:xfrm>
          <a:prstGeom prst="ellipse">
            <a:avLst/>
          </a:prstGeom>
          <a:noFill/>
          <a:ln w="38100" cmpd="sng">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526259" y="3512593"/>
            <a:ext cx="1999724" cy="923330"/>
          </a:xfrm>
          <a:prstGeom prst="rect">
            <a:avLst/>
          </a:prstGeom>
          <a:solidFill>
            <a:srgbClr val="FFFFFF"/>
          </a:solidFill>
          <a:ln w="38100" cmpd="sng">
            <a:solidFill>
              <a:srgbClr val="FF00FF"/>
            </a:solidFill>
          </a:ln>
        </p:spPr>
        <p:txBody>
          <a:bodyPr wrap="square" rtlCol="0">
            <a:spAutoFit/>
          </a:bodyPr>
          <a:lstStyle/>
          <a:p>
            <a:pPr algn="ctr"/>
            <a:r>
              <a:rPr lang="en-US" b="1" dirty="0" smtClean="0">
                <a:solidFill>
                  <a:srgbClr val="FF00FF"/>
                </a:solidFill>
              </a:rPr>
              <a:t>Type </a:t>
            </a:r>
            <a:r>
              <a:rPr lang="en-US" b="1" dirty="0" err="1" smtClean="0">
                <a:solidFill>
                  <a:srgbClr val="FF00FF"/>
                </a:solidFill>
              </a:rPr>
              <a:t>Ia</a:t>
            </a:r>
            <a:r>
              <a:rPr lang="en-US" b="1" dirty="0" smtClean="0">
                <a:solidFill>
                  <a:srgbClr val="FF00FF"/>
                </a:solidFill>
              </a:rPr>
              <a:t> MM SNRs.</a:t>
            </a:r>
          </a:p>
          <a:p>
            <a:pPr algn="ctr"/>
            <a:r>
              <a:rPr lang="en-US" b="1" dirty="0" smtClean="0">
                <a:solidFill>
                  <a:srgbClr val="FF00FF"/>
                </a:solidFill>
              </a:rPr>
              <a:t>No evidence of </a:t>
            </a:r>
            <a:r>
              <a:rPr lang="en-US" b="1" dirty="0" err="1" smtClean="0">
                <a:solidFill>
                  <a:srgbClr val="FF00FF"/>
                </a:solidFill>
              </a:rPr>
              <a:t>GeV</a:t>
            </a:r>
            <a:r>
              <a:rPr lang="en-US" b="1" dirty="0" smtClean="0">
                <a:solidFill>
                  <a:srgbClr val="FF00FF"/>
                </a:solidFill>
              </a:rPr>
              <a:t> </a:t>
            </a:r>
            <a:r>
              <a:rPr lang="en-US" b="1" dirty="0" err="1" smtClean="0">
                <a:solidFill>
                  <a:srgbClr val="FF00FF"/>
                </a:solidFill>
              </a:rPr>
              <a:t>γ</a:t>
            </a:r>
            <a:r>
              <a:rPr lang="en-US" b="1" dirty="0" smtClean="0">
                <a:solidFill>
                  <a:srgbClr val="FF00FF"/>
                </a:solidFill>
              </a:rPr>
              <a:t>-ray emission</a:t>
            </a:r>
            <a:endParaRPr lang="en-US" b="1" dirty="0">
              <a:solidFill>
                <a:srgbClr val="FF00FF"/>
              </a:solidFill>
            </a:endParaRPr>
          </a:p>
        </p:txBody>
      </p:sp>
      <p:cxnSp>
        <p:nvCxnSpPr>
          <p:cNvPr id="13" name="Straight Arrow Connector 12"/>
          <p:cNvCxnSpPr>
            <a:stCxn id="7" idx="2"/>
            <a:endCxn id="6" idx="0"/>
          </p:cNvCxnSpPr>
          <p:nvPr/>
        </p:nvCxnSpPr>
        <p:spPr>
          <a:xfrm flipH="1">
            <a:off x="5701910" y="4435923"/>
            <a:ext cx="824211" cy="697867"/>
          </a:xfrm>
          <a:prstGeom prst="straightConnector1">
            <a:avLst/>
          </a:prstGeom>
          <a:ln w="38100" cmpd="sng">
            <a:solidFill>
              <a:srgbClr val="FF00FF"/>
            </a:solidFill>
            <a:tailEnd type="arrow"/>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rot="18000000">
            <a:off x="1199229" y="2380961"/>
            <a:ext cx="4750793" cy="2349291"/>
          </a:xfrm>
          <a:prstGeom prst="ellipse">
            <a:avLst/>
          </a:prstGeom>
          <a:noFill/>
          <a:ln w="38100" cmpd="sng">
            <a:solidFill>
              <a:srgbClr val="AD45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stCxn id="19" idx="2"/>
          </p:cNvCxnSpPr>
          <p:nvPr/>
        </p:nvCxnSpPr>
        <p:spPr>
          <a:xfrm flipH="1">
            <a:off x="5039390" y="2240645"/>
            <a:ext cx="1716715" cy="921965"/>
          </a:xfrm>
          <a:prstGeom prst="straightConnector1">
            <a:avLst/>
          </a:prstGeom>
          <a:ln w="38100" cmpd="sng">
            <a:solidFill>
              <a:srgbClr val="AD45F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701910" y="1317315"/>
            <a:ext cx="2108390" cy="923330"/>
          </a:xfrm>
          <a:prstGeom prst="rect">
            <a:avLst/>
          </a:prstGeom>
          <a:solidFill>
            <a:schemeClr val="bg1"/>
          </a:solidFill>
          <a:ln w="38100" cmpd="sng">
            <a:solidFill>
              <a:srgbClr val="AD45FF"/>
            </a:solidFill>
          </a:ln>
        </p:spPr>
        <p:txBody>
          <a:bodyPr wrap="square" rtlCol="0">
            <a:spAutoFit/>
          </a:bodyPr>
          <a:lstStyle/>
          <a:p>
            <a:pPr algn="ctr"/>
            <a:r>
              <a:rPr lang="en-US" b="1" dirty="0" smtClean="0">
                <a:solidFill>
                  <a:srgbClr val="AD45FF"/>
                </a:solidFill>
              </a:rPr>
              <a:t>Type II MM SNRs. Also have strong </a:t>
            </a:r>
            <a:r>
              <a:rPr lang="en-US" b="1" dirty="0" err="1" smtClean="0">
                <a:solidFill>
                  <a:srgbClr val="AD45FF"/>
                </a:solidFill>
              </a:rPr>
              <a:t>GeV</a:t>
            </a:r>
            <a:r>
              <a:rPr lang="en-US" b="1" dirty="0" smtClean="0">
                <a:solidFill>
                  <a:srgbClr val="AD45FF"/>
                </a:solidFill>
              </a:rPr>
              <a:t> </a:t>
            </a:r>
            <a:r>
              <a:rPr lang="en-US" b="1" dirty="0" err="1" smtClean="0">
                <a:solidFill>
                  <a:srgbClr val="AD45FF"/>
                </a:solidFill>
              </a:rPr>
              <a:t>γ</a:t>
            </a:r>
            <a:r>
              <a:rPr lang="en-US" b="1" dirty="0" smtClean="0">
                <a:solidFill>
                  <a:srgbClr val="AD45FF"/>
                </a:solidFill>
              </a:rPr>
              <a:t>-ray emission</a:t>
            </a:r>
            <a:endParaRPr lang="en-US" b="1" dirty="0">
              <a:solidFill>
                <a:srgbClr val="AD45FF"/>
              </a:solidFill>
            </a:endParaRPr>
          </a:p>
        </p:txBody>
      </p:sp>
      <p:sp>
        <p:nvSpPr>
          <p:cNvPr id="30" name="TextBox 29"/>
          <p:cNvSpPr txBox="1"/>
          <p:nvPr/>
        </p:nvSpPr>
        <p:spPr>
          <a:xfrm>
            <a:off x="3594095" y="6193353"/>
            <a:ext cx="2864720" cy="338554"/>
          </a:xfrm>
          <a:prstGeom prst="rect">
            <a:avLst/>
          </a:prstGeom>
          <a:solidFill>
            <a:srgbClr val="FFFFFF"/>
          </a:solidFill>
        </p:spPr>
        <p:txBody>
          <a:bodyPr wrap="none" rtlCol="0">
            <a:spAutoFit/>
          </a:bodyPr>
          <a:lstStyle/>
          <a:p>
            <a:r>
              <a:rPr lang="en-US" sz="1600" b="1" dirty="0" smtClean="0"/>
              <a:t>Electron Temperature </a:t>
            </a:r>
            <a:r>
              <a:rPr lang="en-US" sz="1600" b="1" dirty="0" err="1" smtClean="0"/>
              <a:t>kT</a:t>
            </a:r>
            <a:r>
              <a:rPr lang="en-US" sz="1600" b="1" baseline="-25000" dirty="0" err="1"/>
              <a:t>e</a:t>
            </a:r>
            <a:r>
              <a:rPr lang="en-US" sz="1600" b="1" dirty="0" smtClean="0"/>
              <a:t> (</a:t>
            </a:r>
            <a:r>
              <a:rPr lang="en-US" sz="1600" b="1" dirty="0" err="1" smtClean="0"/>
              <a:t>keV</a:t>
            </a:r>
            <a:r>
              <a:rPr lang="en-US" sz="1600" b="1" dirty="0" smtClean="0"/>
              <a:t>)</a:t>
            </a:r>
            <a:endParaRPr lang="en-US" sz="1600" b="1" dirty="0"/>
          </a:p>
        </p:txBody>
      </p:sp>
      <p:sp>
        <p:nvSpPr>
          <p:cNvPr id="31" name="TextBox 30"/>
          <p:cNvSpPr txBox="1"/>
          <p:nvPr/>
        </p:nvSpPr>
        <p:spPr>
          <a:xfrm rot="16200000">
            <a:off x="-250567" y="3532153"/>
            <a:ext cx="2766769" cy="338554"/>
          </a:xfrm>
          <a:prstGeom prst="rect">
            <a:avLst/>
          </a:prstGeom>
          <a:solidFill>
            <a:srgbClr val="FFFFFF"/>
          </a:solidFill>
        </p:spPr>
        <p:txBody>
          <a:bodyPr wrap="none" rtlCol="0">
            <a:spAutoFit/>
          </a:bodyPr>
          <a:lstStyle/>
          <a:p>
            <a:r>
              <a:rPr lang="en-US" sz="1600" b="1" dirty="0" smtClean="0"/>
              <a:t>Initial Temperature </a:t>
            </a:r>
            <a:r>
              <a:rPr lang="en-US" sz="1600" b="1" dirty="0" err="1" smtClean="0"/>
              <a:t>kT</a:t>
            </a:r>
            <a:r>
              <a:rPr lang="en-US" sz="1600" b="1" baseline="-25000" dirty="0" err="1" smtClean="0"/>
              <a:t>init</a:t>
            </a:r>
            <a:r>
              <a:rPr lang="en-US" sz="1600" b="1" dirty="0" smtClean="0"/>
              <a:t> (</a:t>
            </a:r>
            <a:r>
              <a:rPr lang="en-US" sz="1600" b="1" dirty="0" err="1" smtClean="0"/>
              <a:t>keV</a:t>
            </a:r>
            <a:r>
              <a:rPr lang="en-US" sz="1600" b="1" dirty="0" smtClean="0"/>
              <a:t>)</a:t>
            </a:r>
            <a:endParaRPr lang="en-US" sz="1600" b="1" dirty="0"/>
          </a:p>
        </p:txBody>
      </p:sp>
      <p:sp>
        <p:nvSpPr>
          <p:cNvPr id="14" name="TextBox 13"/>
          <p:cNvSpPr txBox="1"/>
          <p:nvPr/>
        </p:nvSpPr>
        <p:spPr>
          <a:xfrm>
            <a:off x="810697" y="1218009"/>
            <a:ext cx="3780841" cy="338554"/>
          </a:xfrm>
          <a:prstGeom prst="rect">
            <a:avLst/>
          </a:prstGeom>
          <a:solidFill>
            <a:srgbClr val="FFFFFF"/>
          </a:solidFill>
          <a:ln w="38100" cmpd="sng">
            <a:solidFill>
              <a:srgbClr val="0080FF"/>
            </a:solidFill>
          </a:ln>
        </p:spPr>
        <p:txBody>
          <a:bodyPr wrap="square" rtlCol="0">
            <a:spAutoFit/>
          </a:bodyPr>
          <a:lstStyle/>
          <a:p>
            <a:r>
              <a:rPr lang="en-US" sz="1600" b="1" dirty="0" err="1" smtClean="0"/>
              <a:t>Sezer</a:t>
            </a:r>
            <a:r>
              <a:rPr lang="en-US" sz="1600" b="1" dirty="0" smtClean="0"/>
              <a:t>, </a:t>
            </a:r>
            <a:r>
              <a:rPr lang="en-US" sz="1600" b="1" dirty="0" err="1" smtClean="0"/>
              <a:t>Slane</a:t>
            </a:r>
            <a:r>
              <a:rPr lang="en-US" sz="1600" b="1" dirty="0" smtClean="0"/>
              <a:t> and Auchettl (2017), In prep.</a:t>
            </a:r>
            <a:endParaRPr lang="en-US" sz="1600" b="1" dirty="0"/>
          </a:p>
        </p:txBody>
      </p:sp>
      <p:sp>
        <p:nvSpPr>
          <p:cNvPr id="17" name="TextBox 16"/>
          <p:cNvSpPr txBox="1"/>
          <p:nvPr/>
        </p:nvSpPr>
        <p:spPr>
          <a:xfrm>
            <a:off x="833756" y="1610127"/>
            <a:ext cx="1071795" cy="276347"/>
          </a:xfrm>
          <a:prstGeom prst="rect">
            <a:avLst/>
          </a:prstGeom>
          <a:solidFill>
            <a:schemeClr val="bg1"/>
          </a:solidFill>
          <a:ln w="44450" cap="flat" cmpd="sng" algn="ctr">
            <a:solidFill>
              <a:srgbClr val="FF0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b="1" dirty="0" smtClean="0">
                <a:solidFill>
                  <a:srgbClr val="FF0000"/>
                </a:solidFill>
                <a:latin typeface="Calibri"/>
                <a:cs typeface="Calibri"/>
              </a:rPr>
              <a:t>PRELIMINARY</a:t>
            </a:r>
          </a:p>
        </p:txBody>
      </p:sp>
    </p:spTree>
    <p:extLst>
      <p:ext uri="{BB962C8B-B14F-4D97-AF65-F5344CB8AC3E}">
        <p14:creationId xmlns:p14="http://schemas.microsoft.com/office/powerpoint/2010/main" val="719453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fig1b-eps-converted-to.pdf"/>
          <p:cNvPicPr>
            <a:picLocks noChangeAspect="1"/>
          </p:cNvPicPr>
          <p:nvPr/>
        </p:nvPicPr>
        <p:blipFill rotWithShape="1">
          <a:blip r:embed="rId3">
            <a:extLst>
              <a:ext uri="{28A0092B-C50C-407E-A947-70E740481C1C}">
                <a14:useLocalDpi xmlns:a14="http://schemas.microsoft.com/office/drawing/2010/main" val="0"/>
              </a:ext>
            </a:extLst>
          </a:blip>
          <a:srcRect l="39798" t="13275" r="17842" b="30755"/>
          <a:stretch/>
        </p:blipFill>
        <p:spPr>
          <a:xfrm>
            <a:off x="351015" y="624446"/>
            <a:ext cx="4220985" cy="4348128"/>
          </a:xfrm>
          <a:prstGeom prst="rect">
            <a:avLst/>
          </a:prstGeom>
        </p:spPr>
      </p:pic>
      <p:sp>
        <p:nvSpPr>
          <p:cNvPr id="9" name="Title 1"/>
          <p:cNvSpPr txBox="1">
            <a:spLocks/>
          </p:cNvSpPr>
          <p:nvPr/>
        </p:nvSpPr>
        <p:spPr>
          <a:xfrm>
            <a:off x="457200" y="-18615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AU" sz="48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itle 1"/>
          <p:cNvSpPr txBox="1">
            <a:spLocks/>
          </p:cNvSpPr>
          <p:nvPr/>
        </p:nvSpPr>
        <p:spPr>
          <a:xfrm>
            <a:off x="23240" y="-29744"/>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8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MM SNRs produce X-ray synch.?</a:t>
            </a:r>
            <a:endParaRPr lang="en-AU" sz="48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7" name="TextBox 46"/>
          <p:cNvSpPr txBox="1"/>
          <p:nvPr/>
        </p:nvSpPr>
        <p:spPr>
          <a:xfrm>
            <a:off x="457200" y="4843499"/>
            <a:ext cx="4196222" cy="1600438"/>
          </a:xfrm>
          <a:prstGeom prst="rect">
            <a:avLst/>
          </a:prstGeom>
          <a:solidFill>
            <a:schemeClr val="tx1"/>
          </a:solidFill>
          <a:ln w="44450" cap="flat" cmpd="sng" algn="ctr">
            <a:solidFill>
              <a:srgbClr val="FFFF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i="1" dirty="0" smtClean="0">
                <a:solidFill>
                  <a:srgbClr val="FFFF00"/>
                </a:solidFill>
                <a:latin typeface="Calibri"/>
                <a:cs typeface="Calibri"/>
              </a:rPr>
              <a:t>Hard X-ray component consistent with:</a:t>
            </a:r>
          </a:p>
          <a:p>
            <a:pPr marL="342900" indent="-342900" algn="ctr">
              <a:buFont typeface="+mj-lt"/>
              <a:buAutoNum type="arabicPeriod"/>
            </a:pPr>
            <a:r>
              <a:rPr lang="en-US" sz="1600" b="1" i="1" dirty="0" smtClean="0">
                <a:solidFill>
                  <a:srgbClr val="FFFF00"/>
                </a:solidFill>
                <a:latin typeface="Calibri"/>
                <a:cs typeface="Calibri"/>
              </a:rPr>
              <a:t>Galactic Ridge Emission (located close to Galactic plane).</a:t>
            </a:r>
          </a:p>
          <a:p>
            <a:pPr marL="342900" indent="-342900" algn="ctr">
              <a:buFont typeface="+mj-lt"/>
              <a:buAutoNum type="arabicPeriod"/>
            </a:pPr>
            <a:r>
              <a:rPr lang="en-US" sz="1600" b="1" i="1" dirty="0" smtClean="0">
                <a:solidFill>
                  <a:srgbClr val="FFFF00"/>
                </a:solidFill>
                <a:latin typeface="Calibri"/>
                <a:cs typeface="Calibri"/>
              </a:rPr>
              <a:t>X-ray synchrotron emission (assuming </a:t>
            </a:r>
            <a:r>
              <a:rPr lang="en-US" sz="1600" b="1" i="1" dirty="0" err="1" smtClean="0">
                <a:solidFill>
                  <a:srgbClr val="FFFF00"/>
                </a:solidFill>
                <a:latin typeface="Calibri"/>
                <a:cs typeface="Calibri"/>
              </a:rPr>
              <a:t>upperlimit</a:t>
            </a:r>
            <a:r>
              <a:rPr lang="en-US" sz="1600" b="1" i="1" dirty="0" smtClean="0">
                <a:solidFill>
                  <a:srgbClr val="FFFF00"/>
                </a:solidFill>
                <a:latin typeface="Calibri"/>
                <a:cs typeface="Calibri"/>
              </a:rPr>
              <a:t> of B field derived from Zeeman).</a:t>
            </a:r>
          </a:p>
          <a:p>
            <a:pPr marL="342900" indent="-342900" algn="ctr">
              <a:buFont typeface="+mj-lt"/>
              <a:buAutoNum type="arabicPeriod"/>
            </a:pPr>
            <a:r>
              <a:rPr lang="en-US" sz="1600" b="1" i="1" dirty="0" smtClean="0">
                <a:solidFill>
                  <a:srgbClr val="FFFF00"/>
                </a:solidFill>
                <a:latin typeface="Calibri"/>
                <a:cs typeface="Calibri"/>
              </a:rPr>
              <a:t>Unidentified PWN.</a:t>
            </a:r>
          </a:p>
        </p:txBody>
      </p:sp>
      <p:pic>
        <p:nvPicPr>
          <p:cNvPr id="49" name="Picture 48"/>
          <p:cNvPicPr>
            <a:picLocks noChangeAspect="1"/>
          </p:cNvPicPr>
          <p:nvPr/>
        </p:nvPicPr>
        <p:blipFill rotWithShape="1">
          <a:blip r:embed="rId4">
            <a:lum bright="-40000" contrast="40000"/>
            <a:extLst>
              <a:ext uri="{28A0092B-C50C-407E-A947-70E740481C1C}">
                <a14:useLocalDpi xmlns:a14="http://schemas.microsoft.com/office/drawing/2010/main" val="0"/>
              </a:ext>
            </a:extLst>
          </a:blip>
          <a:srcRect b="10250"/>
          <a:stretch/>
        </p:blipFill>
        <p:spPr>
          <a:xfrm rot="5400000">
            <a:off x="5607225" y="725597"/>
            <a:ext cx="2843274" cy="3777760"/>
          </a:xfrm>
          <a:prstGeom prst="rect">
            <a:avLst/>
          </a:prstGeom>
          <a:solidFill>
            <a:schemeClr val="bg1"/>
          </a:solidFill>
          <a:ln w="57150">
            <a:solidFill>
              <a:srgbClr val="FF9300"/>
            </a:solidFill>
          </a:ln>
        </p:spPr>
      </p:pic>
      <p:sp>
        <p:nvSpPr>
          <p:cNvPr id="45" name="TextBox 44"/>
          <p:cNvSpPr txBox="1"/>
          <p:nvPr/>
        </p:nvSpPr>
        <p:spPr>
          <a:xfrm>
            <a:off x="4196223" y="1186075"/>
            <a:ext cx="1230284" cy="769441"/>
          </a:xfrm>
          <a:prstGeom prst="rect">
            <a:avLst/>
          </a:prstGeom>
          <a:solidFill>
            <a:schemeClr val="bg1"/>
          </a:solidFill>
          <a:ln w="44450" cap="flat" cmpd="sng" algn="ctr">
            <a:solidFill>
              <a:srgbClr val="AD45FF"/>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100" b="1" dirty="0" smtClean="0">
                <a:solidFill>
                  <a:srgbClr val="AD45FF"/>
                </a:solidFill>
                <a:cs typeface="Calibri"/>
              </a:rPr>
              <a:t>A single thermal model struggles to fit the data above &gt; 3.5 </a:t>
            </a:r>
            <a:r>
              <a:rPr lang="en-US" sz="1100" b="1" dirty="0" err="1" smtClean="0">
                <a:solidFill>
                  <a:srgbClr val="AD45FF"/>
                </a:solidFill>
                <a:cs typeface="Calibri"/>
              </a:rPr>
              <a:t>keV</a:t>
            </a:r>
            <a:endParaRPr lang="en-US" sz="1100" b="1" i="1" dirty="0" smtClean="0">
              <a:solidFill>
                <a:srgbClr val="AD45FF"/>
              </a:solidFill>
              <a:latin typeface="Calibri"/>
              <a:cs typeface="Calibri"/>
            </a:endParaRPr>
          </a:p>
        </p:txBody>
      </p:sp>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891" y="4181752"/>
            <a:ext cx="3763851" cy="2446851"/>
          </a:xfrm>
          <a:prstGeom prst="rect">
            <a:avLst/>
          </a:prstGeom>
          <a:solidFill>
            <a:schemeClr val="bg1"/>
          </a:solidFill>
          <a:ln w="57150">
            <a:solidFill>
              <a:srgbClr val="00FDFF"/>
            </a:solidFill>
          </a:ln>
        </p:spPr>
      </p:pic>
      <p:sp>
        <p:nvSpPr>
          <p:cNvPr id="62" name="5-Point Star 61"/>
          <p:cNvSpPr/>
          <p:nvPr/>
        </p:nvSpPr>
        <p:spPr>
          <a:xfrm>
            <a:off x="8010700" y="5602778"/>
            <a:ext cx="609600" cy="515390"/>
          </a:xfrm>
          <a:prstGeom prst="star5">
            <a:avLst/>
          </a:prstGeom>
          <a:solidFill>
            <a:srgbClr val="FF00FF"/>
          </a:solid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269593" y="1082591"/>
            <a:ext cx="1218603" cy="369332"/>
          </a:xfrm>
          <a:prstGeom prst="rect">
            <a:avLst/>
          </a:prstGeom>
          <a:noFill/>
        </p:spPr>
        <p:txBody>
          <a:bodyPr wrap="none" rtlCol="0">
            <a:spAutoFit/>
          </a:bodyPr>
          <a:lstStyle/>
          <a:p>
            <a:r>
              <a:rPr lang="en-US" b="1" dirty="0" smtClean="0">
                <a:solidFill>
                  <a:schemeClr val="bg1"/>
                </a:solidFill>
              </a:rPr>
              <a:t>G346.6-0.2</a:t>
            </a:r>
            <a:endParaRPr lang="en-US" b="1" dirty="0">
              <a:solidFill>
                <a:schemeClr val="bg1"/>
              </a:solidFill>
            </a:endParaRPr>
          </a:p>
        </p:txBody>
      </p:sp>
      <p:sp>
        <p:nvSpPr>
          <p:cNvPr id="64" name="TextBox 63"/>
          <p:cNvSpPr txBox="1"/>
          <p:nvPr/>
        </p:nvSpPr>
        <p:spPr>
          <a:xfrm rot="16200000">
            <a:off x="2988999" y="3997086"/>
            <a:ext cx="3829318" cy="369332"/>
          </a:xfrm>
          <a:prstGeom prst="rect">
            <a:avLst/>
          </a:prstGeom>
          <a:noFill/>
        </p:spPr>
        <p:txBody>
          <a:bodyPr wrap="none" rtlCol="0">
            <a:spAutoFit/>
          </a:bodyPr>
          <a:lstStyle/>
          <a:p>
            <a:r>
              <a:rPr lang="en-US" b="1" dirty="0" smtClean="0">
                <a:solidFill>
                  <a:schemeClr val="bg1"/>
                </a:solidFill>
              </a:rPr>
              <a:t>Auchettl et al. 2017; arXiv:1707.09370</a:t>
            </a:r>
            <a:endParaRPr lang="en-US" b="1" dirty="0">
              <a:solidFill>
                <a:schemeClr val="bg1"/>
              </a:solidFill>
            </a:endParaRPr>
          </a:p>
        </p:txBody>
      </p:sp>
    </p:spTree>
    <p:extLst>
      <p:ext uri="{BB962C8B-B14F-4D97-AF65-F5344CB8AC3E}">
        <p14:creationId xmlns:p14="http://schemas.microsoft.com/office/powerpoint/2010/main" val="157303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446856" y="4233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Summary</a:t>
            </a:r>
            <a:endParaRPr lang="en-AU"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Content Placeholder 13"/>
          <p:cNvSpPr txBox="1">
            <a:spLocks/>
          </p:cNvSpPr>
          <p:nvPr/>
        </p:nvSpPr>
        <p:spPr>
          <a:xfrm>
            <a:off x="270933" y="1141550"/>
            <a:ext cx="8524056" cy="5526808"/>
          </a:xfrm>
          <a:prstGeom prst="rect">
            <a:avLst/>
          </a:prstGeom>
          <a:solidFill>
            <a:srgbClr val="000000">
              <a:alpha val="50000"/>
            </a:srgb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i="1" dirty="0">
                <a:solidFill>
                  <a:srgbClr val="FFFFFF"/>
                </a:solidFill>
                <a:latin typeface="Times New Roman"/>
                <a:cs typeface="Times New Roman"/>
              </a:rPr>
              <a:t>SNRs given an insight into the star we did not see</a:t>
            </a:r>
            <a:r>
              <a:rPr lang="en-US" sz="2800" i="1" dirty="0" smtClean="0">
                <a:solidFill>
                  <a:srgbClr val="FFFFFF"/>
                </a:solidFill>
                <a:latin typeface="Times New Roman"/>
                <a:cs typeface="Times New Roman"/>
              </a:rPr>
              <a:t>.</a:t>
            </a:r>
          </a:p>
          <a:p>
            <a:pPr marL="457200" indent="-457200" algn="l">
              <a:buFont typeface="Arial"/>
              <a:buChar char="•"/>
            </a:pPr>
            <a:endParaRPr lang="en-US" sz="900" i="1" dirty="0">
              <a:solidFill>
                <a:srgbClr val="FFFFFF"/>
              </a:solidFill>
              <a:latin typeface="Times New Roman"/>
              <a:cs typeface="Times New Roman"/>
            </a:endParaRPr>
          </a:p>
          <a:p>
            <a:pPr marL="457200" indent="-457200" algn="l">
              <a:buFont typeface="Arial"/>
              <a:buChar char="•"/>
            </a:pPr>
            <a:r>
              <a:rPr lang="en-US" sz="2800" i="1" dirty="0" smtClean="0">
                <a:solidFill>
                  <a:srgbClr val="FFFFFF"/>
                </a:solidFill>
                <a:latin typeface="Times New Roman"/>
                <a:cs typeface="Times New Roman"/>
              </a:rPr>
              <a:t>Dense </a:t>
            </a:r>
            <a:r>
              <a:rPr lang="en-US" sz="2800" i="1" dirty="0">
                <a:solidFill>
                  <a:srgbClr val="FFFFFF"/>
                </a:solidFill>
                <a:latin typeface="Times New Roman"/>
                <a:cs typeface="Times New Roman"/>
              </a:rPr>
              <a:t>environments dramatically affect the properties of SNRs</a:t>
            </a:r>
            <a:r>
              <a:rPr lang="en-US" sz="2800" i="1" dirty="0" smtClean="0">
                <a:solidFill>
                  <a:srgbClr val="FFFFFF"/>
                </a:solidFill>
                <a:latin typeface="Times New Roman"/>
                <a:cs typeface="Times New Roman"/>
              </a:rPr>
              <a:t>.</a:t>
            </a:r>
          </a:p>
          <a:p>
            <a:pPr marL="914400" lvl="1" indent="-457200" algn="l">
              <a:buFont typeface="Arial"/>
              <a:buChar char="•"/>
            </a:pPr>
            <a:r>
              <a:rPr lang="en-US" sz="2400" i="1" dirty="0" smtClean="0">
                <a:solidFill>
                  <a:srgbClr val="FFFFFF"/>
                </a:solidFill>
                <a:latin typeface="Times New Roman"/>
                <a:cs typeface="Times New Roman"/>
              </a:rPr>
              <a:t>In both X-ray and gamma-ray energy bands.</a:t>
            </a:r>
          </a:p>
          <a:p>
            <a:pPr algn="l"/>
            <a:endParaRPr lang="en-US" sz="900" i="1" dirty="0" smtClean="0">
              <a:solidFill>
                <a:srgbClr val="FFFFFF"/>
              </a:solidFill>
              <a:latin typeface="Times New Roman"/>
              <a:cs typeface="Times New Roman"/>
            </a:endParaRPr>
          </a:p>
          <a:p>
            <a:pPr marL="457200" indent="-457200" algn="l">
              <a:buFont typeface="Arial"/>
              <a:buChar char="•"/>
            </a:pPr>
            <a:r>
              <a:rPr lang="en-US" sz="2800" i="1" dirty="0" smtClean="0">
                <a:solidFill>
                  <a:srgbClr val="FFFFFF"/>
                </a:solidFill>
                <a:latin typeface="Times New Roman"/>
                <a:cs typeface="Times New Roman"/>
              </a:rPr>
              <a:t>Global studies can provide us with a wealth of knowledge about both the acceleration and plasma properties of MM SNRs.</a:t>
            </a:r>
            <a:endParaRPr lang="en-US" sz="800" i="1" dirty="0">
              <a:solidFill>
                <a:srgbClr val="FFFFFF"/>
              </a:solidFill>
              <a:latin typeface="Times New Roman"/>
              <a:cs typeface="Times New Roman"/>
            </a:endParaRPr>
          </a:p>
          <a:p>
            <a:pPr marL="914400" lvl="1" indent="-457200" algn="l">
              <a:buFont typeface="Arial"/>
              <a:buChar char="•"/>
            </a:pPr>
            <a:r>
              <a:rPr lang="en-US" sz="2200" i="1" dirty="0" smtClean="0">
                <a:solidFill>
                  <a:srgbClr val="FFFFFF"/>
                </a:solidFill>
                <a:latin typeface="Times New Roman"/>
                <a:cs typeface="Times New Roman"/>
              </a:rPr>
              <a:t>Pion decay dominated?            •    Re-acceleration</a:t>
            </a:r>
            <a:r>
              <a:rPr lang="en-US" sz="2200" i="1" dirty="0">
                <a:solidFill>
                  <a:srgbClr val="FFFFFF"/>
                </a:solidFill>
                <a:latin typeface="Times New Roman"/>
                <a:cs typeface="Times New Roman"/>
              </a:rPr>
              <a:t>? </a:t>
            </a:r>
          </a:p>
          <a:p>
            <a:pPr marL="914400" lvl="1" indent="-457200" algn="l">
              <a:buFont typeface="Arial"/>
              <a:buChar char="•"/>
            </a:pPr>
            <a:r>
              <a:rPr lang="en-US" sz="2200" i="1" dirty="0" smtClean="0">
                <a:solidFill>
                  <a:srgbClr val="FFFFFF"/>
                </a:solidFill>
                <a:latin typeface="Times New Roman"/>
                <a:cs typeface="Times New Roman"/>
              </a:rPr>
              <a:t>Type </a:t>
            </a:r>
            <a:r>
              <a:rPr lang="en-US" sz="2200" i="1" dirty="0" err="1" smtClean="0">
                <a:solidFill>
                  <a:srgbClr val="FFFFFF"/>
                </a:solidFill>
                <a:latin typeface="Times New Roman"/>
                <a:cs typeface="Times New Roman"/>
              </a:rPr>
              <a:t>Ia</a:t>
            </a:r>
            <a:r>
              <a:rPr lang="en-US" sz="2200" i="1" dirty="0" smtClean="0">
                <a:solidFill>
                  <a:srgbClr val="FFFFFF"/>
                </a:solidFill>
                <a:latin typeface="Times New Roman"/>
                <a:cs typeface="Times New Roman"/>
              </a:rPr>
              <a:t> vs. CC MM SNRs.        •    All </a:t>
            </a:r>
            <a:r>
              <a:rPr lang="en-US" sz="2200" i="1" dirty="0" err="1">
                <a:solidFill>
                  <a:srgbClr val="FFFFFF"/>
                </a:solidFill>
                <a:latin typeface="Times New Roman"/>
                <a:cs typeface="Times New Roman"/>
              </a:rPr>
              <a:t>overionised</a:t>
            </a:r>
            <a:r>
              <a:rPr lang="en-US" sz="2200" i="1" dirty="0">
                <a:solidFill>
                  <a:srgbClr val="FFFFFF"/>
                </a:solidFill>
                <a:latin typeface="Times New Roman"/>
                <a:cs typeface="Times New Roman"/>
              </a:rPr>
              <a:t> plasmas? </a:t>
            </a:r>
            <a:endParaRPr lang="en-US" sz="2200" i="1" dirty="0" smtClean="0">
              <a:solidFill>
                <a:srgbClr val="FFFFFF"/>
              </a:solidFill>
              <a:latin typeface="Times New Roman"/>
              <a:cs typeface="Times New Roman"/>
            </a:endParaRPr>
          </a:p>
          <a:p>
            <a:pPr marL="914400" lvl="1" indent="-457200" algn="l">
              <a:buFont typeface="Arial"/>
              <a:buChar char="•"/>
            </a:pPr>
            <a:r>
              <a:rPr lang="en-US" sz="2200" i="1" dirty="0">
                <a:solidFill>
                  <a:srgbClr val="FFFFFF"/>
                </a:solidFill>
                <a:latin typeface="Times New Roman"/>
                <a:cs typeface="Times New Roman"/>
              </a:rPr>
              <a:t>Enhanced abundances? </a:t>
            </a:r>
            <a:r>
              <a:rPr lang="en-US" sz="2200" i="1" dirty="0" smtClean="0">
                <a:solidFill>
                  <a:srgbClr val="FFFFFF"/>
                </a:solidFill>
                <a:latin typeface="Times New Roman"/>
                <a:cs typeface="Times New Roman"/>
              </a:rPr>
              <a:t>           •   Flat temperature profile? </a:t>
            </a:r>
          </a:p>
          <a:p>
            <a:pPr marL="914400" lvl="1" indent="-457200" algn="l">
              <a:buFont typeface="Arial"/>
              <a:buChar char="•"/>
            </a:pPr>
            <a:r>
              <a:rPr lang="en-US" sz="2200" i="1" dirty="0" smtClean="0">
                <a:solidFill>
                  <a:srgbClr val="FFFFFF"/>
                </a:solidFill>
                <a:latin typeface="Times New Roman"/>
                <a:cs typeface="Times New Roman"/>
              </a:rPr>
              <a:t>Any have non-thermal X-ray components consistent with particle acceleration?</a:t>
            </a:r>
            <a:endParaRPr lang="en-US" sz="2200" i="1" dirty="0">
              <a:solidFill>
                <a:srgbClr val="FFFFFF"/>
              </a:solidFill>
              <a:latin typeface="Times New Roman"/>
              <a:cs typeface="Times New Roman"/>
            </a:endParaRPr>
          </a:p>
          <a:p>
            <a:pPr marL="457200" indent="-457200" algn="l">
              <a:buFont typeface="Arial"/>
              <a:buChar char="•"/>
            </a:pPr>
            <a:endParaRPr lang="en-US" sz="900" i="1" dirty="0">
              <a:solidFill>
                <a:srgbClr val="FFFFFF"/>
              </a:solidFill>
              <a:latin typeface="Times New Roman"/>
              <a:cs typeface="Times New Roman"/>
            </a:endParaRPr>
          </a:p>
        </p:txBody>
      </p:sp>
    </p:spTree>
    <p:extLst>
      <p:ext uri="{BB962C8B-B14F-4D97-AF65-F5344CB8AC3E}">
        <p14:creationId xmlns:p14="http://schemas.microsoft.com/office/powerpoint/2010/main" val="1842742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112234"/>
            <a:ext cx="8229600" cy="1143000"/>
          </a:xfrm>
        </p:spPr>
        <p:txBody>
          <a:bodyPr>
            <a:normAutofit/>
          </a:bodyPr>
          <a:lstStyle/>
          <a:p>
            <a:r>
              <a:rPr lang="en-AU" sz="40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Expanding shock-front</a:t>
            </a:r>
            <a:endParaRPr lang="en-AU" sz="40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486743" y="915319"/>
            <a:ext cx="8289905" cy="897240"/>
          </a:xfrm>
        </p:spPr>
        <p:txBody>
          <a:bodyPr>
            <a:normAutofit fontScale="92500"/>
          </a:bodyPr>
          <a:lstStyle/>
          <a:p>
            <a:r>
              <a:rPr lang="en-US" sz="2400" i="1" dirty="0" smtClean="0">
                <a:solidFill>
                  <a:srgbClr val="FFFFFF"/>
                </a:solidFill>
                <a:latin typeface="Times New Roman"/>
                <a:cs typeface="Times New Roman"/>
              </a:rPr>
              <a:t>The shock-front </a:t>
            </a:r>
            <a:r>
              <a:rPr lang="en-US" sz="2400" i="1" dirty="0">
                <a:solidFill>
                  <a:srgbClr val="FFFFFF"/>
                </a:solidFill>
                <a:latin typeface="Times New Roman"/>
                <a:cs typeface="Times New Roman"/>
              </a:rPr>
              <a:t>produced by the </a:t>
            </a:r>
            <a:r>
              <a:rPr lang="en-US" sz="2400" i="1" dirty="0" err="1" smtClean="0">
                <a:solidFill>
                  <a:srgbClr val="FFFFFF"/>
                </a:solidFill>
                <a:latin typeface="Times New Roman"/>
                <a:cs typeface="Times New Roman"/>
              </a:rPr>
              <a:t>SNe</a:t>
            </a:r>
            <a:r>
              <a:rPr lang="en-US" sz="2400" i="1" dirty="0" smtClean="0">
                <a:solidFill>
                  <a:srgbClr val="FFFFFF"/>
                </a:solidFill>
                <a:latin typeface="Times New Roman"/>
                <a:cs typeface="Times New Roman"/>
              </a:rPr>
              <a:t> expands and heats </a:t>
            </a:r>
            <a:r>
              <a:rPr lang="en-US" sz="2400" i="1" dirty="0">
                <a:solidFill>
                  <a:srgbClr val="FFFFFF"/>
                </a:solidFill>
                <a:latin typeface="Times New Roman"/>
                <a:cs typeface="Times New Roman"/>
              </a:rPr>
              <a:t>the stellar </a:t>
            </a:r>
            <a:r>
              <a:rPr lang="en-US" sz="2400" i="1" dirty="0" err="1">
                <a:solidFill>
                  <a:srgbClr val="FFFFFF"/>
                </a:solidFill>
                <a:latin typeface="Times New Roman"/>
                <a:cs typeface="Times New Roman"/>
              </a:rPr>
              <a:t>e</a:t>
            </a:r>
            <a:r>
              <a:rPr lang="en-US" sz="2400" i="1" dirty="0" err="1" smtClean="0">
                <a:solidFill>
                  <a:srgbClr val="FFFFFF"/>
                </a:solidFill>
                <a:latin typeface="Times New Roman"/>
                <a:cs typeface="Times New Roman"/>
              </a:rPr>
              <a:t>jecta</a:t>
            </a:r>
            <a:r>
              <a:rPr lang="en-US" sz="2400" i="1" dirty="0" smtClean="0">
                <a:solidFill>
                  <a:srgbClr val="FFFFFF"/>
                </a:solidFill>
                <a:latin typeface="Times New Roman"/>
                <a:cs typeface="Times New Roman"/>
              </a:rPr>
              <a:t> </a:t>
            </a:r>
            <a:r>
              <a:rPr lang="en-US" sz="2400" i="1" dirty="0">
                <a:solidFill>
                  <a:srgbClr val="FFFFFF"/>
                </a:solidFill>
                <a:latin typeface="Times New Roman"/>
                <a:cs typeface="Times New Roman"/>
              </a:rPr>
              <a:t>and swept-up ISM </a:t>
            </a:r>
            <a:r>
              <a:rPr lang="en-US" sz="2400" i="1" dirty="0" smtClean="0">
                <a:solidFill>
                  <a:srgbClr val="FFFFFF"/>
                </a:solidFill>
                <a:latin typeface="Times New Roman"/>
                <a:cs typeface="Times New Roman"/>
              </a:rPr>
              <a:t>to X</a:t>
            </a:r>
            <a:r>
              <a:rPr lang="en-US" sz="2400" i="1" dirty="0">
                <a:solidFill>
                  <a:srgbClr val="FFFFFF"/>
                </a:solidFill>
                <a:latin typeface="Times New Roman"/>
                <a:cs typeface="Times New Roman"/>
              </a:rPr>
              <a:t>-ray </a:t>
            </a:r>
            <a:r>
              <a:rPr lang="en-US" sz="2400" i="1" dirty="0" smtClean="0">
                <a:solidFill>
                  <a:srgbClr val="FFFFFF"/>
                </a:solidFill>
                <a:latin typeface="Times New Roman"/>
                <a:cs typeface="Times New Roman"/>
              </a:rPr>
              <a:t>emitting temperatures</a:t>
            </a:r>
            <a:r>
              <a:rPr lang="en-US" sz="2400" i="1" dirty="0">
                <a:solidFill>
                  <a:srgbClr val="FFFFFF"/>
                </a:solidFill>
                <a:latin typeface="Times New Roman"/>
                <a:cs typeface="Times New Roman"/>
              </a:rPr>
              <a:t>. </a:t>
            </a:r>
          </a:p>
        </p:txBody>
      </p:sp>
      <p:sp>
        <p:nvSpPr>
          <p:cNvPr id="7" name="TextBox 6"/>
          <p:cNvSpPr txBox="1"/>
          <p:nvPr/>
        </p:nvSpPr>
        <p:spPr>
          <a:xfrm>
            <a:off x="7403002" y="2810046"/>
            <a:ext cx="899305" cy="584776"/>
          </a:xfrm>
          <a:prstGeom prst="rect">
            <a:avLst/>
          </a:prstGeom>
          <a:noFill/>
        </p:spPr>
        <p:txBody>
          <a:bodyPr wrap="none" rtlCol="0">
            <a:spAutoFit/>
          </a:bodyPr>
          <a:lstStyle/>
          <a:p>
            <a:pPr algn="ctr"/>
            <a:r>
              <a:rPr lang="en-US" sz="1600" b="1" dirty="0" smtClean="0"/>
              <a:t>Forward </a:t>
            </a:r>
          </a:p>
          <a:p>
            <a:r>
              <a:rPr lang="en-US" sz="1600" b="1" dirty="0" smtClean="0"/>
              <a:t>Shock</a:t>
            </a:r>
            <a:endParaRPr lang="en-US" sz="1600" b="1" dirty="0"/>
          </a:p>
        </p:txBody>
      </p:sp>
      <p:cxnSp>
        <p:nvCxnSpPr>
          <p:cNvPr id="17" name="Straight Arrow Connector 16"/>
          <p:cNvCxnSpPr/>
          <p:nvPr/>
        </p:nvCxnSpPr>
        <p:spPr>
          <a:xfrm flipV="1">
            <a:off x="6974401" y="2176028"/>
            <a:ext cx="878254" cy="943852"/>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972282" y="4378622"/>
            <a:ext cx="608024" cy="597221"/>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242654" y="4055456"/>
            <a:ext cx="975808" cy="584776"/>
          </a:xfrm>
          <a:prstGeom prst="rect">
            <a:avLst/>
          </a:prstGeom>
          <a:noFill/>
        </p:spPr>
        <p:txBody>
          <a:bodyPr wrap="square" rtlCol="0">
            <a:spAutoFit/>
          </a:bodyPr>
          <a:lstStyle/>
          <a:p>
            <a:pPr algn="ctr"/>
            <a:r>
              <a:rPr lang="en-US" sz="1600" b="1" dirty="0" smtClean="0"/>
              <a:t>Reverse </a:t>
            </a:r>
          </a:p>
          <a:p>
            <a:pPr algn="ctr"/>
            <a:r>
              <a:rPr lang="en-US" sz="1600" b="1" dirty="0" smtClean="0"/>
              <a:t>Shock</a:t>
            </a:r>
            <a:endParaRPr lang="en-US" sz="1600" b="1" dirty="0"/>
          </a:p>
        </p:txBody>
      </p:sp>
      <p:sp>
        <p:nvSpPr>
          <p:cNvPr id="22" name="TextBox 21"/>
          <p:cNvSpPr txBox="1"/>
          <p:nvPr/>
        </p:nvSpPr>
        <p:spPr>
          <a:xfrm rot="2700000">
            <a:off x="5631219" y="3326651"/>
            <a:ext cx="2083772" cy="369332"/>
          </a:xfrm>
          <a:prstGeom prst="rect">
            <a:avLst/>
          </a:prstGeom>
          <a:noFill/>
        </p:spPr>
        <p:txBody>
          <a:bodyPr wrap="square" rtlCol="0">
            <a:spAutoFit/>
          </a:bodyPr>
          <a:lstStyle/>
          <a:p>
            <a:pPr algn="ctr"/>
            <a:r>
              <a:rPr lang="en-US" b="1" dirty="0" smtClean="0"/>
              <a:t>Shocked ISM/CSM</a:t>
            </a:r>
            <a:endParaRPr lang="en-US" b="1" dirty="0"/>
          </a:p>
        </p:txBody>
      </p:sp>
      <p:sp>
        <p:nvSpPr>
          <p:cNvPr id="23" name="TextBox 22"/>
          <p:cNvSpPr txBox="1"/>
          <p:nvPr/>
        </p:nvSpPr>
        <p:spPr>
          <a:xfrm rot="2700000">
            <a:off x="5001315" y="3870792"/>
            <a:ext cx="1673335" cy="369332"/>
          </a:xfrm>
          <a:prstGeom prst="rect">
            <a:avLst/>
          </a:prstGeom>
          <a:noFill/>
        </p:spPr>
        <p:txBody>
          <a:bodyPr wrap="square" rtlCol="0">
            <a:spAutoFit/>
          </a:bodyPr>
          <a:lstStyle/>
          <a:p>
            <a:pPr algn="ctr"/>
            <a:r>
              <a:rPr lang="en-US" b="1" dirty="0" smtClean="0"/>
              <a:t>Shocked </a:t>
            </a:r>
            <a:r>
              <a:rPr lang="en-US" b="1" dirty="0" err="1" smtClean="0"/>
              <a:t>ejecta</a:t>
            </a:r>
            <a:endParaRPr lang="en-US" b="1" dirty="0"/>
          </a:p>
        </p:txBody>
      </p:sp>
      <p:sp>
        <p:nvSpPr>
          <p:cNvPr id="25" name="TextBox 24"/>
          <p:cNvSpPr txBox="1"/>
          <p:nvPr/>
        </p:nvSpPr>
        <p:spPr>
          <a:xfrm>
            <a:off x="4026504" y="5407411"/>
            <a:ext cx="762987" cy="369332"/>
          </a:xfrm>
          <a:prstGeom prst="rect">
            <a:avLst/>
          </a:prstGeom>
          <a:noFill/>
        </p:spPr>
        <p:txBody>
          <a:bodyPr wrap="none" rtlCol="0">
            <a:spAutoFit/>
          </a:bodyPr>
          <a:lstStyle/>
          <a:p>
            <a:r>
              <a:rPr lang="en-US" b="1" dirty="0" err="1" smtClean="0"/>
              <a:t>Ejecta</a:t>
            </a:r>
            <a:endParaRPr lang="en-US" b="1" dirty="0"/>
          </a:p>
        </p:txBody>
      </p:sp>
      <p:grpSp>
        <p:nvGrpSpPr>
          <p:cNvPr id="24" name="Group 23"/>
          <p:cNvGrpSpPr/>
          <p:nvPr/>
        </p:nvGrpSpPr>
        <p:grpSpPr>
          <a:xfrm>
            <a:off x="-1972005" y="1996636"/>
            <a:ext cx="9115946" cy="8608104"/>
            <a:chOff x="-26245" y="1445571"/>
            <a:chExt cx="8769978" cy="8281410"/>
          </a:xfrm>
        </p:grpSpPr>
        <p:sp>
          <p:nvSpPr>
            <p:cNvPr id="27" name="Rectangle 26"/>
            <p:cNvSpPr/>
            <p:nvPr/>
          </p:nvSpPr>
          <p:spPr>
            <a:xfrm>
              <a:off x="3960614" y="1445571"/>
              <a:ext cx="4783119" cy="4331172"/>
            </a:xfrm>
            <a:prstGeom prst="rect">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grpSp>
          <p:nvGrpSpPr>
            <p:cNvPr id="28" name="Group 27"/>
            <p:cNvGrpSpPr/>
            <p:nvPr/>
          </p:nvGrpSpPr>
          <p:grpSpPr>
            <a:xfrm>
              <a:off x="-26245" y="1837356"/>
              <a:ext cx="7992534" cy="7889625"/>
              <a:chOff x="-7706112" y="1727557"/>
              <a:chExt cx="7992534" cy="7889625"/>
            </a:xfrm>
          </p:grpSpPr>
          <p:sp>
            <p:nvSpPr>
              <p:cNvPr id="39" name="Pie 38"/>
              <p:cNvSpPr/>
              <p:nvPr/>
            </p:nvSpPr>
            <p:spPr>
              <a:xfrm rot="16200000">
                <a:off x="-7654658" y="1676103"/>
                <a:ext cx="7889625" cy="7992534"/>
              </a:xfrm>
              <a:prstGeom prst="pie">
                <a:avLst>
                  <a:gd name="adj1" fmla="val 0"/>
                  <a:gd name="adj2" fmla="val 5397591"/>
                </a:avLst>
              </a:prstGeom>
              <a:solidFill>
                <a:srgbClr val="66FFCC"/>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rot="16200000">
                <a:off x="-6862752" y="2468737"/>
                <a:ext cx="6313844" cy="6452681"/>
              </a:xfrm>
              <a:prstGeom prst="pie">
                <a:avLst>
                  <a:gd name="adj1" fmla="val 0"/>
                  <a:gd name="adj2" fmla="val 5397591"/>
                </a:avLst>
              </a:prstGeom>
              <a:solidFill>
                <a:srgbClr val="000080"/>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Pie 40"/>
              <p:cNvSpPr/>
              <p:nvPr/>
            </p:nvSpPr>
            <p:spPr>
              <a:xfrm rot="16200000">
                <a:off x="-6650904" y="2693690"/>
                <a:ext cx="5917350" cy="6000548"/>
              </a:xfrm>
              <a:prstGeom prst="pie">
                <a:avLst>
                  <a:gd name="adj1" fmla="val 0"/>
                  <a:gd name="adj2" fmla="val 5397591"/>
                </a:avLst>
              </a:prstGeom>
              <a:solidFill>
                <a:srgbClr val="CC66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Pie 41"/>
              <p:cNvSpPr/>
              <p:nvPr/>
            </p:nvSpPr>
            <p:spPr>
              <a:xfrm rot="16200000">
                <a:off x="-5784825" y="3571946"/>
                <a:ext cx="4185192" cy="4244036"/>
              </a:xfrm>
              <a:prstGeom prst="pie">
                <a:avLst>
                  <a:gd name="adj1" fmla="val 0"/>
                  <a:gd name="adj2" fmla="val 5397591"/>
                </a:avLst>
              </a:prstGeom>
              <a:solidFill>
                <a:srgbClr val="66CC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p:cNvSpPr txBox="1"/>
            <p:nvPr/>
          </p:nvSpPr>
          <p:spPr>
            <a:xfrm>
              <a:off x="7403002" y="2810046"/>
              <a:ext cx="899305" cy="584776"/>
            </a:xfrm>
            <a:prstGeom prst="rect">
              <a:avLst/>
            </a:prstGeom>
            <a:noFill/>
          </p:spPr>
          <p:txBody>
            <a:bodyPr wrap="none" rtlCol="0">
              <a:spAutoFit/>
            </a:bodyPr>
            <a:lstStyle/>
            <a:p>
              <a:pPr algn="ctr"/>
              <a:r>
                <a:rPr lang="en-US" sz="1600" b="1" dirty="0" smtClean="0"/>
                <a:t>Forward </a:t>
              </a:r>
            </a:p>
            <a:p>
              <a:r>
                <a:rPr lang="en-US" sz="1600" b="1" dirty="0" smtClean="0"/>
                <a:t>Shock</a:t>
              </a:r>
              <a:endParaRPr lang="en-US" sz="1600" b="1" dirty="0"/>
            </a:p>
          </p:txBody>
        </p:sp>
        <p:cxnSp>
          <p:nvCxnSpPr>
            <p:cNvPr id="30" name="Straight Arrow Connector 29"/>
            <p:cNvCxnSpPr/>
            <p:nvPr/>
          </p:nvCxnSpPr>
          <p:spPr>
            <a:xfrm flipV="1">
              <a:off x="6974401" y="2176028"/>
              <a:ext cx="878254" cy="943852"/>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4972282" y="4378622"/>
              <a:ext cx="608024" cy="597221"/>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614447" y="1481534"/>
              <a:ext cx="1089286" cy="369332"/>
            </a:xfrm>
            <a:prstGeom prst="rect">
              <a:avLst/>
            </a:prstGeom>
            <a:noFill/>
          </p:spPr>
          <p:txBody>
            <a:bodyPr wrap="none" rtlCol="0">
              <a:spAutoFit/>
            </a:bodyPr>
            <a:lstStyle/>
            <a:p>
              <a:r>
                <a:rPr lang="en-US" b="1" dirty="0" smtClean="0"/>
                <a:t>ISM/CSM</a:t>
              </a:r>
              <a:endParaRPr lang="en-US" b="1" dirty="0"/>
            </a:p>
          </p:txBody>
        </p:sp>
        <p:sp>
          <p:nvSpPr>
            <p:cNvPr id="33" name="TextBox 32"/>
            <p:cNvSpPr txBox="1"/>
            <p:nvPr/>
          </p:nvSpPr>
          <p:spPr>
            <a:xfrm>
              <a:off x="4242654" y="4055456"/>
              <a:ext cx="975808" cy="584776"/>
            </a:xfrm>
            <a:prstGeom prst="rect">
              <a:avLst/>
            </a:prstGeom>
            <a:noFill/>
          </p:spPr>
          <p:txBody>
            <a:bodyPr wrap="square" rtlCol="0">
              <a:spAutoFit/>
            </a:bodyPr>
            <a:lstStyle/>
            <a:p>
              <a:pPr algn="ctr"/>
              <a:r>
                <a:rPr lang="en-US" sz="1600" b="1" dirty="0" smtClean="0"/>
                <a:t>Reverse </a:t>
              </a:r>
            </a:p>
            <a:p>
              <a:pPr algn="ctr"/>
              <a:r>
                <a:rPr lang="en-US" sz="1600" b="1" dirty="0" smtClean="0"/>
                <a:t>Shock</a:t>
              </a:r>
              <a:endParaRPr lang="en-US" sz="1600" b="1" dirty="0"/>
            </a:p>
          </p:txBody>
        </p:sp>
        <p:sp>
          <p:nvSpPr>
            <p:cNvPr id="34" name="TextBox 33"/>
            <p:cNvSpPr txBox="1"/>
            <p:nvPr/>
          </p:nvSpPr>
          <p:spPr>
            <a:xfrm rot="2700000">
              <a:off x="5631219" y="3326651"/>
              <a:ext cx="2083772" cy="369332"/>
            </a:xfrm>
            <a:prstGeom prst="rect">
              <a:avLst/>
            </a:prstGeom>
            <a:noFill/>
          </p:spPr>
          <p:txBody>
            <a:bodyPr wrap="square" rtlCol="0">
              <a:spAutoFit/>
            </a:bodyPr>
            <a:lstStyle/>
            <a:p>
              <a:pPr algn="ctr"/>
              <a:r>
                <a:rPr lang="en-US" b="1" dirty="0" smtClean="0"/>
                <a:t>Shocked ISM/CSM</a:t>
              </a:r>
              <a:endParaRPr lang="en-US" b="1" dirty="0"/>
            </a:p>
          </p:txBody>
        </p:sp>
        <p:sp>
          <p:nvSpPr>
            <p:cNvPr id="35" name="TextBox 34"/>
            <p:cNvSpPr txBox="1"/>
            <p:nvPr/>
          </p:nvSpPr>
          <p:spPr>
            <a:xfrm rot="2700000">
              <a:off x="5001315" y="3870792"/>
              <a:ext cx="1673335" cy="369332"/>
            </a:xfrm>
            <a:prstGeom prst="rect">
              <a:avLst/>
            </a:prstGeom>
            <a:noFill/>
          </p:spPr>
          <p:txBody>
            <a:bodyPr wrap="square" rtlCol="0">
              <a:spAutoFit/>
            </a:bodyPr>
            <a:lstStyle/>
            <a:p>
              <a:pPr algn="ctr"/>
              <a:r>
                <a:rPr lang="en-US" b="1" dirty="0" smtClean="0"/>
                <a:t>Shocked </a:t>
              </a:r>
              <a:r>
                <a:rPr lang="en-US" b="1" dirty="0" err="1" smtClean="0"/>
                <a:t>ejecta</a:t>
              </a:r>
              <a:endParaRPr lang="en-US" b="1" dirty="0"/>
            </a:p>
          </p:txBody>
        </p:sp>
        <p:sp>
          <p:nvSpPr>
            <p:cNvPr id="36" name="TextBox 35"/>
            <p:cNvSpPr txBox="1"/>
            <p:nvPr/>
          </p:nvSpPr>
          <p:spPr>
            <a:xfrm>
              <a:off x="4026504" y="5407411"/>
              <a:ext cx="762987" cy="369332"/>
            </a:xfrm>
            <a:prstGeom prst="rect">
              <a:avLst/>
            </a:prstGeom>
            <a:noFill/>
          </p:spPr>
          <p:txBody>
            <a:bodyPr wrap="none" rtlCol="0">
              <a:spAutoFit/>
            </a:bodyPr>
            <a:lstStyle/>
            <a:p>
              <a:r>
                <a:rPr lang="en-US" b="1" dirty="0" err="1" smtClean="0"/>
                <a:t>Ejecta</a:t>
              </a:r>
              <a:endParaRPr lang="en-US" b="1" dirty="0"/>
            </a:p>
          </p:txBody>
        </p:sp>
        <p:sp>
          <p:nvSpPr>
            <p:cNvPr id="37" name="TextBox 36"/>
            <p:cNvSpPr txBox="1"/>
            <p:nvPr/>
          </p:nvSpPr>
          <p:spPr>
            <a:xfrm>
              <a:off x="4539164" y="1474117"/>
              <a:ext cx="1787669" cy="307777"/>
            </a:xfrm>
            <a:prstGeom prst="rect">
              <a:avLst/>
            </a:prstGeom>
            <a:noFill/>
          </p:spPr>
          <p:txBody>
            <a:bodyPr wrap="none" rtlCol="0">
              <a:spAutoFit/>
            </a:bodyPr>
            <a:lstStyle/>
            <a:p>
              <a:pPr algn="ctr"/>
              <a:r>
                <a:rPr lang="en-US" sz="1400" b="1" dirty="0" smtClean="0"/>
                <a:t>Contact Discontinuity</a:t>
              </a:r>
              <a:endParaRPr lang="en-US" sz="1400" b="1" dirty="0"/>
            </a:p>
          </p:txBody>
        </p:sp>
        <p:cxnSp>
          <p:nvCxnSpPr>
            <p:cNvPr id="38" name="Straight Arrow Connector 37"/>
            <p:cNvCxnSpPr>
              <a:stCxn id="37" idx="2"/>
            </p:cNvCxnSpPr>
            <p:nvPr/>
          </p:nvCxnSpPr>
          <p:spPr>
            <a:xfrm flipH="1">
              <a:off x="5115790" y="1781894"/>
              <a:ext cx="317209" cy="1063193"/>
            </a:xfrm>
            <a:prstGeom prst="straightConnector1">
              <a:avLst/>
            </a:prstGeom>
            <a:ln>
              <a:solidFill>
                <a:srgbClr val="00008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05368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49b.jpg"/>
          <p:cNvPicPr>
            <a:picLocks noChangeAspect="1"/>
          </p:cNvPicPr>
          <p:nvPr/>
        </p:nvPicPr>
        <p:blipFill rotWithShape="1">
          <a:blip r:embed="rId3">
            <a:extLst>
              <a:ext uri="{28A0092B-C50C-407E-A947-70E740481C1C}">
                <a14:useLocalDpi xmlns:a14="http://schemas.microsoft.com/office/drawing/2010/main" val="0"/>
              </a:ext>
            </a:extLst>
          </a:blip>
          <a:srcRect l="21481" t="15127" r="17778" b="22716"/>
          <a:stretch/>
        </p:blipFill>
        <p:spPr>
          <a:xfrm>
            <a:off x="-16934" y="3793067"/>
            <a:ext cx="3114163" cy="3186763"/>
          </a:xfrm>
          <a:prstGeom prst="rect">
            <a:avLst/>
          </a:prstGeom>
        </p:spPr>
      </p:pic>
      <p:pic>
        <p:nvPicPr>
          <p:cNvPr id="6" name="Picture 5" descr="g299.jpg"/>
          <p:cNvPicPr>
            <a:picLocks noChangeAspect="1"/>
          </p:cNvPicPr>
          <p:nvPr/>
        </p:nvPicPr>
        <p:blipFill rotWithShape="1">
          <a:blip r:embed="rId4">
            <a:extLst>
              <a:ext uri="{28A0092B-C50C-407E-A947-70E740481C1C}">
                <a14:useLocalDpi xmlns:a14="http://schemas.microsoft.com/office/drawing/2010/main" val="0"/>
              </a:ext>
            </a:extLst>
          </a:blip>
          <a:srcRect l="19753" t="23704" r="17778" b="22716"/>
          <a:stretch/>
        </p:blipFill>
        <p:spPr>
          <a:xfrm>
            <a:off x="2451924" y="854860"/>
            <a:ext cx="4004713" cy="3434872"/>
          </a:xfrm>
          <a:prstGeom prst="rect">
            <a:avLst/>
          </a:prstGeom>
        </p:spPr>
      </p:pic>
      <p:pic>
        <p:nvPicPr>
          <p:cNvPr id="8" name="Picture 7" descr="casa.jpg"/>
          <p:cNvPicPr>
            <a:picLocks noChangeAspect="1"/>
          </p:cNvPicPr>
          <p:nvPr/>
        </p:nvPicPr>
        <p:blipFill rotWithShape="1">
          <a:blip r:embed="rId5">
            <a:extLst>
              <a:ext uri="{28A0092B-C50C-407E-A947-70E740481C1C}">
                <a14:useLocalDpi xmlns:a14="http://schemas.microsoft.com/office/drawing/2010/main" val="0"/>
              </a:ext>
            </a:extLst>
          </a:blip>
          <a:srcRect l="4189" t="5156" r="4270" b="7842"/>
          <a:stretch/>
        </p:blipFill>
        <p:spPr>
          <a:xfrm>
            <a:off x="2803161" y="4034016"/>
            <a:ext cx="3653477" cy="2945814"/>
          </a:xfrm>
          <a:prstGeom prst="rect">
            <a:avLst/>
          </a:prstGeom>
        </p:spPr>
      </p:pic>
      <p:pic>
        <p:nvPicPr>
          <p:cNvPr id="9" name="Picture 8" descr="g292.jpg"/>
          <p:cNvPicPr>
            <a:picLocks noChangeAspect="1"/>
          </p:cNvPicPr>
          <p:nvPr/>
        </p:nvPicPr>
        <p:blipFill rotWithShape="1">
          <a:blip r:embed="rId6">
            <a:extLst>
              <a:ext uri="{28A0092B-C50C-407E-A947-70E740481C1C}">
                <a14:useLocalDpi xmlns:a14="http://schemas.microsoft.com/office/drawing/2010/main" val="0"/>
              </a:ext>
            </a:extLst>
          </a:blip>
          <a:srcRect l="17778" t="11663" r="12840" b="13275"/>
          <a:stretch/>
        </p:blipFill>
        <p:spPr>
          <a:xfrm>
            <a:off x="-84667" y="854859"/>
            <a:ext cx="2938628" cy="3179157"/>
          </a:xfrm>
          <a:prstGeom prst="rect">
            <a:avLst/>
          </a:prstGeom>
        </p:spPr>
      </p:pic>
      <p:pic>
        <p:nvPicPr>
          <p:cNvPr id="13" name="Picture 12" descr="n49.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6372" y="854858"/>
            <a:ext cx="3431623" cy="3431623"/>
          </a:xfrm>
          <a:prstGeom prst="rect">
            <a:avLst/>
          </a:prstGeom>
        </p:spPr>
      </p:pic>
      <p:pic>
        <p:nvPicPr>
          <p:cNvPr id="15" name="Picture 14" descr="iyl_snr0519.jpg"/>
          <p:cNvPicPr>
            <a:picLocks noChangeAspect="1"/>
          </p:cNvPicPr>
          <p:nvPr/>
        </p:nvPicPr>
        <p:blipFill rotWithShape="1">
          <a:blip r:embed="rId8">
            <a:extLst>
              <a:ext uri="{28A0092B-C50C-407E-A947-70E740481C1C}">
                <a14:useLocalDpi xmlns:a14="http://schemas.microsoft.com/office/drawing/2010/main" val="0"/>
              </a:ext>
            </a:extLst>
          </a:blip>
          <a:srcRect l="26173" t="27408" r="23951" b="26667"/>
          <a:stretch/>
        </p:blipFill>
        <p:spPr>
          <a:xfrm>
            <a:off x="6282266" y="4161690"/>
            <a:ext cx="3115729" cy="2868938"/>
          </a:xfrm>
          <a:prstGeom prst="rect">
            <a:avLst/>
          </a:prstGeom>
        </p:spPr>
      </p:pic>
      <p:sp>
        <p:nvSpPr>
          <p:cNvPr id="21" name="Title 1"/>
          <p:cNvSpPr txBox="1">
            <a:spLocks/>
          </p:cNvSpPr>
          <p:nvPr/>
        </p:nvSpPr>
        <p:spPr>
          <a:xfrm>
            <a:off x="602019" y="-18601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remnants of a supernova</a:t>
            </a:r>
            <a:endParaRPr lang="en-A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81441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18" y="-113273"/>
            <a:ext cx="8229600" cy="1143000"/>
          </a:xfrm>
        </p:spPr>
        <p:txBody>
          <a:bodyPr>
            <a:normAutofit/>
          </a:bodyPr>
          <a:lstStyle/>
          <a:p>
            <a:r>
              <a:rPr lang="en-AU" sz="4000"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Discover the star we didn’t see</a:t>
            </a:r>
            <a:endParaRPr lang="en-AU" sz="4000"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6" descr="Screen Shot 2015-10-19 at 16.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2965200"/>
            <a:ext cx="4961467" cy="3604933"/>
          </a:xfrm>
          <a:prstGeom prst="rect">
            <a:avLst/>
          </a:prstGeom>
        </p:spPr>
      </p:pic>
      <p:pic>
        <p:nvPicPr>
          <p:cNvPr id="8" name="Picture 7" descr="Screen Shot 2015-10-19 at 16.00.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0073" y="4555067"/>
            <a:ext cx="2199862" cy="1850678"/>
          </a:xfrm>
          <a:prstGeom prst="rect">
            <a:avLst/>
          </a:prstGeom>
        </p:spPr>
      </p:pic>
      <p:pic>
        <p:nvPicPr>
          <p:cNvPr id="9" name="Picture 8" descr="Screen Shot 2015-10-19 at 16.00.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9225" y="1580973"/>
            <a:ext cx="2220710" cy="1841984"/>
          </a:xfrm>
          <a:prstGeom prst="rect">
            <a:avLst/>
          </a:prstGeom>
        </p:spPr>
      </p:pic>
      <p:pic>
        <p:nvPicPr>
          <p:cNvPr id="10" name="Picture 9" descr="Screen Shot 2015-10-19 at 16.00.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3482" y="3065702"/>
            <a:ext cx="2059543" cy="1654990"/>
          </a:xfrm>
          <a:prstGeom prst="rect">
            <a:avLst/>
          </a:prstGeom>
        </p:spPr>
      </p:pic>
      <p:sp>
        <p:nvSpPr>
          <p:cNvPr id="14" name="Rectangle 13"/>
          <p:cNvSpPr/>
          <p:nvPr/>
        </p:nvSpPr>
        <p:spPr>
          <a:xfrm>
            <a:off x="566852" y="905365"/>
            <a:ext cx="7958666" cy="2308324"/>
          </a:xfrm>
          <a:prstGeom prst="rect">
            <a:avLst/>
          </a:prstGeom>
        </p:spPr>
        <p:txBody>
          <a:bodyPr wrap="square">
            <a:spAutoFit/>
          </a:bodyPr>
          <a:lstStyle/>
          <a:p>
            <a:pPr marL="285750" indent="-285750">
              <a:buFont typeface="Arial"/>
              <a:buChar char="•"/>
            </a:pPr>
            <a:r>
              <a:rPr lang="en-US" sz="2400" i="1" dirty="0" smtClean="0">
                <a:solidFill>
                  <a:srgbClr val="FFFFFF"/>
                </a:solidFill>
                <a:latin typeface="Times New Roman"/>
                <a:cs typeface="Times New Roman"/>
              </a:rPr>
              <a:t>Determine the </a:t>
            </a:r>
            <a:r>
              <a:rPr lang="en-US" sz="2400" i="1" dirty="0" err="1">
                <a:solidFill>
                  <a:srgbClr val="FFFFFF"/>
                </a:solidFill>
                <a:latin typeface="Times New Roman"/>
                <a:cs typeface="Times New Roman"/>
              </a:rPr>
              <a:t>n</a:t>
            </a:r>
            <a:r>
              <a:rPr lang="en-US" sz="2400" i="1" dirty="0" err="1" smtClean="0">
                <a:solidFill>
                  <a:srgbClr val="FFFFFF"/>
                </a:solidFill>
                <a:latin typeface="Times New Roman"/>
                <a:cs typeface="Times New Roman"/>
              </a:rPr>
              <a:t>ucleosynthesis</a:t>
            </a:r>
            <a:r>
              <a:rPr lang="en-US" sz="2400" i="1" dirty="0" smtClean="0">
                <a:solidFill>
                  <a:srgbClr val="FFFFFF"/>
                </a:solidFill>
                <a:latin typeface="Times New Roman"/>
                <a:cs typeface="Times New Roman"/>
              </a:rPr>
              <a:t> yield of the parent star.</a:t>
            </a:r>
          </a:p>
          <a:p>
            <a:pPr marL="285750" indent="-285750">
              <a:buFont typeface="Arial"/>
              <a:buChar char="•"/>
            </a:pPr>
            <a:r>
              <a:rPr lang="en-US" sz="2400" i="1" dirty="0" smtClean="0">
                <a:solidFill>
                  <a:srgbClr val="FFFFFF"/>
                </a:solidFill>
                <a:latin typeface="Times New Roman"/>
                <a:cs typeface="Times New Roman"/>
              </a:rPr>
              <a:t>Mass of the progenitor.</a:t>
            </a:r>
          </a:p>
          <a:p>
            <a:pPr marL="285750" indent="-285750">
              <a:buFont typeface="Arial"/>
              <a:buChar char="•"/>
            </a:pPr>
            <a:r>
              <a:rPr lang="en-US" sz="2400" i="1" dirty="0" smtClean="0">
                <a:solidFill>
                  <a:srgbClr val="FFFFFF"/>
                </a:solidFill>
                <a:latin typeface="Times New Roman"/>
                <a:cs typeface="Times New Roman"/>
              </a:rPr>
              <a:t>Explosion mechanism:</a:t>
            </a:r>
          </a:p>
          <a:p>
            <a:pPr marL="742950" lvl="1" indent="-285750">
              <a:buFont typeface="Arial"/>
              <a:buChar char="•"/>
            </a:pPr>
            <a:r>
              <a:rPr lang="en-US" sz="2400" i="1" dirty="0" smtClean="0">
                <a:solidFill>
                  <a:srgbClr val="FFFFFF"/>
                </a:solidFill>
                <a:latin typeface="Times New Roman"/>
                <a:cs typeface="Times New Roman"/>
              </a:rPr>
              <a:t>Type </a:t>
            </a:r>
            <a:r>
              <a:rPr lang="en-US" sz="2400" i="1" dirty="0" err="1" smtClean="0">
                <a:solidFill>
                  <a:srgbClr val="FFFFFF"/>
                </a:solidFill>
                <a:latin typeface="Times New Roman"/>
                <a:cs typeface="Times New Roman"/>
              </a:rPr>
              <a:t>Ia</a:t>
            </a:r>
            <a:r>
              <a:rPr lang="en-US" sz="2400" i="1" dirty="0" smtClean="0">
                <a:solidFill>
                  <a:srgbClr val="FFFFFF"/>
                </a:solidFill>
                <a:latin typeface="Times New Roman"/>
                <a:cs typeface="Times New Roman"/>
              </a:rPr>
              <a:t> SN have lots of iron</a:t>
            </a:r>
          </a:p>
          <a:p>
            <a:pPr marL="742950" lvl="1" indent="-285750">
              <a:buFont typeface="Arial"/>
              <a:buChar char="•"/>
            </a:pPr>
            <a:r>
              <a:rPr lang="en-US" sz="2400" i="1" dirty="0" smtClean="0">
                <a:solidFill>
                  <a:srgbClr val="FFFFFF"/>
                </a:solidFill>
                <a:latin typeface="Times New Roman"/>
                <a:cs typeface="Times New Roman"/>
              </a:rPr>
              <a:t>CC SN have lots of O, Ne, Mg, Si.</a:t>
            </a:r>
          </a:p>
          <a:p>
            <a:pPr marL="742950" lvl="1" indent="-285750">
              <a:buFont typeface="Arial"/>
              <a:buChar char="•"/>
            </a:pPr>
            <a:endParaRPr lang="en-US" sz="2400" i="1" dirty="0" smtClean="0">
              <a:solidFill>
                <a:srgbClr val="FFFFFF"/>
              </a:solidFill>
              <a:latin typeface="Times New Roman"/>
              <a:cs typeface="Times New Roman"/>
            </a:endParaRPr>
          </a:p>
        </p:txBody>
      </p:sp>
    </p:spTree>
    <p:extLst>
      <p:ext uri="{BB962C8B-B14F-4D97-AF65-F5344CB8AC3E}">
        <p14:creationId xmlns:p14="http://schemas.microsoft.com/office/powerpoint/2010/main" val="4046978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299.jpg"/>
          <p:cNvPicPr>
            <a:picLocks noChangeAspect="1"/>
          </p:cNvPicPr>
          <p:nvPr/>
        </p:nvPicPr>
        <p:blipFill rotWithShape="1">
          <a:blip r:embed="rId3">
            <a:extLst>
              <a:ext uri="{28A0092B-C50C-407E-A947-70E740481C1C}">
                <a14:useLocalDpi xmlns:a14="http://schemas.microsoft.com/office/drawing/2010/main" val="0"/>
              </a:ext>
            </a:extLst>
          </a:blip>
          <a:srcRect l="19753" t="23704" r="17778" b="22716"/>
          <a:stretch/>
        </p:blipFill>
        <p:spPr>
          <a:xfrm>
            <a:off x="2598426" y="854860"/>
            <a:ext cx="3858211" cy="3309216"/>
          </a:xfrm>
          <a:prstGeom prst="rect">
            <a:avLst/>
          </a:prstGeom>
        </p:spPr>
      </p:pic>
      <p:pic>
        <p:nvPicPr>
          <p:cNvPr id="7" name="Picture 6" descr="w49b.jpg"/>
          <p:cNvPicPr>
            <a:picLocks noChangeAspect="1"/>
          </p:cNvPicPr>
          <p:nvPr/>
        </p:nvPicPr>
        <p:blipFill rotWithShape="1">
          <a:blip r:embed="rId4">
            <a:extLst>
              <a:ext uri="{28A0092B-C50C-407E-A947-70E740481C1C}">
                <a14:useLocalDpi xmlns:a14="http://schemas.microsoft.com/office/drawing/2010/main" val="0"/>
              </a:ext>
            </a:extLst>
          </a:blip>
          <a:srcRect l="21481" t="15127" r="17778" b="22716"/>
          <a:stretch/>
        </p:blipFill>
        <p:spPr>
          <a:xfrm>
            <a:off x="-16934" y="3793067"/>
            <a:ext cx="3114163" cy="3186763"/>
          </a:xfrm>
          <a:prstGeom prst="rect">
            <a:avLst/>
          </a:prstGeom>
        </p:spPr>
      </p:pic>
      <p:pic>
        <p:nvPicPr>
          <p:cNvPr id="8" name="Picture 7" descr="casa.jpg"/>
          <p:cNvPicPr>
            <a:picLocks noChangeAspect="1"/>
          </p:cNvPicPr>
          <p:nvPr/>
        </p:nvPicPr>
        <p:blipFill rotWithShape="1">
          <a:blip r:embed="rId5">
            <a:extLst>
              <a:ext uri="{28A0092B-C50C-407E-A947-70E740481C1C}">
                <a14:useLocalDpi xmlns:a14="http://schemas.microsoft.com/office/drawing/2010/main" val="0"/>
              </a:ext>
            </a:extLst>
          </a:blip>
          <a:srcRect l="4189" t="5156" r="4270" b="7842"/>
          <a:stretch/>
        </p:blipFill>
        <p:spPr>
          <a:xfrm>
            <a:off x="2803161" y="4034016"/>
            <a:ext cx="3653477" cy="2945814"/>
          </a:xfrm>
          <a:prstGeom prst="rect">
            <a:avLst/>
          </a:prstGeom>
        </p:spPr>
      </p:pic>
      <p:pic>
        <p:nvPicPr>
          <p:cNvPr id="9" name="Picture 8" descr="g292.jpg"/>
          <p:cNvPicPr>
            <a:picLocks noChangeAspect="1"/>
          </p:cNvPicPr>
          <p:nvPr/>
        </p:nvPicPr>
        <p:blipFill rotWithShape="1">
          <a:blip r:embed="rId6">
            <a:extLst>
              <a:ext uri="{28A0092B-C50C-407E-A947-70E740481C1C}">
                <a14:useLocalDpi xmlns:a14="http://schemas.microsoft.com/office/drawing/2010/main" val="0"/>
              </a:ext>
            </a:extLst>
          </a:blip>
          <a:srcRect l="17778" t="11663" r="12840" b="13275"/>
          <a:stretch/>
        </p:blipFill>
        <p:spPr>
          <a:xfrm>
            <a:off x="-84667" y="854859"/>
            <a:ext cx="2938628" cy="3179157"/>
          </a:xfrm>
          <a:prstGeom prst="rect">
            <a:avLst/>
          </a:prstGeom>
        </p:spPr>
      </p:pic>
      <p:pic>
        <p:nvPicPr>
          <p:cNvPr id="13" name="Picture 12" descr="n49.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6372" y="854858"/>
            <a:ext cx="3431623" cy="3431623"/>
          </a:xfrm>
          <a:prstGeom prst="rect">
            <a:avLst/>
          </a:prstGeom>
        </p:spPr>
      </p:pic>
      <p:pic>
        <p:nvPicPr>
          <p:cNvPr id="15" name="Picture 14" descr="iyl_snr0519.jpg"/>
          <p:cNvPicPr>
            <a:picLocks noChangeAspect="1"/>
          </p:cNvPicPr>
          <p:nvPr/>
        </p:nvPicPr>
        <p:blipFill rotWithShape="1">
          <a:blip r:embed="rId8">
            <a:extLst>
              <a:ext uri="{28A0092B-C50C-407E-A947-70E740481C1C}">
                <a14:useLocalDpi xmlns:a14="http://schemas.microsoft.com/office/drawing/2010/main" val="0"/>
              </a:ext>
            </a:extLst>
          </a:blip>
          <a:srcRect l="26173" t="27408" r="23951" b="26667"/>
          <a:stretch/>
        </p:blipFill>
        <p:spPr>
          <a:xfrm>
            <a:off x="6282266" y="4110891"/>
            <a:ext cx="3115729" cy="2868938"/>
          </a:xfrm>
          <a:prstGeom prst="rect">
            <a:avLst/>
          </a:prstGeom>
        </p:spPr>
      </p:pic>
      <p:sp>
        <p:nvSpPr>
          <p:cNvPr id="21" name="Title 1"/>
          <p:cNvSpPr txBox="1">
            <a:spLocks/>
          </p:cNvSpPr>
          <p:nvPr/>
        </p:nvSpPr>
        <p:spPr>
          <a:xfrm>
            <a:off x="602019" y="-18601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remnants of a supernova</a:t>
            </a:r>
            <a:endParaRPr lang="en-A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itle 1"/>
          <p:cNvSpPr txBox="1">
            <a:spLocks/>
          </p:cNvSpPr>
          <p:nvPr/>
        </p:nvSpPr>
        <p:spPr>
          <a:xfrm>
            <a:off x="602019" y="2508994"/>
            <a:ext cx="8229600" cy="2082288"/>
          </a:xfrm>
          <a:prstGeom prst="rect">
            <a:avLst/>
          </a:prstGeom>
          <a:solidFill>
            <a:srgbClr val="8000FF"/>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b="1"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 dense environment has a profound effect on the morphology and properties of SNRs.</a:t>
            </a:r>
            <a:endParaRPr lang="en-AU" b="1" i="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087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10768" y="0"/>
            <a:ext cx="860691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Centrally peaked X-ray morphology</a:t>
            </a:r>
            <a:endParaRPr lang="en-A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Content Placeholder 2"/>
          <p:cNvSpPr>
            <a:spLocks noGrp="1"/>
          </p:cNvSpPr>
          <p:nvPr>
            <p:ph idx="1"/>
          </p:nvPr>
        </p:nvSpPr>
        <p:spPr>
          <a:xfrm>
            <a:off x="592666" y="5137837"/>
            <a:ext cx="7840134" cy="516467"/>
          </a:xfrm>
        </p:spPr>
        <p:txBody>
          <a:bodyPr>
            <a:noAutofit/>
          </a:bodyPr>
          <a:lstStyle/>
          <a:p>
            <a:r>
              <a:rPr lang="en-US" sz="2400" i="1" dirty="0" smtClean="0">
                <a:solidFill>
                  <a:srgbClr val="FFFFFF"/>
                </a:solidFill>
                <a:latin typeface="Times New Roman"/>
                <a:cs typeface="Times New Roman"/>
              </a:rPr>
              <a:t>Centrally </a:t>
            </a:r>
            <a:r>
              <a:rPr lang="en-US" sz="2400" i="1" dirty="0">
                <a:solidFill>
                  <a:srgbClr val="FFFFFF"/>
                </a:solidFill>
                <a:latin typeface="Times New Roman"/>
                <a:cs typeface="Times New Roman"/>
              </a:rPr>
              <a:t>peaked X-ray morphology which arises from a collisional hot plasma (</a:t>
            </a:r>
            <a:r>
              <a:rPr lang="en-US" sz="2400" i="1" dirty="0" err="1">
                <a:solidFill>
                  <a:srgbClr val="FFFFFF"/>
                </a:solidFill>
                <a:latin typeface="Times New Roman"/>
                <a:cs typeface="Times New Roman"/>
              </a:rPr>
              <a:t>Lazendic</a:t>
            </a:r>
            <a:r>
              <a:rPr lang="en-US" sz="2400" i="1" dirty="0">
                <a:solidFill>
                  <a:srgbClr val="FFFFFF"/>
                </a:solidFill>
                <a:latin typeface="Times New Roman"/>
                <a:cs typeface="Times New Roman"/>
              </a:rPr>
              <a:t> et al. 2006)</a:t>
            </a:r>
            <a:r>
              <a:rPr lang="en-US" sz="2400" i="1" dirty="0" smtClean="0">
                <a:solidFill>
                  <a:srgbClr val="FFFFFF"/>
                </a:solidFill>
                <a:latin typeface="Times New Roman"/>
                <a:cs typeface="Times New Roman"/>
              </a:rPr>
              <a:t>.</a:t>
            </a:r>
          </a:p>
          <a:p>
            <a:r>
              <a:rPr lang="en-US" sz="2400" i="1" dirty="0" smtClean="0">
                <a:solidFill>
                  <a:srgbClr val="FFFFFF"/>
                </a:solidFill>
                <a:latin typeface="Times New Roman"/>
                <a:cs typeface="Times New Roman"/>
              </a:rPr>
              <a:t>These mixed-morphology SNRs are middle aged.</a:t>
            </a:r>
            <a:endParaRPr lang="en-US" sz="2400" i="1" dirty="0">
              <a:solidFill>
                <a:srgbClr val="FFFFFF"/>
              </a:solidFill>
              <a:latin typeface="Times New Roman"/>
              <a:cs typeface="Times New Roman"/>
            </a:endParaRPr>
          </a:p>
        </p:txBody>
      </p:sp>
      <p:grpSp>
        <p:nvGrpSpPr>
          <p:cNvPr id="6" name="Group 5"/>
          <p:cNvGrpSpPr/>
          <p:nvPr/>
        </p:nvGrpSpPr>
        <p:grpSpPr>
          <a:xfrm>
            <a:off x="592666" y="1262227"/>
            <a:ext cx="3672592" cy="3649521"/>
            <a:chOff x="592666" y="1329777"/>
            <a:chExt cx="3672592" cy="3649521"/>
          </a:xfrm>
        </p:grpSpPr>
        <p:pic>
          <p:nvPicPr>
            <p:cNvPr id="2" name="Picture 1"/>
            <p:cNvPicPr>
              <a:picLocks noChangeAspect="1"/>
            </p:cNvPicPr>
            <p:nvPr/>
          </p:nvPicPr>
          <p:blipFill rotWithShape="1">
            <a:blip r:embed="rId3"/>
            <a:srcRect l="20127" t="20642" r="18921" b="18539"/>
            <a:stretch/>
          </p:blipFill>
          <p:spPr>
            <a:xfrm>
              <a:off x="592666" y="1329777"/>
              <a:ext cx="3657601" cy="3649521"/>
            </a:xfrm>
            <a:prstGeom prst="rect">
              <a:avLst/>
            </a:prstGeom>
          </p:spPr>
        </p:pic>
        <p:sp>
          <p:nvSpPr>
            <p:cNvPr id="4" name="TextBox 3"/>
            <p:cNvSpPr txBox="1"/>
            <p:nvPr/>
          </p:nvSpPr>
          <p:spPr>
            <a:xfrm>
              <a:off x="2937538" y="1363644"/>
              <a:ext cx="1327720" cy="523220"/>
            </a:xfrm>
            <a:prstGeom prst="rect">
              <a:avLst/>
            </a:prstGeom>
            <a:noFill/>
          </p:spPr>
          <p:txBody>
            <a:bodyPr wrap="none" rtlCol="0">
              <a:spAutoFit/>
            </a:bodyPr>
            <a:lstStyle/>
            <a:p>
              <a:pPr algn="ctr"/>
              <a:r>
                <a:rPr lang="en-US" sz="1400" b="1" dirty="0" smtClean="0">
                  <a:solidFill>
                    <a:srgbClr val="FFFFFF"/>
                  </a:solidFill>
                </a:rPr>
                <a:t>Shell type-SNR:</a:t>
              </a:r>
            </a:p>
            <a:p>
              <a:pPr algn="ctr"/>
              <a:r>
                <a:rPr lang="en-US" sz="1400" b="1" dirty="0" smtClean="0">
                  <a:solidFill>
                    <a:srgbClr val="FFFFFF"/>
                  </a:solidFill>
                </a:rPr>
                <a:t>SN1006</a:t>
              </a:r>
              <a:endParaRPr lang="en-US" sz="1400" b="1" dirty="0">
                <a:solidFill>
                  <a:srgbClr val="FFFFFF"/>
                </a:solidFill>
              </a:endParaRPr>
            </a:p>
          </p:txBody>
        </p:sp>
      </p:grpSp>
      <p:grpSp>
        <p:nvGrpSpPr>
          <p:cNvPr id="7" name="Group 6"/>
          <p:cNvGrpSpPr/>
          <p:nvPr/>
        </p:nvGrpSpPr>
        <p:grpSpPr>
          <a:xfrm>
            <a:off x="4920019" y="1228361"/>
            <a:ext cx="3657603" cy="3649521"/>
            <a:chOff x="4920019" y="1295911"/>
            <a:chExt cx="3657603" cy="3649521"/>
          </a:xfrm>
        </p:grpSpPr>
        <p:pic>
          <p:nvPicPr>
            <p:cNvPr id="3" name="Picture 2"/>
            <p:cNvPicPr>
              <a:picLocks noChangeAspect="1"/>
            </p:cNvPicPr>
            <p:nvPr/>
          </p:nvPicPr>
          <p:blipFill rotWithShape="1">
            <a:blip r:embed="rId4"/>
            <a:srcRect l="7483" t="7273" r="14308" b="7025"/>
            <a:stretch/>
          </p:blipFill>
          <p:spPr>
            <a:xfrm>
              <a:off x="4920019" y="1295911"/>
              <a:ext cx="3657601" cy="3649521"/>
            </a:xfrm>
            <a:prstGeom prst="rect">
              <a:avLst/>
            </a:prstGeom>
          </p:spPr>
        </p:pic>
        <p:sp>
          <p:nvSpPr>
            <p:cNvPr id="8" name="TextBox 7"/>
            <p:cNvSpPr txBox="1"/>
            <p:nvPr/>
          </p:nvSpPr>
          <p:spPr>
            <a:xfrm>
              <a:off x="6485586" y="4422212"/>
              <a:ext cx="2092036" cy="523220"/>
            </a:xfrm>
            <a:prstGeom prst="rect">
              <a:avLst/>
            </a:prstGeom>
            <a:noFill/>
          </p:spPr>
          <p:txBody>
            <a:bodyPr wrap="square" rtlCol="0">
              <a:spAutoFit/>
            </a:bodyPr>
            <a:lstStyle/>
            <a:p>
              <a:pPr algn="ctr"/>
              <a:r>
                <a:rPr lang="en-US" sz="1400" b="1" dirty="0" smtClean="0">
                  <a:solidFill>
                    <a:srgbClr val="FFFFFF"/>
                  </a:solidFill>
                </a:rPr>
                <a:t>Mixed Morphology SNR:</a:t>
              </a:r>
            </a:p>
            <a:p>
              <a:pPr algn="ctr"/>
              <a:r>
                <a:rPr lang="en-US" sz="1400" b="1" dirty="0" smtClean="0">
                  <a:solidFill>
                    <a:srgbClr val="FFFFFF"/>
                  </a:solidFill>
                </a:rPr>
                <a:t>W44</a:t>
              </a:r>
              <a:endParaRPr lang="en-US" sz="1400" b="1" dirty="0">
                <a:solidFill>
                  <a:srgbClr val="FFFFFF"/>
                </a:solidFill>
              </a:endParaRPr>
            </a:p>
          </p:txBody>
        </p:sp>
      </p:grpSp>
    </p:spTree>
    <p:extLst>
      <p:ext uri="{BB962C8B-B14F-4D97-AF65-F5344CB8AC3E}">
        <p14:creationId xmlns:p14="http://schemas.microsoft.com/office/powerpoint/2010/main" val="326139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5-10-19 at 17.28.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75" y="1203061"/>
            <a:ext cx="6369742" cy="5163867"/>
          </a:xfrm>
          <a:prstGeom prst="rect">
            <a:avLst/>
          </a:prstGeom>
        </p:spPr>
      </p:pic>
      <p:sp>
        <p:nvSpPr>
          <p:cNvPr id="32" name="Rectangle 31"/>
          <p:cNvSpPr/>
          <p:nvPr/>
        </p:nvSpPr>
        <p:spPr>
          <a:xfrm rot="5400000">
            <a:off x="3720989" y="3460073"/>
            <a:ext cx="635577" cy="50630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99407" y="1598715"/>
            <a:ext cx="973972" cy="443070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499407" y="-1349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Highly asymmetric</a:t>
            </a:r>
            <a:endParaRPr lang="en-A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1828974" y="5724614"/>
            <a:ext cx="4538133" cy="584776"/>
          </a:xfrm>
          <a:prstGeom prst="rect">
            <a:avLst/>
          </a:prstGeom>
          <a:solidFill>
            <a:srgbClr val="FFFFFF"/>
          </a:solidFill>
        </p:spPr>
        <p:txBody>
          <a:bodyPr wrap="square" rtlCol="0">
            <a:spAutoFit/>
          </a:bodyPr>
          <a:lstStyle/>
          <a:p>
            <a:pPr algn="ctr"/>
            <a:r>
              <a:rPr lang="en-US" sz="3200" b="1" dirty="0" smtClean="0"/>
              <a:t>Asymmetry -----------------&gt;</a:t>
            </a:r>
            <a:endParaRPr lang="en-US" sz="3200" b="1" dirty="0"/>
          </a:p>
        </p:txBody>
      </p:sp>
      <p:sp>
        <p:nvSpPr>
          <p:cNvPr id="13" name="TextBox 12"/>
          <p:cNvSpPr txBox="1"/>
          <p:nvPr/>
        </p:nvSpPr>
        <p:spPr>
          <a:xfrm rot="16200000">
            <a:off x="-922417" y="3170478"/>
            <a:ext cx="4216397" cy="584776"/>
          </a:xfrm>
          <a:prstGeom prst="rect">
            <a:avLst/>
          </a:prstGeom>
          <a:solidFill>
            <a:srgbClr val="FFFFFF"/>
          </a:solidFill>
        </p:spPr>
        <p:txBody>
          <a:bodyPr wrap="square" rtlCol="0">
            <a:spAutoFit/>
          </a:bodyPr>
          <a:lstStyle/>
          <a:p>
            <a:r>
              <a:rPr lang="en-US" sz="3200" b="1" dirty="0" err="1" smtClean="0"/>
              <a:t>Ellipticity</a:t>
            </a:r>
            <a:r>
              <a:rPr lang="en-US" sz="3200" b="1" dirty="0"/>
              <a:t> </a:t>
            </a:r>
            <a:r>
              <a:rPr lang="en-US" sz="3200" b="1" dirty="0" smtClean="0"/>
              <a:t>----------------&gt;</a:t>
            </a:r>
            <a:endParaRPr lang="en-US" sz="3200" b="1" dirty="0"/>
          </a:p>
        </p:txBody>
      </p:sp>
      <p:sp>
        <p:nvSpPr>
          <p:cNvPr id="12" name="TextBox 11"/>
          <p:cNvSpPr txBox="1"/>
          <p:nvPr/>
        </p:nvSpPr>
        <p:spPr>
          <a:xfrm>
            <a:off x="6725518" y="1940761"/>
            <a:ext cx="2317056" cy="3416320"/>
          </a:xfrm>
          <a:prstGeom prst="rect">
            <a:avLst/>
          </a:prstGeom>
          <a:noFill/>
          <a:ln w="38100" cmpd="sng">
            <a:noFill/>
          </a:ln>
        </p:spPr>
        <p:txBody>
          <a:bodyPr wrap="square" rtlCol="0">
            <a:spAutoFit/>
          </a:bodyPr>
          <a:lstStyle/>
          <a:p>
            <a:pPr algn="ctr"/>
            <a:r>
              <a:rPr lang="en-US" sz="2400" i="1" dirty="0" smtClean="0">
                <a:solidFill>
                  <a:schemeClr val="bg1"/>
                </a:solidFill>
                <a:latin typeface="Times New Roman"/>
                <a:cs typeface="Times New Roman"/>
              </a:rPr>
              <a:t>SNRs known to be</a:t>
            </a:r>
          </a:p>
          <a:p>
            <a:pPr algn="ctr"/>
            <a:r>
              <a:rPr lang="en-US" sz="2400" i="1" dirty="0" smtClean="0">
                <a:solidFill>
                  <a:schemeClr val="bg1"/>
                </a:solidFill>
                <a:latin typeface="Times New Roman"/>
                <a:cs typeface="Times New Roman"/>
              </a:rPr>
              <a:t> interacting with</a:t>
            </a:r>
          </a:p>
          <a:p>
            <a:pPr algn="ctr"/>
            <a:r>
              <a:rPr lang="en-US" sz="2400" i="1" dirty="0" smtClean="0">
                <a:solidFill>
                  <a:schemeClr val="bg1"/>
                </a:solidFill>
                <a:latin typeface="Times New Roman"/>
                <a:cs typeface="Times New Roman"/>
              </a:rPr>
              <a:t> molecular clouds are less spherical and are more asymmetric than shell type SNRs.</a:t>
            </a:r>
            <a:endParaRPr lang="en-US" sz="2400" i="1" dirty="0">
              <a:solidFill>
                <a:schemeClr val="bg1"/>
              </a:solidFill>
              <a:latin typeface="Times New Roman"/>
              <a:cs typeface="Times New Roman"/>
            </a:endParaRPr>
          </a:p>
        </p:txBody>
      </p:sp>
      <p:pic>
        <p:nvPicPr>
          <p:cNvPr id="25" name="Picture 24" descr="w49b.jpg"/>
          <p:cNvPicPr>
            <a:picLocks noChangeAspect="1"/>
          </p:cNvPicPr>
          <p:nvPr/>
        </p:nvPicPr>
        <p:blipFill rotWithShape="1">
          <a:blip r:embed="rId4">
            <a:extLst>
              <a:ext uri="{28A0092B-C50C-407E-A947-70E740481C1C}">
                <a14:useLocalDpi xmlns:a14="http://schemas.microsoft.com/office/drawing/2010/main" val="0"/>
              </a:ext>
            </a:extLst>
          </a:blip>
          <a:srcRect l="21481" t="15127" r="17778" b="22716"/>
          <a:stretch/>
        </p:blipFill>
        <p:spPr>
          <a:xfrm>
            <a:off x="4276596" y="1011831"/>
            <a:ext cx="1074513" cy="1099562"/>
          </a:xfrm>
          <a:prstGeom prst="rect">
            <a:avLst/>
          </a:prstGeom>
        </p:spPr>
      </p:pic>
      <p:pic>
        <p:nvPicPr>
          <p:cNvPr id="27" name="Picture 26"/>
          <p:cNvPicPr>
            <a:picLocks noChangeAspect="1"/>
          </p:cNvPicPr>
          <p:nvPr/>
        </p:nvPicPr>
        <p:blipFill rotWithShape="1">
          <a:blip r:embed="rId5"/>
          <a:srcRect l="7483" t="7273" r="14308" b="7025"/>
          <a:stretch/>
        </p:blipFill>
        <p:spPr>
          <a:xfrm>
            <a:off x="3247370" y="842621"/>
            <a:ext cx="995360" cy="993161"/>
          </a:xfrm>
          <a:prstGeom prst="rect">
            <a:avLst/>
          </a:prstGeom>
        </p:spPr>
      </p:pic>
      <p:pic>
        <p:nvPicPr>
          <p:cNvPr id="31" name="Picture 30"/>
          <p:cNvPicPr>
            <a:picLocks noChangeAspect="1"/>
          </p:cNvPicPr>
          <p:nvPr/>
        </p:nvPicPr>
        <p:blipFill>
          <a:blip r:embed="rId6"/>
          <a:stretch>
            <a:fillRect/>
          </a:stretch>
        </p:blipFill>
        <p:spPr>
          <a:xfrm>
            <a:off x="2264978" y="2446608"/>
            <a:ext cx="982392" cy="982392"/>
          </a:xfrm>
          <a:prstGeom prst="rect">
            <a:avLst/>
          </a:prstGeom>
        </p:spPr>
      </p:pic>
      <p:pic>
        <p:nvPicPr>
          <p:cNvPr id="33" name="Picture 32"/>
          <p:cNvPicPr>
            <a:picLocks noChangeAspect="1"/>
          </p:cNvPicPr>
          <p:nvPr/>
        </p:nvPicPr>
        <p:blipFill rotWithShape="1">
          <a:blip r:embed="rId7"/>
          <a:srcRect l="30576" t="30787" r="28828" b="31852"/>
          <a:stretch/>
        </p:blipFill>
        <p:spPr>
          <a:xfrm>
            <a:off x="1301643" y="702890"/>
            <a:ext cx="1054662" cy="1010015"/>
          </a:xfrm>
          <a:prstGeom prst="rect">
            <a:avLst/>
          </a:prstGeom>
        </p:spPr>
      </p:pic>
      <p:pic>
        <p:nvPicPr>
          <p:cNvPr id="34" name="Picture 33"/>
          <p:cNvPicPr>
            <a:picLocks noChangeAspect="1"/>
          </p:cNvPicPr>
          <p:nvPr/>
        </p:nvPicPr>
        <p:blipFill rotWithShape="1">
          <a:blip r:embed="rId8"/>
          <a:srcRect l="13889" t="6799" r="11111" b="10945"/>
          <a:stretch/>
        </p:blipFill>
        <p:spPr>
          <a:xfrm>
            <a:off x="5351109" y="2646877"/>
            <a:ext cx="1190987" cy="1367429"/>
          </a:xfrm>
          <a:prstGeom prst="rect">
            <a:avLst/>
          </a:prstGeom>
        </p:spPr>
      </p:pic>
      <p:pic>
        <p:nvPicPr>
          <p:cNvPr id="35" name="Picture 34"/>
          <p:cNvPicPr>
            <a:picLocks noChangeAspect="1"/>
          </p:cNvPicPr>
          <p:nvPr/>
        </p:nvPicPr>
        <p:blipFill rotWithShape="1">
          <a:blip r:embed="rId9"/>
          <a:srcRect t="7268" b="26895"/>
          <a:stretch/>
        </p:blipFill>
        <p:spPr>
          <a:xfrm rot="5400000">
            <a:off x="3124901" y="2641917"/>
            <a:ext cx="1232881" cy="781127"/>
          </a:xfrm>
          <a:prstGeom prst="rect">
            <a:avLst/>
          </a:prstGeom>
        </p:spPr>
      </p:pic>
      <p:sp>
        <p:nvSpPr>
          <p:cNvPr id="15" name="TextBox 14"/>
          <p:cNvSpPr txBox="1"/>
          <p:nvPr/>
        </p:nvSpPr>
        <p:spPr>
          <a:xfrm>
            <a:off x="6867529" y="5884348"/>
            <a:ext cx="1769272" cy="369332"/>
          </a:xfrm>
          <a:prstGeom prst="rect">
            <a:avLst/>
          </a:prstGeom>
          <a:noFill/>
        </p:spPr>
        <p:txBody>
          <a:bodyPr wrap="none" rtlCol="0">
            <a:spAutoFit/>
          </a:bodyPr>
          <a:lstStyle/>
          <a:p>
            <a:r>
              <a:rPr lang="en-US" dirty="0" smtClean="0">
                <a:solidFill>
                  <a:schemeClr val="bg1"/>
                </a:solidFill>
              </a:rPr>
              <a:t>Lopez et al. 2013</a:t>
            </a:r>
            <a:endParaRPr lang="en-US" dirty="0">
              <a:solidFill>
                <a:schemeClr val="bg1"/>
              </a:solidFill>
            </a:endParaRPr>
          </a:p>
        </p:txBody>
      </p:sp>
      <p:pic>
        <p:nvPicPr>
          <p:cNvPr id="2" name="Picture 1"/>
          <p:cNvPicPr>
            <a:picLocks noChangeAspect="1"/>
          </p:cNvPicPr>
          <p:nvPr/>
        </p:nvPicPr>
        <p:blipFill>
          <a:blip r:embed="rId10"/>
          <a:stretch>
            <a:fillRect/>
          </a:stretch>
        </p:blipFill>
        <p:spPr>
          <a:xfrm>
            <a:off x="4491740" y="3416300"/>
            <a:ext cx="12700" cy="12700"/>
          </a:xfrm>
          <a:prstGeom prst="rect">
            <a:avLst/>
          </a:prstGeom>
        </p:spPr>
      </p:pic>
      <p:pic>
        <p:nvPicPr>
          <p:cNvPr id="3" name="Picture 2"/>
          <p:cNvPicPr>
            <a:picLocks noChangeAspect="1"/>
          </p:cNvPicPr>
          <p:nvPr/>
        </p:nvPicPr>
        <p:blipFill>
          <a:blip r:embed="rId10"/>
          <a:stretch>
            <a:fillRect/>
          </a:stretch>
        </p:blipFill>
        <p:spPr>
          <a:xfrm>
            <a:off x="4491740" y="3416300"/>
            <a:ext cx="12700" cy="12700"/>
          </a:xfrm>
          <a:prstGeom prst="rect">
            <a:avLst/>
          </a:prstGeom>
        </p:spPr>
      </p:pic>
      <p:pic>
        <p:nvPicPr>
          <p:cNvPr id="4" name="Picture 3"/>
          <p:cNvPicPr>
            <a:picLocks noChangeAspect="1"/>
          </p:cNvPicPr>
          <p:nvPr/>
        </p:nvPicPr>
        <p:blipFill rotWithShape="1">
          <a:blip r:embed="rId11"/>
          <a:srcRect l="5579" t="5103" r="4893" b="5655"/>
          <a:stretch/>
        </p:blipFill>
        <p:spPr>
          <a:xfrm>
            <a:off x="6289992" y="842621"/>
            <a:ext cx="956187" cy="870284"/>
          </a:xfrm>
          <a:prstGeom prst="rect">
            <a:avLst/>
          </a:prstGeom>
        </p:spPr>
      </p:pic>
      <p:pic>
        <p:nvPicPr>
          <p:cNvPr id="20" name="Picture 19"/>
          <p:cNvPicPr>
            <a:picLocks noChangeAspect="1"/>
          </p:cNvPicPr>
          <p:nvPr/>
        </p:nvPicPr>
        <p:blipFill rotWithShape="1">
          <a:blip r:embed="rId12"/>
          <a:srcRect l="20127" t="20642" r="18921" b="18539"/>
          <a:stretch/>
        </p:blipFill>
        <p:spPr>
          <a:xfrm>
            <a:off x="1507247" y="4724399"/>
            <a:ext cx="876342" cy="846665"/>
          </a:xfrm>
          <a:prstGeom prst="rect">
            <a:avLst/>
          </a:prstGeom>
        </p:spPr>
      </p:pic>
      <p:sp>
        <p:nvSpPr>
          <p:cNvPr id="5" name="TextBox 4"/>
          <p:cNvSpPr txBox="1"/>
          <p:nvPr/>
        </p:nvSpPr>
        <p:spPr>
          <a:xfrm>
            <a:off x="1293218" y="5473760"/>
            <a:ext cx="1274708" cy="400110"/>
          </a:xfrm>
          <a:prstGeom prst="rect">
            <a:avLst/>
          </a:prstGeom>
          <a:solidFill>
            <a:srgbClr val="8000FF"/>
          </a:solidFill>
        </p:spPr>
        <p:txBody>
          <a:bodyPr wrap="none" rtlCol="0">
            <a:spAutoFit/>
          </a:bodyPr>
          <a:lstStyle/>
          <a:p>
            <a:r>
              <a:rPr lang="en-US" sz="2000" b="1" dirty="0" smtClean="0">
                <a:solidFill>
                  <a:srgbClr val="FFFFFF"/>
                </a:solidFill>
              </a:rPr>
              <a:t>Shell Type</a:t>
            </a:r>
            <a:endParaRPr lang="en-US" sz="2000" b="1" dirty="0">
              <a:solidFill>
                <a:srgbClr val="FFFFFF"/>
              </a:solidFill>
            </a:endParaRPr>
          </a:p>
        </p:txBody>
      </p:sp>
    </p:spTree>
    <p:extLst>
      <p:ext uri="{BB962C8B-B14F-4D97-AF65-F5344CB8AC3E}">
        <p14:creationId xmlns:p14="http://schemas.microsoft.com/office/powerpoint/2010/main" val="1899314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48020" y="-8414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Enhancement &amp; Rapid cooling.</a:t>
            </a:r>
            <a:endParaRPr lang="en-A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50" name="Group 49"/>
          <p:cNvGrpSpPr/>
          <p:nvPr/>
        </p:nvGrpSpPr>
        <p:grpSpPr>
          <a:xfrm>
            <a:off x="186799" y="2713570"/>
            <a:ext cx="8709097" cy="3817617"/>
            <a:chOff x="186799" y="2713570"/>
            <a:chExt cx="8709097" cy="3817617"/>
          </a:xfrm>
        </p:grpSpPr>
        <p:pic>
          <p:nvPicPr>
            <p:cNvPr id="51" name="Picture 50" descr="whole_remnant_0.5-5.jpg"/>
            <p:cNvPicPr>
              <a:picLocks noChangeAspect="1"/>
            </p:cNvPicPr>
            <p:nvPr/>
          </p:nvPicPr>
          <p:blipFill rotWithShape="1">
            <a:blip r:embed="rId3">
              <a:extLst>
                <a:ext uri="{28A0092B-C50C-407E-A947-70E740481C1C}">
                  <a14:useLocalDpi xmlns:a14="http://schemas.microsoft.com/office/drawing/2010/main" val="0"/>
                </a:ext>
              </a:extLst>
            </a:blip>
            <a:srcRect l="6701" t="11736" r="10875" b="7312"/>
            <a:stretch/>
          </p:blipFill>
          <p:spPr>
            <a:xfrm>
              <a:off x="4375751" y="2760136"/>
              <a:ext cx="3669329" cy="2784732"/>
            </a:xfrm>
            <a:prstGeom prst="rect">
              <a:avLst/>
            </a:prstGeom>
            <a:ln w="38100" cmpd="sng">
              <a:solidFill>
                <a:srgbClr val="FF0080"/>
              </a:solidFill>
            </a:ln>
          </p:spPr>
        </p:pic>
        <p:pic>
          <p:nvPicPr>
            <p:cNvPr id="52" name="Picture 51" descr="whole_remnant_0.5-5.jpg"/>
            <p:cNvPicPr>
              <a:picLocks noChangeAspect="1"/>
            </p:cNvPicPr>
            <p:nvPr/>
          </p:nvPicPr>
          <p:blipFill rotWithShape="1">
            <a:blip r:embed="rId3">
              <a:extLst>
                <a:ext uri="{28A0092B-C50C-407E-A947-70E740481C1C}">
                  <a14:useLocalDpi xmlns:a14="http://schemas.microsoft.com/office/drawing/2010/main" val="0"/>
                </a:ext>
              </a:extLst>
            </a:blip>
            <a:srcRect l="39235" t="13774" r="29142" b="56232"/>
            <a:stretch/>
          </p:blipFill>
          <p:spPr>
            <a:xfrm>
              <a:off x="5727866" y="4180709"/>
              <a:ext cx="3168030" cy="2321909"/>
            </a:xfrm>
            <a:prstGeom prst="rect">
              <a:avLst/>
            </a:prstGeom>
            <a:ln w="57150" cmpd="sng">
              <a:solidFill>
                <a:srgbClr val="0080FF"/>
              </a:solidFill>
            </a:ln>
          </p:spPr>
        </p:pic>
        <p:sp>
          <p:nvSpPr>
            <p:cNvPr id="53" name="Rectangle 52"/>
            <p:cNvSpPr/>
            <p:nvPr/>
          </p:nvSpPr>
          <p:spPr>
            <a:xfrm>
              <a:off x="5646495" y="2827868"/>
              <a:ext cx="1634835" cy="733222"/>
            </a:xfrm>
            <a:prstGeom prst="rect">
              <a:avLst/>
            </a:prstGeom>
            <a:noFill/>
            <a:ln w="38100" cmpd="sng">
              <a:solidFill>
                <a:srgbClr val="00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53" idx="2"/>
              <a:endCxn id="52" idx="0"/>
            </p:cNvCxnSpPr>
            <p:nvPr/>
          </p:nvCxnSpPr>
          <p:spPr>
            <a:xfrm>
              <a:off x="6463913" y="3561090"/>
              <a:ext cx="847968" cy="619619"/>
            </a:xfrm>
            <a:prstGeom prst="straightConnector1">
              <a:avLst/>
            </a:prstGeom>
            <a:ln w="38100" cmpd="sng">
              <a:solidFill>
                <a:srgbClr val="0080FF"/>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995000" y="4778401"/>
              <a:ext cx="599593" cy="461665"/>
            </a:xfrm>
            <a:prstGeom prst="rect">
              <a:avLst/>
            </a:prstGeom>
            <a:noFill/>
          </p:spPr>
          <p:txBody>
            <a:bodyPr wrap="none" rtlCol="0">
              <a:spAutoFit/>
            </a:bodyPr>
            <a:lstStyle/>
            <a:p>
              <a:r>
                <a:rPr lang="en-US" sz="2400" b="1" dirty="0" smtClean="0"/>
                <a:t>Mg</a:t>
              </a:r>
              <a:endParaRPr lang="en-US" sz="2400" b="1" dirty="0"/>
            </a:p>
          </p:txBody>
        </p:sp>
        <p:sp>
          <p:nvSpPr>
            <p:cNvPr id="56" name="TextBox 55"/>
            <p:cNvSpPr txBox="1"/>
            <p:nvPr/>
          </p:nvSpPr>
          <p:spPr>
            <a:xfrm>
              <a:off x="7328814" y="5306531"/>
              <a:ext cx="405730" cy="461665"/>
            </a:xfrm>
            <a:prstGeom prst="rect">
              <a:avLst/>
            </a:prstGeom>
            <a:noFill/>
          </p:spPr>
          <p:txBody>
            <a:bodyPr wrap="none" rtlCol="0">
              <a:spAutoFit/>
            </a:bodyPr>
            <a:lstStyle/>
            <a:p>
              <a:r>
                <a:rPr lang="en-US" sz="2400" b="1" dirty="0" smtClean="0"/>
                <a:t>Si</a:t>
              </a:r>
              <a:endParaRPr lang="en-US" sz="2400" b="1" dirty="0"/>
            </a:p>
          </p:txBody>
        </p:sp>
        <p:sp>
          <p:nvSpPr>
            <p:cNvPr id="57" name="TextBox 56"/>
            <p:cNvSpPr txBox="1"/>
            <p:nvPr/>
          </p:nvSpPr>
          <p:spPr>
            <a:xfrm>
              <a:off x="8387828" y="4470399"/>
              <a:ext cx="330138" cy="461665"/>
            </a:xfrm>
            <a:prstGeom prst="rect">
              <a:avLst/>
            </a:prstGeom>
            <a:noFill/>
          </p:spPr>
          <p:txBody>
            <a:bodyPr wrap="none" rtlCol="0">
              <a:spAutoFit/>
            </a:bodyPr>
            <a:lstStyle/>
            <a:p>
              <a:r>
                <a:rPr lang="en-US" sz="2400" b="1" dirty="0" smtClean="0"/>
                <a:t>S</a:t>
              </a:r>
              <a:endParaRPr lang="en-US" sz="2400" b="1" dirty="0"/>
            </a:p>
          </p:txBody>
        </p:sp>
        <p:sp>
          <p:nvSpPr>
            <p:cNvPr id="58" name="TextBox 57"/>
            <p:cNvSpPr txBox="1"/>
            <p:nvPr/>
          </p:nvSpPr>
          <p:spPr>
            <a:xfrm rot="16200000">
              <a:off x="-1028919" y="4946138"/>
              <a:ext cx="2800767" cy="369332"/>
            </a:xfrm>
            <a:prstGeom prst="rect">
              <a:avLst/>
            </a:prstGeom>
            <a:noFill/>
          </p:spPr>
          <p:txBody>
            <a:bodyPr wrap="none" rtlCol="0">
              <a:spAutoFit/>
            </a:bodyPr>
            <a:lstStyle/>
            <a:p>
              <a:r>
                <a:rPr lang="en-US" dirty="0" err="1" smtClean="0">
                  <a:solidFill>
                    <a:schemeClr val="bg1"/>
                  </a:solidFill>
                </a:rPr>
                <a:t>Kes</a:t>
              </a:r>
              <a:r>
                <a:rPr lang="en-US" dirty="0" smtClean="0">
                  <a:solidFill>
                    <a:schemeClr val="bg1"/>
                  </a:solidFill>
                </a:rPr>
                <a:t> 79 - Auchettl et al. 2014</a:t>
              </a:r>
              <a:endParaRPr lang="en-US" dirty="0">
                <a:solidFill>
                  <a:schemeClr val="bg1"/>
                </a:solidFill>
              </a:endParaRPr>
            </a:p>
          </p:txBody>
        </p:sp>
        <p:pic>
          <p:nvPicPr>
            <p:cNvPr id="59" name="Picture 58" descr="kes79_xray_withoutscale.jpg"/>
            <p:cNvPicPr>
              <a:picLocks noChangeAspect="1"/>
            </p:cNvPicPr>
            <p:nvPr/>
          </p:nvPicPr>
          <p:blipFill rotWithShape="1">
            <a:blip r:embed="rId4">
              <a:extLst>
                <a:ext uri="{28A0092B-C50C-407E-A947-70E740481C1C}">
                  <a14:useLocalDpi xmlns:a14="http://schemas.microsoft.com/office/drawing/2010/main" val="0"/>
                </a:ext>
              </a:extLst>
            </a:blip>
            <a:srcRect l="13719" t="1728" r="1064" b="11358"/>
            <a:stretch/>
          </p:blipFill>
          <p:spPr>
            <a:xfrm>
              <a:off x="649030" y="2713570"/>
              <a:ext cx="3477502" cy="3649131"/>
            </a:xfrm>
            <a:prstGeom prst="rect">
              <a:avLst/>
            </a:prstGeom>
          </p:spPr>
        </p:pic>
        <p:cxnSp>
          <p:nvCxnSpPr>
            <p:cNvPr id="60" name="Straight Arrow Connector 59"/>
            <p:cNvCxnSpPr/>
            <p:nvPr/>
          </p:nvCxnSpPr>
          <p:spPr>
            <a:xfrm flipV="1">
              <a:off x="3064933" y="4180709"/>
              <a:ext cx="1744134" cy="751355"/>
            </a:xfrm>
            <a:prstGeom prst="straightConnector1">
              <a:avLst/>
            </a:prstGeom>
            <a:ln w="57150" cmpd="sng">
              <a:solidFill>
                <a:srgbClr val="FF0080"/>
              </a:solidFill>
              <a:tailEnd type="arrow"/>
            </a:ln>
          </p:spPr>
          <p:style>
            <a:lnRef idx="2">
              <a:schemeClr val="accent1"/>
            </a:lnRef>
            <a:fillRef idx="0">
              <a:schemeClr val="accent1"/>
            </a:fillRef>
            <a:effectRef idx="1">
              <a:schemeClr val="accent1"/>
            </a:effectRef>
            <a:fontRef idx="minor">
              <a:schemeClr val="tx1"/>
            </a:fontRef>
          </p:style>
        </p:cxnSp>
      </p:grpSp>
      <p:sp>
        <p:nvSpPr>
          <p:cNvPr id="62" name="Content Placeholder 2"/>
          <p:cNvSpPr txBox="1">
            <a:spLocks/>
          </p:cNvSpPr>
          <p:nvPr/>
        </p:nvSpPr>
        <p:spPr>
          <a:xfrm>
            <a:off x="348020" y="973392"/>
            <a:ext cx="8480286" cy="17859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i="1" smtClean="0">
                <a:solidFill>
                  <a:srgbClr val="FFFFFF"/>
                </a:solidFill>
                <a:latin typeface="Times New Roman"/>
                <a:cs typeface="Times New Roman"/>
              </a:rPr>
              <a:t>Strong X-ray lines imply super solar abundances of stellar ejecta.</a:t>
            </a:r>
          </a:p>
          <a:p>
            <a:pPr lvl="1"/>
            <a:r>
              <a:rPr lang="en-US" sz="1800" i="1" smtClean="0">
                <a:solidFill>
                  <a:srgbClr val="FFFFFF"/>
                </a:solidFill>
                <a:latin typeface="Times New Roman"/>
                <a:cs typeface="Times New Roman"/>
              </a:rPr>
              <a:t>Expect to see ejecta only in young SNRs, not middle aged SNRs.</a:t>
            </a:r>
          </a:p>
          <a:p>
            <a:r>
              <a:rPr lang="en-US" sz="2200" i="1" smtClean="0">
                <a:solidFill>
                  <a:srgbClr val="FFFFFF"/>
                </a:solidFill>
                <a:latin typeface="Times New Roman"/>
                <a:cs typeface="Times New Roman"/>
              </a:rPr>
              <a:t>Rapid cooling in the form of radiative recombination features.</a:t>
            </a:r>
          </a:p>
          <a:p>
            <a:pPr lvl="1"/>
            <a:r>
              <a:rPr lang="en-US" sz="1800" i="1" smtClean="0">
                <a:solidFill>
                  <a:srgbClr val="FFFFFF"/>
                </a:solidFill>
                <a:latin typeface="Times New Roman"/>
                <a:cs typeface="Times New Roman"/>
              </a:rPr>
              <a:t>Only see in SNRs interacting with MCs.</a:t>
            </a:r>
            <a:endParaRPr lang="en-US" sz="1800" i="1" dirty="0">
              <a:solidFill>
                <a:srgbClr val="FFFFFF"/>
              </a:solidFill>
              <a:latin typeface="Times New Roman"/>
              <a:cs typeface="Times New Roman"/>
            </a:endParaRPr>
          </a:p>
        </p:txBody>
      </p:sp>
    </p:spTree>
    <p:extLst>
      <p:ext uri="{BB962C8B-B14F-4D97-AF65-F5344CB8AC3E}">
        <p14:creationId xmlns:p14="http://schemas.microsoft.com/office/powerpoint/2010/main" val="1849031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12138</TotalTime>
  <Words>4114</Words>
  <Application>Microsoft Macintosh PowerPoint</Application>
  <PresentationFormat>On-screen Show (4:3)</PresentationFormat>
  <Paragraphs>270</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Times</vt:lpstr>
      <vt:lpstr>Times New Roman</vt:lpstr>
      <vt:lpstr>Wingdings</vt:lpstr>
      <vt:lpstr>Arial</vt:lpstr>
      <vt:lpstr>Office Theme</vt:lpstr>
      <vt:lpstr>Unexpectedly Bright:  High energy emission from SNRs</vt:lpstr>
      <vt:lpstr>Environment  affects the evolution  of a star</vt:lpstr>
      <vt:lpstr>Expanding shock-front</vt:lpstr>
      <vt:lpstr>PowerPoint Presentation</vt:lpstr>
      <vt:lpstr>Discover the star we didn’t see</vt:lpstr>
      <vt:lpstr>PowerPoint Presentation</vt:lpstr>
      <vt:lpstr>PowerPoint Presentation</vt:lpstr>
      <vt:lpstr>PowerPoint Presentation</vt:lpstr>
      <vt:lpstr>PowerPoint Presentation</vt:lpstr>
      <vt:lpstr>PowerPoint Presentation</vt:lpstr>
      <vt:lpstr>SNRs accelerate particles</vt:lpstr>
      <vt:lpstr>Sources of gamma-rays</vt:lpstr>
      <vt:lpstr>Individual studies</vt:lpstr>
      <vt:lpstr>Global analysis</vt:lpstr>
      <vt:lpstr>PowerPoint Presentation</vt:lpstr>
      <vt:lpstr>PowerPoint Presentation</vt:lpstr>
      <vt:lpstr>PowerPoint Presentation</vt:lpstr>
      <vt:lpstr>PowerPoint Presentation</vt:lpstr>
      <vt:lpstr>PowerPoint Presentation</vt:lpstr>
      <vt:lpstr>PowerPoint Presentation</vt:lpstr>
      <vt:lpstr>Type Ia MM SNRs  interacting with molecular clouds.</vt:lpstr>
      <vt:lpstr>Type Ia vs. CC MM SNRs.</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after Death: the X-ray and γ–ray emission from the remnants of stars.</dc:title>
  <dc:creator>Katie Auchettl</dc:creator>
  <cp:lastModifiedBy>Katie Auchettl</cp:lastModifiedBy>
  <cp:revision>2032</cp:revision>
  <cp:lastPrinted>2016-02-10T02:17:15Z</cp:lastPrinted>
  <dcterms:created xsi:type="dcterms:W3CDTF">2015-06-22T01:53:35Z</dcterms:created>
  <dcterms:modified xsi:type="dcterms:W3CDTF">2017-08-08T16:55:42Z</dcterms:modified>
</cp:coreProperties>
</file>