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7" r:id="rId1"/>
  </p:sldMasterIdLst>
  <p:notesMasterIdLst>
    <p:notesMasterId r:id="rId27"/>
  </p:notesMasterIdLst>
  <p:handoutMasterIdLst>
    <p:handoutMasterId r:id="rId28"/>
  </p:handoutMasterIdLst>
  <p:sldIdLst>
    <p:sldId id="873" r:id="rId2"/>
    <p:sldId id="972" r:id="rId3"/>
    <p:sldId id="899" r:id="rId4"/>
    <p:sldId id="1004" r:id="rId5"/>
    <p:sldId id="979" r:id="rId6"/>
    <p:sldId id="980" r:id="rId7"/>
    <p:sldId id="945" r:id="rId8"/>
    <p:sldId id="947" r:id="rId9"/>
    <p:sldId id="950" r:id="rId10"/>
    <p:sldId id="957" r:id="rId11"/>
    <p:sldId id="959" r:id="rId12"/>
    <p:sldId id="1003" r:id="rId13"/>
    <p:sldId id="948" r:id="rId14"/>
    <p:sldId id="949" r:id="rId15"/>
    <p:sldId id="1000" r:id="rId16"/>
    <p:sldId id="1001" r:id="rId17"/>
    <p:sldId id="941" r:id="rId18"/>
    <p:sldId id="994" r:id="rId19"/>
    <p:sldId id="997" r:id="rId20"/>
    <p:sldId id="998" r:id="rId21"/>
    <p:sldId id="999" r:id="rId22"/>
    <p:sldId id="1002" r:id="rId23"/>
    <p:sldId id="892" r:id="rId24"/>
    <p:sldId id="988" r:id="rId25"/>
    <p:sldId id="993" r:id="rId26"/>
  </p:sldIdLst>
  <p:sldSz cx="9144000" cy="6858000" type="screen4x3"/>
  <p:notesSz cx="7431088" cy="9702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56">
          <p15:clr>
            <a:srgbClr val="A4A3A4"/>
          </p15:clr>
        </p15:guide>
        <p15:guide id="2" pos="233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ECA1"/>
    <a:srgbClr val="E95DE5"/>
    <a:srgbClr val="241C89"/>
    <a:srgbClr val="08418B"/>
    <a:srgbClr val="E4340D"/>
    <a:srgbClr val="E33110"/>
    <a:srgbClr val="DC2707"/>
    <a:srgbClr val="FFB04D"/>
    <a:srgbClr val="FF00FF"/>
    <a:srgbClr val="87A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6" autoAdjust="0"/>
    <p:restoredTop sz="94640"/>
  </p:normalViewPr>
  <p:slideViewPr>
    <p:cSldViewPr showGuides="1">
      <p:cViewPr varScale="1">
        <p:scale>
          <a:sx n="111" d="100"/>
          <a:sy n="111" d="100"/>
        </p:scale>
        <p:origin x="67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768"/>
    </p:cViewPr>
  </p:sorterViewPr>
  <p:notesViewPr>
    <p:cSldViewPr showGuides="1">
      <p:cViewPr>
        <p:scale>
          <a:sx n="66" d="100"/>
          <a:sy n="66" d="100"/>
        </p:scale>
        <p:origin x="-1572" y="420"/>
      </p:cViewPr>
      <p:guideLst>
        <p:guide orient="horz" pos="3056"/>
        <p:guide pos="233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924675" y="9283700"/>
            <a:ext cx="430213" cy="323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6569" tIns="47438" rIns="96569" bIns="47438" anchor="ctr">
            <a:prstTxWarp prst="textNoShape">
              <a:avLst/>
            </a:prstTxWarp>
            <a:spAutoFit/>
          </a:bodyPr>
          <a:lstStyle/>
          <a:p>
            <a:pPr algn="r" defTabSz="974725" eaLnBrk="0" hangingPunct="0">
              <a:defRPr/>
            </a:pPr>
            <a:fld id="{1B035E64-6CE0-8149-8FF2-9F97ABFFF7E6}" type="slidenum">
              <a:rPr lang="en-US" sz="1500"/>
              <a:pPr algn="r" defTabSz="974725" eaLnBrk="0" hangingPunct="0">
                <a:defRPr/>
              </a:pPr>
              <a:t>‹#›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3318525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9013" y="4608513"/>
            <a:ext cx="5453062" cy="4367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6569" tIns="47438" rIns="96569" bIns="474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93813" y="728663"/>
            <a:ext cx="4846637" cy="3635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919913" y="9288463"/>
            <a:ext cx="434975" cy="315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6569" tIns="47438" rIns="96569" bIns="47438" anchor="ctr">
            <a:prstTxWarp prst="textNoShape">
              <a:avLst/>
            </a:prstTxWarp>
            <a:spAutoFit/>
          </a:bodyPr>
          <a:lstStyle/>
          <a:p>
            <a:pPr algn="r" defTabSz="974725" eaLnBrk="0" hangingPunct="0">
              <a:defRPr/>
            </a:pPr>
            <a:fld id="{89B21EAC-6EA8-3C43-A7E4-7644F914560F}" type="slidenum">
              <a:rPr lang="en-US" sz="1500"/>
              <a:pPr algn="r" defTabSz="974725" eaLnBrk="0" hangingPunct="0">
                <a:defRPr/>
              </a:pPr>
              <a:t>‹#›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5816432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65" charset="-128"/>
        <a:cs typeface="ヒラギノ角ゴ Pro W3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pitchFamily="-65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pitchFamily="-65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pitchFamily="-65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pitchFamily="-65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1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57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257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949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365478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9034" y="681039"/>
            <a:ext cx="46566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9523" y="681039"/>
            <a:ext cx="26811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767" y="681039"/>
            <a:ext cx="987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1545" y="681039"/>
            <a:ext cx="987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411" y="5046664"/>
            <a:ext cx="73378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5411" y="4797425"/>
            <a:ext cx="73378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5411" y="4637088"/>
            <a:ext cx="73378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5411" y="4541838"/>
            <a:ext cx="73378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A9FA7-9B52-B043-B226-6B5225678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0EEBB-6FE8-F446-B57E-DED8E3AE22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A84CB-7514-CC45-BD7E-A66A5E1F6F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3337F-0D14-0242-94F7-3851CDB5B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8823" y="1073150"/>
            <a:ext cx="4322234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3945" y="1"/>
            <a:ext cx="5514622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934" y="1483960"/>
            <a:ext cx="4114800" cy="118815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7834" y="4246564"/>
            <a:ext cx="209126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889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889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2656" y="401638"/>
            <a:ext cx="8504766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123" y="681039"/>
            <a:ext cx="2822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0634" y="681039"/>
            <a:ext cx="2822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8734" y="681039"/>
            <a:ext cx="846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956" y="681039"/>
            <a:ext cx="846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945" y="681039"/>
            <a:ext cx="36689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1380D-611E-C04D-A00F-CA5E402C9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E8072-C11F-2245-A03E-9B9C4DE0A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422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489" y="681039"/>
            <a:ext cx="4656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978" y="681039"/>
            <a:ext cx="26812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223" y="681039"/>
            <a:ext cx="987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9"/>
            <a:ext cx="846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578" y="681039"/>
            <a:ext cx="28222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9089" y="681039"/>
            <a:ext cx="28222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190" y="681039"/>
            <a:ext cx="846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412" y="681039"/>
            <a:ext cx="846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9"/>
            <a:ext cx="3527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1ABB6-12B5-DF47-9197-C5DB0F3A5A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51914-9008-3E44-A957-682C0F824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8FBE4-B4B2-C949-BEBC-9B65345A0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F9474-0C49-2647-8B39-28966AFF8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1" y="0"/>
            <a:ext cx="8778522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2656" y="1884363"/>
            <a:ext cx="8782756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8"/>
          <p:cNvGrpSpPr>
            <a:grpSpLocks/>
          </p:cNvGrpSpPr>
          <p:nvPr/>
        </p:nvGrpSpPr>
        <p:grpSpPr bwMode="auto">
          <a:xfrm rot="5400000">
            <a:off x="8515086" y="1218583"/>
            <a:ext cx="131762" cy="129822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26754" y="1334372"/>
              <a:ext cx="88514" cy="7994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48003" y="1423709"/>
              <a:ext cx="125962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07675" y="1333398"/>
              <a:ext cx="8851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4"/>
          <p:cNvGrpSpPr>
            <a:grpSpLocks/>
          </p:cNvGrpSpPr>
          <p:nvPr/>
        </p:nvGrpSpPr>
        <p:grpSpPr bwMode="auto">
          <a:xfrm rot="5400000">
            <a:off x="8667486" y="1370983"/>
            <a:ext cx="131762" cy="129822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26754" y="1334372"/>
              <a:ext cx="88514" cy="7994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48003" y="1423709"/>
              <a:ext cx="125962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07675" y="1333398"/>
              <a:ext cx="8851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8"/>
          <p:cNvGrpSpPr>
            <a:grpSpLocks/>
          </p:cNvGrpSpPr>
          <p:nvPr/>
        </p:nvGrpSpPr>
        <p:grpSpPr bwMode="auto">
          <a:xfrm rot="5400000">
            <a:off x="8321058" y="1474876"/>
            <a:ext cx="131763" cy="128412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27130" y="1334354"/>
              <a:ext cx="87765" cy="79944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48172" y="1424232"/>
              <a:ext cx="125625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08049" y="1333379"/>
              <a:ext cx="8776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3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751FC-18C2-7B48-9AC2-A1B64F461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9034" y="681039"/>
            <a:ext cx="46566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523" y="681039"/>
            <a:ext cx="26811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49767" y="681039"/>
            <a:ext cx="987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1545" y="681039"/>
            <a:ext cx="987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4572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1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r>
              <a:rPr lang="en-US" smtClean="0"/>
              <a:t>TeVPA 2017</a:t>
            </a:r>
            <a:endParaRPr lang="en-US" dirty="0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6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1">
                    <a:shade val="50000"/>
                  </a:schemeClr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6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fld id="{4785241C-E851-C343-AA76-025DB7AEE87F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0" i="0" kern="1200" spc="-100">
          <a:solidFill>
            <a:srgbClr val="C1EEFF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C1EEFF"/>
          </a:solidFill>
          <a:latin typeface="Chalkboard" pitchFamily="-105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C1EEFF"/>
          </a:solidFill>
          <a:latin typeface="Chalkboard" pitchFamily="-105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C1EEFF"/>
          </a:solidFill>
          <a:latin typeface="Chalkboard" pitchFamily="-105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C1EEFF"/>
          </a:solidFill>
          <a:latin typeface="Chalkboard" pitchFamily="-105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C1EEFF"/>
          </a:solidFill>
          <a:latin typeface="Consolas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C1EEFF"/>
          </a:solidFill>
          <a:latin typeface="Consolas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C1EEFF"/>
          </a:solidFill>
          <a:latin typeface="Consolas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C1EEFF"/>
          </a:solidFill>
          <a:latin typeface="Consolas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charset="2"/>
        <a:buChar char=""/>
        <a:defRPr sz="3000" kern="1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2"/>
        <a:buChar char=""/>
        <a:defRPr sz="26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charset="2"/>
        <a:buChar char=""/>
        <a:defRPr sz="24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charset="2"/>
        <a:buChar char=""/>
        <a:defRPr sz="22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charset="2"/>
        <a:buChar char="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2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hea-www.harvard.edu/~slane/research/pwn/vol.xhtml" TargetMode="External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55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t="5555" r="7559" b="3334"/>
          <a:stretch/>
        </p:blipFill>
        <p:spPr>
          <a:xfrm>
            <a:off x="1524000" y="76200"/>
            <a:ext cx="6292970" cy="6298407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200" y="5029200"/>
            <a:ext cx="169629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Collaborators:</a:t>
            </a:r>
          </a:p>
          <a:p>
            <a:endParaRPr lang="en-US" dirty="0" smtClean="0"/>
          </a:p>
          <a:p>
            <a:r>
              <a:rPr lang="en-US" dirty="0" smtClean="0"/>
              <a:t>J. </a:t>
            </a:r>
            <a:r>
              <a:rPr lang="en-US" dirty="0" err="1" smtClean="0"/>
              <a:t>Blondin</a:t>
            </a:r>
            <a:endParaRPr lang="en-US" dirty="0" smtClean="0"/>
          </a:p>
          <a:p>
            <a:r>
              <a:rPr lang="en-US" dirty="0" smtClean="0"/>
              <a:t>C. Kolb</a:t>
            </a:r>
          </a:p>
          <a:p>
            <a:r>
              <a:rPr lang="en-US" dirty="0" smtClean="0"/>
              <a:t>T. </a:t>
            </a:r>
            <a:r>
              <a:rPr lang="en-US" dirty="0" err="1" smtClean="0"/>
              <a:t>Temim</a:t>
            </a:r>
            <a:endParaRPr lang="en-US" dirty="0" smtClean="0"/>
          </a:p>
          <a:p>
            <a:r>
              <a:rPr lang="en-US" dirty="0" smtClean="0"/>
              <a:t>and many others…</a:t>
            </a:r>
            <a:endParaRPr lang="en-US" dirty="0" smtClean="0"/>
          </a:p>
        </p:txBody>
      </p:sp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685800" y="1600199"/>
            <a:ext cx="8001000" cy="45878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ea typeface="ＭＳ Ｐゴシック" pitchFamily="1" charset="-128"/>
              </a:rPr>
              <a:t>Complexities of a Mid-Life Crush: </a:t>
            </a:r>
            <a:r>
              <a:rPr lang="en-US" b="1" dirty="0" smtClean="0">
                <a:solidFill>
                  <a:schemeClr val="tx1"/>
                </a:solidFill>
                <a:ea typeface="ＭＳ Ｐゴシック" pitchFamily="1" charset="-128"/>
              </a:rPr>
              <a:t/>
            </a:r>
            <a:br>
              <a:rPr lang="en-US" b="1" dirty="0" smtClean="0">
                <a:solidFill>
                  <a:schemeClr val="tx1"/>
                </a:solidFill>
                <a:ea typeface="ＭＳ Ｐゴシック" pitchFamily="1" charset="-128"/>
              </a:rPr>
            </a:br>
            <a:r>
              <a:rPr lang="en-US" b="1" dirty="0">
                <a:solidFill>
                  <a:schemeClr val="tx1"/>
                </a:solidFill>
                <a:ea typeface="ＭＳ Ｐゴシック" pitchFamily="1" charset="-128"/>
              </a:rPr>
              <a:t/>
            </a:r>
            <a:br>
              <a:rPr lang="en-US" b="1" dirty="0">
                <a:solidFill>
                  <a:schemeClr val="tx1"/>
                </a:solidFill>
                <a:ea typeface="ＭＳ Ｐゴシック" pitchFamily="1" charset="-128"/>
              </a:rPr>
            </a:br>
            <a:r>
              <a:rPr lang="en-US" b="1" dirty="0" smtClean="0">
                <a:solidFill>
                  <a:schemeClr val="tx1"/>
                </a:solidFill>
                <a:ea typeface="ＭＳ Ｐゴシック" pitchFamily="1" charset="-128"/>
              </a:rPr>
              <a:t/>
            </a:r>
            <a:br>
              <a:rPr lang="en-US" b="1" dirty="0" smtClean="0">
                <a:solidFill>
                  <a:schemeClr val="tx1"/>
                </a:solidFill>
                <a:ea typeface="ＭＳ Ｐゴシック" pitchFamily="1" charset="-128"/>
              </a:rPr>
            </a:br>
            <a:r>
              <a:rPr lang="en-US" b="1" dirty="0" smtClean="0">
                <a:solidFill>
                  <a:schemeClr val="tx1"/>
                </a:solidFill>
                <a:ea typeface="ＭＳ Ｐゴシック" pitchFamily="1" charset="-128"/>
              </a:rPr>
              <a:t/>
            </a:r>
            <a:br>
              <a:rPr lang="en-US" b="1" dirty="0" smtClean="0">
                <a:solidFill>
                  <a:schemeClr val="tx1"/>
                </a:solidFill>
                <a:ea typeface="ＭＳ Ｐゴシック" pitchFamily="1" charset="-128"/>
              </a:rPr>
            </a:br>
            <a:r>
              <a:rPr lang="en-US" b="1" dirty="0">
                <a:solidFill>
                  <a:schemeClr val="tx1"/>
                </a:solidFill>
                <a:ea typeface="ＭＳ Ｐゴシック" pitchFamily="1" charset="-128"/>
              </a:rPr>
              <a:t/>
            </a:r>
            <a:br>
              <a:rPr lang="en-US" b="1" dirty="0">
                <a:solidFill>
                  <a:schemeClr val="tx1"/>
                </a:solidFill>
                <a:ea typeface="ＭＳ Ｐゴシック" pitchFamily="1" charset="-128"/>
              </a:rPr>
            </a:br>
            <a:r>
              <a:rPr lang="en-US" b="1" dirty="0" smtClean="0">
                <a:solidFill>
                  <a:schemeClr val="tx1"/>
                </a:solidFill>
                <a:ea typeface="ＭＳ Ｐゴシック" pitchFamily="1" charset="-128"/>
              </a:rPr>
              <a:t>A </a:t>
            </a:r>
            <a:r>
              <a:rPr lang="en-US" b="1" dirty="0">
                <a:solidFill>
                  <a:schemeClr val="tx1"/>
                </a:solidFill>
                <a:ea typeface="ＭＳ Ｐゴシック" pitchFamily="1" charset="-128"/>
              </a:rPr>
              <a:t>Study of the Pulsar Wind </a:t>
            </a:r>
            <a:r>
              <a:rPr lang="en-US" b="1" dirty="0" smtClean="0">
                <a:solidFill>
                  <a:schemeClr val="tx1"/>
                </a:solidFill>
                <a:ea typeface="ＭＳ Ｐゴシック" pitchFamily="1" charset="-128"/>
              </a:rPr>
              <a:t>Nebula Vela </a:t>
            </a:r>
            <a:r>
              <a:rPr lang="en-US" b="1" dirty="0">
                <a:solidFill>
                  <a:schemeClr val="tx1"/>
                </a:solidFill>
                <a:ea typeface="ＭＳ Ｐゴシック" pitchFamily="1" charset="-128"/>
              </a:rPr>
              <a:t>X</a:t>
            </a:r>
            <a:endParaRPr lang="en-US" b="1" dirty="0" smtClean="0">
              <a:solidFill>
                <a:schemeClr val="tx1"/>
              </a:solidFill>
              <a:latin typeface="Chalkboard"/>
              <a:ea typeface="ＭＳ Ｐゴシック" pitchFamily="1" charset="-128"/>
              <a:cs typeface="Chalkboard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Vela_Rcont.png"/>
          <p:cNvPicPr>
            <a:picLocks noChangeAspect="1"/>
          </p:cNvPicPr>
          <p:nvPr/>
        </p:nvPicPr>
        <p:blipFill>
          <a:blip r:embed="rId2"/>
          <a:srcRect l="30820" t="31721" r="13115" b="18554"/>
          <a:stretch>
            <a:fillRect/>
          </a:stretch>
        </p:blipFill>
        <p:spPr>
          <a:xfrm>
            <a:off x="0" y="304799"/>
            <a:ext cx="4495800" cy="4369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457200"/>
          </a:xfrm>
        </p:spPr>
        <p:txBody>
          <a:bodyPr/>
          <a:lstStyle/>
          <a:p>
            <a:r>
              <a:rPr lang="en-US" sz="2800" dirty="0" smtClean="0"/>
              <a:t>Vela SNR and its PWN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43200" y="1749623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30593" y="2283023"/>
            <a:ext cx="927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“Cocoon”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2133601" y="2436911"/>
            <a:ext cx="609599" cy="14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0800000" flipV="1">
            <a:off x="2133600" y="1905000"/>
            <a:ext cx="609600" cy="3538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09162" y="3730823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ROSAT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636250" y="3045023"/>
            <a:ext cx="716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Vela X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10800000">
            <a:off x="2209800" y="2819400"/>
            <a:ext cx="4572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200" y="4419600"/>
            <a:ext cx="445506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 Nearby SNR evolving in density gradient</a:t>
            </a:r>
          </a:p>
          <a:p>
            <a:pPr>
              <a:buFont typeface="Arial"/>
              <a:buChar char="•"/>
            </a:pPr>
            <a:endParaRPr lang="en-US" sz="1000" dirty="0" smtClean="0"/>
          </a:p>
          <a:p>
            <a:pPr>
              <a:buFont typeface="Arial"/>
              <a:buChar char="•"/>
            </a:pPr>
            <a:r>
              <a:rPr lang="en-US" sz="1800" dirty="0" smtClean="0"/>
              <a:t> Middle-aged pulsar with disrupted PWN</a:t>
            </a:r>
          </a:p>
          <a:p>
            <a:r>
              <a:rPr lang="en-US" sz="1800" dirty="0" smtClean="0"/>
              <a:t>  (Vela X)</a:t>
            </a:r>
          </a:p>
          <a:p>
            <a:pPr>
              <a:buFont typeface="Arial"/>
              <a:buChar char="•"/>
            </a:pPr>
            <a:endParaRPr lang="en-US" sz="1000" dirty="0" smtClean="0"/>
          </a:p>
          <a:p>
            <a:pPr>
              <a:buFont typeface="Arial"/>
              <a:buChar char="•"/>
            </a:pPr>
            <a:r>
              <a:rPr lang="en-US" sz="1800" dirty="0" smtClean="0"/>
              <a:t> “Cocoon”-like structure extending</a:t>
            </a:r>
          </a:p>
          <a:p>
            <a:r>
              <a:rPr lang="en-US" sz="1800" dirty="0" smtClean="0"/>
              <a:t>  southward from pulsar (</a:t>
            </a:r>
            <a:r>
              <a:rPr lang="en-US" sz="1800" dirty="0" err="1" smtClean="0"/>
              <a:t>Markwardt</a:t>
            </a:r>
            <a:r>
              <a:rPr lang="en-US" sz="1800" dirty="0" smtClean="0"/>
              <a:t> &amp;</a:t>
            </a:r>
          </a:p>
          <a:p>
            <a:r>
              <a:rPr lang="en-US" sz="1800" dirty="0" smtClean="0"/>
              <a:t>  </a:t>
            </a:r>
            <a:r>
              <a:rPr lang="en-US" sz="1800" dirty="0" err="1" smtClean="0"/>
              <a:t>Ögelman</a:t>
            </a:r>
            <a:r>
              <a:rPr lang="en-US" sz="1800" dirty="0" smtClean="0"/>
              <a:t> 1995)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6800" y="4419600"/>
            <a:ext cx="40831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 Radio/X-ray/</a:t>
            </a:r>
            <a:r>
              <a:rPr lang="en-US" sz="1800" dirty="0" err="1" smtClean="0">
                <a:latin typeface="Symbol" charset="2"/>
                <a:cs typeface="Symbol" charset="2"/>
              </a:rPr>
              <a:t>g</a:t>
            </a:r>
            <a:r>
              <a:rPr lang="en-US" sz="1800" dirty="0" smtClean="0"/>
              <a:t>-ray emission suggests</a:t>
            </a:r>
          </a:p>
          <a:p>
            <a:r>
              <a:rPr lang="en-US" sz="1800" dirty="0" smtClean="0"/>
              <a:t>  complex particle spectrum</a:t>
            </a:r>
          </a:p>
          <a:p>
            <a:pPr>
              <a:buFont typeface="Arial"/>
              <a:buChar char="•"/>
            </a:pPr>
            <a:endParaRPr lang="en-US" sz="1000" dirty="0" smtClean="0"/>
          </a:p>
          <a:p>
            <a:pPr>
              <a:buFont typeface="Arial"/>
              <a:buChar char="•"/>
            </a:pPr>
            <a:r>
              <a:rPr lang="en-US" sz="1800" dirty="0" smtClean="0"/>
              <a:t> Possible breaks or particle escape</a:t>
            </a:r>
          </a:p>
        </p:txBody>
      </p:sp>
      <p:pic>
        <p:nvPicPr>
          <p:cNvPr id="43" name="Picture 42" descr="steph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798" y="914400"/>
            <a:ext cx="4430002" cy="325755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257800" y="2542401"/>
            <a:ext cx="1570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LaMassa</a:t>
            </a:r>
            <a:r>
              <a:rPr lang="en-US" sz="1200" dirty="0" smtClean="0">
                <a:solidFill>
                  <a:schemeClr val="bg1"/>
                </a:solidFill>
              </a:rPr>
              <a:t> et al. 2008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648958" y="1018401"/>
            <a:ext cx="1266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Vela X Cocoon</a:t>
            </a:r>
          </a:p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(section)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4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Vela_Rcont.png"/>
          <p:cNvPicPr>
            <a:picLocks noChangeAspect="1"/>
          </p:cNvPicPr>
          <p:nvPr/>
        </p:nvPicPr>
        <p:blipFill>
          <a:blip r:embed="rId2"/>
          <a:srcRect l="30820" t="31721" r="13115" b="18554"/>
          <a:stretch>
            <a:fillRect/>
          </a:stretch>
        </p:blipFill>
        <p:spPr>
          <a:xfrm>
            <a:off x="0" y="304799"/>
            <a:ext cx="4495800" cy="4369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457200"/>
          </a:xfrm>
        </p:spPr>
        <p:txBody>
          <a:bodyPr/>
          <a:lstStyle/>
          <a:p>
            <a:r>
              <a:rPr lang="en-US" sz="2800" dirty="0" smtClean="0"/>
              <a:t>Vela SNR and its PWN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43200" y="1749623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30593" y="2283023"/>
            <a:ext cx="927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“Cocoon”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2133601" y="2436911"/>
            <a:ext cx="609599" cy="14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0800000" flipV="1">
            <a:off x="2133600" y="1905000"/>
            <a:ext cx="609600" cy="3538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09162" y="3730823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ROSAT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636250" y="3045023"/>
            <a:ext cx="716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Vela X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10800000">
            <a:off x="2209800" y="2819400"/>
            <a:ext cx="4572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200" y="4419600"/>
            <a:ext cx="445506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 Nearby SNR evolving in density gradient</a:t>
            </a:r>
          </a:p>
          <a:p>
            <a:pPr>
              <a:buFont typeface="Arial"/>
              <a:buChar char="•"/>
            </a:pPr>
            <a:endParaRPr lang="en-US" sz="1000" dirty="0" smtClean="0"/>
          </a:p>
          <a:p>
            <a:pPr>
              <a:buFont typeface="Arial"/>
              <a:buChar char="•"/>
            </a:pPr>
            <a:r>
              <a:rPr lang="en-US" sz="1800" dirty="0" smtClean="0"/>
              <a:t> Middle-aged pulsar with disrupted PWN</a:t>
            </a:r>
          </a:p>
          <a:p>
            <a:r>
              <a:rPr lang="en-US" sz="1800" dirty="0" smtClean="0"/>
              <a:t>  (Vela X)</a:t>
            </a:r>
          </a:p>
          <a:p>
            <a:pPr>
              <a:buFont typeface="Arial"/>
              <a:buChar char="•"/>
            </a:pPr>
            <a:endParaRPr lang="en-US" sz="1000" dirty="0" smtClean="0"/>
          </a:p>
          <a:p>
            <a:pPr>
              <a:buFont typeface="Arial"/>
              <a:buChar char="•"/>
            </a:pPr>
            <a:r>
              <a:rPr lang="en-US" sz="1800" dirty="0" smtClean="0"/>
              <a:t> “Cocoon”-like structure extending</a:t>
            </a:r>
          </a:p>
          <a:p>
            <a:r>
              <a:rPr lang="en-US" sz="1800" dirty="0" smtClean="0"/>
              <a:t>  southward from pulsar (</a:t>
            </a:r>
            <a:r>
              <a:rPr lang="en-US" sz="1800" dirty="0" err="1" smtClean="0"/>
              <a:t>Markwardt</a:t>
            </a:r>
            <a:r>
              <a:rPr lang="en-US" sz="1800" dirty="0" smtClean="0"/>
              <a:t> &amp;</a:t>
            </a:r>
          </a:p>
          <a:p>
            <a:r>
              <a:rPr lang="en-US" sz="1800" dirty="0" smtClean="0"/>
              <a:t>  </a:t>
            </a:r>
            <a:r>
              <a:rPr lang="en-US" sz="1800" dirty="0" err="1" smtClean="0"/>
              <a:t>Ögelman</a:t>
            </a:r>
            <a:r>
              <a:rPr lang="en-US" sz="1800" dirty="0" smtClean="0"/>
              <a:t> 1995)</a:t>
            </a:r>
          </a:p>
        </p:txBody>
      </p:sp>
      <p:pic>
        <p:nvPicPr>
          <p:cNvPr id="21" name="Picture 20" descr="hint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249" y="1453257"/>
            <a:ext cx="4442537" cy="235674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781800" y="1551801"/>
            <a:ext cx="1379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Hinton et al. 2011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76800" y="4419600"/>
            <a:ext cx="40655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 Radio/X-ray/</a:t>
            </a:r>
            <a:r>
              <a:rPr lang="en-US" sz="1800" dirty="0" err="1" smtClean="0">
                <a:latin typeface="Symbol" charset="2"/>
                <a:cs typeface="Symbol" charset="2"/>
              </a:rPr>
              <a:t>g</a:t>
            </a:r>
            <a:r>
              <a:rPr lang="en-US" sz="1800" dirty="0" smtClean="0"/>
              <a:t>-ray emission suggests</a:t>
            </a:r>
          </a:p>
          <a:p>
            <a:r>
              <a:rPr lang="en-US" sz="1800" dirty="0" smtClean="0"/>
              <a:t>  complex particle spectrum</a:t>
            </a:r>
          </a:p>
          <a:p>
            <a:pPr>
              <a:buFont typeface="Arial"/>
              <a:buChar char="•"/>
            </a:pPr>
            <a:endParaRPr lang="en-US" sz="1000" dirty="0" smtClean="0"/>
          </a:p>
          <a:p>
            <a:pPr>
              <a:buFont typeface="Arial"/>
              <a:buChar char="•"/>
            </a:pPr>
            <a:r>
              <a:rPr lang="en-US" sz="1800" dirty="0" smtClean="0"/>
              <a:t> Possible breaks or particle </a:t>
            </a:r>
            <a:r>
              <a:rPr lang="en-US" sz="1800" dirty="0" smtClean="0"/>
              <a:t>escape</a:t>
            </a:r>
          </a:p>
          <a:p>
            <a:pPr>
              <a:buFont typeface="Arial"/>
              <a:buChar char="•"/>
            </a:pPr>
            <a:endParaRPr lang="en-US" sz="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- Possibly more rapid diffusion from</a:t>
            </a:r>
          </a:p>
          <a:p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 radio nebula than from cocoon</a:t>
            </a:r>
            <a:endParaRPr lang="en-US" sz="18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4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Vela_regions.png"/>
          <p:cNvPicPr>
            <a:picLocks noChangeAspect="1"/>
          </p:cNvPicPr>
          <p:nvPr/>
        </p:nvPicPr>
        <p:blipFill>
          <a:blip r:embed="rId2"/>
          <a:srcRect l="30820" t="31721" r="13115" b="18554"/>
          <a:stretch>
            <a:fillRect/>
          </a:stretch>
        </p:blipFill>
        <p:spPr>
          <a:xfrm>
            <a:off x="0" y="304799"/>
            <a:ext cx="4495800" cy="4370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457200"/>
          </a:xfrm>
        </p:spPr>
        <p:txBody>
          <a:bodyPr/>
          <a:lstStyle/>
          <a:p>
            <a:r>
              <a:rPr lang="en-US" sz="2800" dirty="0" smtClean="0"/>
              <a:t>Vela X: XMM Observations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pic>
        <p:nvPicPr>
          <p:cNvPr id="8" name="Picture 7" descr="xmm_mosaic.png"/>
          <p:cNvPicPr>
            <a:picLocks noChangeAspect="1"/>
          </p:cNvPicPr>
          <p:nvPr/>
        </p:nvPicPr>
        <p:blipFill>
          <a:blip r:embed="rId3"/>
          <a:srcRect l="19474" t="26560" r="24343" b="13857"/>
          <a:stretch>
            <a:fillRect/>
          </a:stretch>
        </p:blipFill>
        <p:spPr>
          <a:xfrm>
            <a:off x="4922948" y="578996"/>
            <a:ext cx="4178812" cy="41518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" y="4477941"/>
            <a:ext cx="43802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 XMM observations reveal filamentary</a:t>
            </a:r>
          </a:p>
          <a:p>
            <a:r>
              <a:rPr lang="en-US" sz="1800" dirty="0" smtClean="0"/>
              <a:t>  structure along cocoon</a:t>
            </a: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- both </a:t>
            </a:r>
            <a:r>
              <a:rPr lang="en-US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nonthermal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emission and thermal</a:t>
            </a: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emission from </a:t>
            </a:r>
            <a:r>
              <a:rPr lang="en-US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ejecta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observed</a:t>
            </a:r>
          </a:p>
        </p:txBody>
      </p:sp>
    </p:spTree>
    <p:extLst>
      <p:ext uri="{BB962C8B-B14F-4D97-AF65-F5344CB8AC3E}">
        <p14:creationId xmlns:p14="http://schemas.microsoft.com/office/powerpoint/2010/main" val="30803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Vela_regions.png"/>
          <p:cNvPicPr>
            <a:picLocks noChangeAspect="1"/>
          </p:cNvPicPr>
          <p:nvPr/>
        </p:nvPicPr>
        <p:blipFill>
          <a:blip r:embed="rId2"/>
          <a:srcRect l="30820" t="31721" r="13115" b="18554"/>
          <a:stretch>
            <a:fillRect/>
          </a:stretch>
        </p:blipFill>
        <p:spPr>
          <a:xfrm>
            <a:off x="0" y="304799"/>
            <a:ext cx="4495800" cy="4370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457200"/>
          </a:xfrm>
        </p:spPr>
        <p:txBody>
          <a:bodyPr/>
          <a:lstStyle/>
          <a:p>
            <a:r>
              <a:rPr lang="en-US" sz="2800" dirty="0" smtClean="0"/>
              <a:t>Vela X: XMM Observations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pic>
        <p:nvPicPr>
          <p:cNvPr id="10" name="Picture 9" descr="xmm_mosaic_hess_fermi.png"/>
          <p:cNvPicPr>
            <a:picLocks noChangeAspect="1"/>
          </p:cNvPicPr>
          <p:nvPr/>
        </p:nvPicPr>
        <p:blipFill>
          <a:blip r:embed="rId3"/>
          <a:srcRect l="19193" t="26949" r="23580" b="14060"/>
          <a:stretch>
            <a:fillRect/>
          </a:stretch>
        </p:blipFill>
        <p:spPr>
          <a:xfrm>
            <a:off x="4932368" y="603384"/>
            <a:ext cx="4198839" cy="4051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15200" y="1305580"/>
            <a:ext cx="1831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Fermi LAT</a:t>
            </a:r>
          </a:p>
          <a:p>
            <a:pPr algn="ctr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Grondin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et al. 2013)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5428" y="2004536"/>
            <a:ext cx="12221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H.E.S.S.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(</a:t>
            </a:r>
            <a:r>
              <a:rPr lang="en-US" dirty="0" err="1" smtClean="0">
                <a:solidFill>
                  <a:srgbClr val="FFFF00"/>
                </a:solidFill>
              </a:rPr>
              <a:t>Abramowski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et al. 2012)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" y="4477941"/>
            <a:ext cx="4380225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 XMM observations reveal filamentary</a:t>
            </a:r>
          </a:p>
          <a:p>
            <a:r>
              <a:rPr lang="en-US" sz="1800" dirty="0" smtClean="0"/>
              <a:t>  structure along cocoon</a:t>
            </a: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- both </a:t>
            </a:r>
            <a:r>
              <a:rPr lang="en-US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nonthermal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emission and thermal</a:t>
            </a: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emission from </a:t>
            </a:r>
            <a:r>
              <a:rPr lang="en-US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ejecta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observed</a:t>
            </a:r>
          </a:p>
          <a:p>
            <a:endParaRPr lang="en-US" sz="1000" dirty="0" smtClean="0">
              <a:solidFill>
                <a:srgbClr val="D6ECFF"/>
              </a:solidFill>
            </a:endParaRPr>
          </a:p>
          <a:p>
            <a:pPr>
              <a:buFont typeface="Arial"/>
              <a:buChar char="•"/>
            </a:pPr>
            <a:r>
              <a:rPr lang="en-US" sz="1800" dirty="0" smtClean="0"/>
              <a:t> </a:t>
            </a:r>
            <a:r>
              <a:rPr lang="en-US" sz="1800" dirty="0" err="1" smtClean="0"/>
              <a:t>TeV</a:t>
            </a:r>
            <a:r>
              <a:rPr lang="en-US" sz="1800" dirty="0" smtClean="0"/>
              <a:t> and </a:t>
            </a:r>
            <a:r>
              <a:rPr lang="en-US" sz="1800" dirty="0" err="1" smtClean="0"/>
              <a:t>GeV</a:t>
            </a:r>
            <a:r>
              <a:rPr lang="en-US" sz="1800" dirty="0" smtClean="0"/>
              <a:t> </a:t>
            </a:r>
            <a:r>
              <a:rPr lang="en-US" sz="1800" dirty="0" err="1" smtClean="0">
                <a:latin typeface="Symbol" charset="2"/>
                <a:cs typeface="Symbol" charset="2"/>
              </a:rPr>
              <a:t>g</a:t>
            </a:r>
            <a:r>
              <a:rPr lang="en-US" sz="1800" dirty="0" smtClean="0"/>
              <a:t>-rays seen from Vela X</a:t>
            </a: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- emission </a:t>
            </a:r>
            <a:r>
              <a:rPr lang="en-US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centroids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appear offset</a:t>
            </a:r>
          </a:p>
        </p:txBody>
      </p:sp>
    </p:spTree>
    <p:extLst>
      <p:ext uri="{BB962C8B-B14F-4D97-AF65-F5344CB8AC3E}">
        <p14:creationId xmlns:p14="http://schemas.microsoft.com/office/powerpoint/2010/main" val="111727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T_new.png"/>
          <p:cNvPicPr>
            <a:picLocks noChangeAspect="1"/>
          </p:cNvPicPr>
          <p:nvPr/>
        </p:nvPicPr>
        <p:blipFill>
          <a:blip r:embed="rId2"/>
          <a:srcRect t="5106" r="18909" b="10213"/>
          <a:stretch>
            <a:fillRect/>
          </a:stretch>
        </p:blipFill>
        <p:spPr>
          <a:xfrm>
            <a:off x="4867656" y="758952"/>
            <a:ext cx="3733800" cy="3887170"/>
          </a:xfrm>
          <a:prstGeom prst="rect">
            <a:avLst/>
          </a:prstGeom>
        </p:spPr>
      </p:pic>
      <p:pic>
        <p:nvPicPr>
          <p:cNvPr id="10" name="Picture 9" descr="Vela_regions.png"/>
          <p:cNvPicPr>
            <a:picLocks noChangeAspect="1"/>
          </p:cNvPicPr>
          <p:nvPr/>
        </p:nvPicPr>
        <p:blipFill>
          <a:blip r:embed="rId3"/>
          <a:srcRect l="30820" t="31721" r="13115" b="18554"/>
          <a:stretch>
            <a:fillRect/>
          </a:stretch>
        </p:blipFill>
        <p:spPr>
          <a:xfrm>
            <a:off x="0" y="304799"/>
            <a:ext cx="4495800" cy="437039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686800" y="535841"/>
            <a:ext cx="304800" cy="396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457200"/>
          </a:xfrm>
        </p:spPr>
        <p:txBody>
          <a:bodyPr/>
          <a:lstStyle/>
          <a:p>
            <a:r>
              <a:rPr lang="en-US" sz="2800" dirty="0" smtClean="0"/>
              <a:t>Vela X: XMM Observations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pic>
        <p:nvPicPr>
          <p:cNvPr id="14" name="Picture 13" descr="kTcolorbar.png"/>
          <p:cNvPicPr>
            <a:picLocks noChangeAspect="1"/>
          </p:cNvPicPr>
          <p:nvPr/>
        </p:nvPicPr>
        <p:blipFill>
          <a:blip r:embed="rId4"/>
          <a:srcRect l="8588" t="3789" r="10736"/>
          <a:stretch>
            <a:fillRect/>
          </a:stretch>
        </p:blipFill>
        <p:spPr>
          <a:xfrm rot="16200000">
            <a:off x="6858251" y="2375534"/>
            <a:ext cx="3951256" cy="2669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00" y="4477941"/>
            <a:ext cx="4380225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 XMM observations reveal filamentary</a:t>
            </a:r>
          </a:p>
          <a:p>
            <a:r>
              <a:rPr lang="en-US" sz="1800" dirty="0" smtClean="0"/>
              <a:t>  structure along cocoon</a:t>
            </a: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- both </a:t>
            </a:r>
            <a:r>
              <a:rPr lang="en-US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nonthermal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emission and thermal</a:t>
            </a: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emission from </a:t>
            </a:r>
            <a:r>
              <a:rPr lang="en-US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ejecta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observed</a:t>
            </a:r>
          </a:p>
          <a:p>
            <a:endParaRPr lang="en-US" sz="1000" dirty="0" smtClean="0">
              <a:solidFill>
                <a:srgbClr val="D6ECFF"/>
              </a:solidFill>
            </a:endParaRPr>
          </a:p>
          <a:p>
            <a:pPr>
              <a:buFont typeface="Arial"/>
              <a:buChar char="•"/>
            </a:pPr>
            <a:r>
              <a:rPr lang="en-US" sz="1800" dirty="0" smtClean="0"/>
              <a:t> </a:t>
            </a:r>
            <a:r>
              <a:rPr lang="en-US" sz="1800" dirty="0" err="1" smtClean="0"/>
              <a:t>TeV</a:t>
            </a:r>
            <a:r>
              <a:rPr lang="en-US" sz="1800" dirty="0" smtClean="0"/>
              <a:t> and </a:t>
            </a:r>
            <a:r>
              <a:rPr lang="en-US" sz="1800" dirty="0" err="1" smtClean="0"/>
              <a:t>GeV</a:t>
            </a:r>
            <a:r>
              <a:rPr lang="en-US" sz="1800" dirty="0" smtClean="0"/>
              <a:t> </a:t>
            </a:r>
            <a:r>
              <a:rPr lang="en-US" sz="1800" dirty="0" err="1" smtClean="0">
                <a:latin typeface="Symbol" charset="2"/>
                <a:cs typeface="Symbol" charset="2"/>
              </a:rPr>
              <a:t>g</a:t>
            </a:r>
            <a:r>
              <a:rPr lang="en-US" sz="1800" dirty="0" smtClean="0"/>
              <a:t>-rays seen from Vela X</a:t>
            </a: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- emission </a:t>
            </a:r>
            <a:r>
              <a:rPr lang="en-US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centroids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appear offset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70663" y="4419600"/>
            <a:ext cx="4249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 Spectra show </a:t>
            </a:r>
            <a:r>
              <a:rPr lang="en-US" sz="1800" dirty="0" err="1" smtClean="0"/>
              <a:t>ejecta</a:t>
            </a:r>
            <a:r>
              <a:rPr lang="en-US" sz="1800" dirty="0" smtClean="0"/>
              <a:t> component within</a:t>
            </a:r>
          </a:p>
          <a:p>
            <a:r>
              <a:rPr lang="en-US" sz="1800" dirty="0" smtClean="0"/>
              <a:t>  Vela X has higher </a:t>
            </a:r>
            <a:r>
              <a:rPr lang="en-US" sz="1800" dirty="0" err="1" smtClean="0"/>
              <a:t>kT</a:t>
            </a:r>
            <a:r>
              <a:rPr lang="en-US" sz="1800" dirty="0" smtClean="0"/>
              <a:t> along cocoon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55508" y="19484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1727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" r="8351"/>
          <a:stretch/>
        </p:blipFill>
        <p:spPr>
          <a:xfrm>
            <a:off x="4865153" y="629697"/>
            <a:ext cx="4205911" cy="4475704"/>
          </a:xfrm>
          <a:prstGeom prst="rect">
            <a:avLst/>
          </a:prstGeom>
        </p:spPr>
      </p:pic>
      <p:pic>
        <p:nvPicPr>
          <p:cNvPr id="7" name="Picture 6" descr="Vela_regions.png"/>
          <p:cNvPicPr>
            <a:picLocks noChangeAspect="1"/>
          </p:cNvPicPr>
          <p:nvPr/>
        </p:nvPicPr>
        <p:blipFill>
          <a:blip r:embed="rId3"/>
          <a:srcRect l="30820" t="31721" r="13115" b="18554"/>
          <a:stretch>
            <a:fillRect/>
          </a:stretch>
        </p:blipFill>
        <p:spPr>
          <a:xfrm>
            <a:off x="0" y="304799"/>
            <a:ext cx="4495800" cy="4370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457200"/>
          </a:xfrm>
        </p:spPr>
        <p:txBody>
          <a:bodyPr/>
          <a:lstStyle/>
          <a:p>
            <a:r>
              <a:rPr lang="en-US" sz="2800" dirty="0" smtClean="0"/>
              <a:t>Vela X: XMM Observations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200" y="4477941"/>
            <a:ext cx="4380225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 XMM observations reveal filamentary</a:t>
            </a:r>
          </a:p>
          <a:p>
            <a:r>
              <a:rPr lang="en-US" sz="1800" dirty="0" smtClean="0"/>
              <a:t>  structure along cocoon</a:t>
            </a: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- both </a:t>
            </a:r>
            <a:r>
              <a:rPr lang="en-US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nonthermal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emission and thermal</a:t>
            </a: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emission from </a:t>
            </a:r>
            <a:r>
              <a:rPr lang="en-US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ejecta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observed</a:t>
            </a:r>
          </a:p>
          <a:p>
            <a:endParaRPr lang="en-US" sz="1000" dirty="0" smtClean="0">
              <a:solidFill>
                <a:srgbClr val="D6ECFF"/>
              </a:solidFill>
            </a:endParaRPr>
          </a:p>
          <a:p>
            <a:pPr>
              <a:buFont typeface="Arial"/>
              <a:buChar char="•"/>
            </a:pPr>
            <a:r>
              <a:rPr lang="en-US" sz="1800" dirty="0" smtClean="0"/>
              <a:t> </a:t>
            </a:r>
            <a:r>
              <a:rPr lang="en-US" sz="1800" dirty="0" err="1" smtClean="0"/>
              <a:t>TeV</a:t>
            </a:r>
            <a:r>
              <a:rPr lang="en-US" sz="1800" dirty="0" smtClean="0"/>
              <a:t> and </a:t>
            </a:r>
            <a:r>
              <a:rPr lang="en-US" sz="1800" dirty="0" err="1" smtClean="0"/>
              <a:t>GeV</a:t>
            </a:r>
            <a:r>
              <a:rPr lang="en-US" sz="1800" dirty="0" smtClean="0"/>
              <a:t> </a:t>
            </a:r>
            <a:r>
              <a:rPr lang="en-US" sz="1800" dirty="0" err="1" smtClean="0">
                <a:latin typeface="Symbol" charset="2"/>
                <a:cs typeface="Symbol" charset="2"/>
              </a:rPr>
              <a:t>g</a:t>
            </a:r>
            <a:r>
              <a:rPr lang="en-US" sz="1800" dirty="0" smtClean="0"/>
              <a:t>-rays seen from Vela X</a:t>
            </a: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- emission </a:t>
            </a:r>
            <a:r>
              <a:rPr lang="en-US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centroids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appear offset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70663" y="4419600"/>
            <a:ext cx="42498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 Spectra show </a:t>
            </a:r>
            <a:r>
              <a:rPr lang="en-US" sz="1800" dirty="0" err="1" smtClean="0"/>
              <a:t>ejecta</a:t>
            </a:r>
            <a:r>
              <a:rPr lang="en-US" sz="1800" dirty="0" smtClean="0"/>
              <a:t> component within</a:t>
            </a:r>
          </a:p>
          <a:p>
            <a:r>
              <a:rPr lang="en-US" sz="1800" dirty="0" smtClean="0"/>
              <a:t>  Vela X has higher </a:t>
            </a:r>
            <a:r>
              <a:rPr lang="en-US" sz="1800" dirty="0" err="1" smtClean="0"/>
              <a:t>kT</a:t>
            </a:r>
            <a:r>
              <a:rPr lang="en-US" sz="1800" dirty="0" smtClean="0"/>
              <a:t> along cocoon</a:t>
            </a:r>
          </a:p>
          <a:p>
            <a:r>
              <a:rPr lang="en-US" sz="1600" dirty="0" smtClean="0"/>
              <a:t> 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- distribution of O VII and O VIII is</a:t>
            </a: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consistent with this picture</a:t>
            </a:r>
          </a:p>
        </p:txBody>
      </p:sp>
    </p:spTree>
    <p:extLst>
      <p:ext uri="{BB962C8B-B14F-4D97-AF65-F5344CB8AC3E}">
        <p14:creationId xmlns:p14="http://schemas.microsoft.com/office/powerpoint/2010/main" val="101602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" r="7093" b="9941"/>
          <a:stretch/>
        </p:blipFill>
        <p:spPr>
          <a:xfrm>
            <a:off x="4890976" y="530719"/>
            <a:ext cx="4253023" cy="4117481"/>
          </a:xfrm>
          <a:prstGeom prst="rect">
            <a:avLst/>
          </a:prstGeom>
        </p:spPr>
      </p:pic>
      <p:pic>
        <p:nvPicPr>
          <p:cNvPr id="7" name="Picture 6" descr="Vela_regions.png"/>
          <p:cNvPicPr>
            <a:picLocks noChangeAspect="1"/>
          </p:cNvPicPr>
          <p:nvPr/>
        </p:nvPicPr>
        <p:blipFill>
          <a:blip r:embed="rId4"/>
          <a:srcRect l="30820" t="31721" r="13115" b="18554"/>
          <a:stretch>
            <a:fillRect/>
          </a:stretch>
        </p:blipFill>
        <p:spPr>
          <a:xfrm>
            <a:off x="0" y="304799"/>
            <a:ext cx="4495800" cy="4370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457200"/>
          </a:xfrm>
        </p:spPr>
        <p:txBody>
          <a:bodyPr/>
          <a:lstStyle/>
          <a:p>
            <a:r>
              <a:rPr lang="en-US" sz="2800" dirty="0" smtClean="0"/>
              <a:t>Vela X: XMM Observations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200" y="4477941"/>
            <a:ext cx="4380225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 XMM observations reveal filamentary</a:t>
            </a:r>
          </a:p>
          <a:p>
            <a:r>
              <a:rPr lang="en-US" sz="1800" dirty="0" smtClean="0"/>
              <a:t>  structure along cocoon</a:t>
            </a: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- both </a:t>
            </a:r>
            <a:r>
              <a:rPr lang="en-US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nonthermal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emission and thermal</a:t>
            </a: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emission from </a:t>
            </a:r>
            <a:r>
              <a:rPr lang="en-US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ejecta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observed</a:t>
            </a:r>
          </a:p>
          <a:p>
            <a:endParaRPr lang="en-US" sz="1000" dirty="0" smtClean="0">
              <a:solidFill>
                <a:srgbClr val="D6ECFF"/>
              </a:solidFill>
            </a:endParaRPr>
          </a:p>
          <a:p>
            <a:pPr>
              <a:buFont typeface="Arial"/>
              <a:buChar char="•"/>
            </a:pPr>
            <a:r>
              <a:rPr lang="en-US" sz="1800" dirty="0" smtClean="0"/>
              <a:t> </a:t>
            </a:r>
            <a:r>
              <a:rPr lang="en-US" sz="1800" dirty="0" err="1" smtClean="0"/>
              <a:t>TeV</a:t>
            </a:r>
            <a:r>
              <a:rPr lang="en-US" sz="1800" dirty="0" smtClean="0"/>
              <a:t> and </a:t>
            </a:r>
            <a:r>
              <a:rPr lang="en-US" sz="1800" dirty="0" err="1" smtClean="0"/>
              <a:t>GeV</a:t>
            </a:r>
            <a:r>
              <a:rPr lang="en-US" sz="1800" dirty="0" smtClean="0"/>
              <a:t> </a:t>
            </a:r>
            <a:r>
              <a:rPr lang="en-US" sz="1800" dirty="0" err="1" smtClean="0">
                <a:latin typeface="Symbol" charset="2"/>
                <a:cs typeface="Symbol" charset="2"/>
              </a:rPr>
              <a:t>g</a:t>
            </a:r>
            <a:r>
              <a:rPr lang="en-US" sz="1800" dirty="0" smtClean="0"/>
              <a:t>-rays seen from Vela X</a:t>
            </a: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- emission </a:t>
            </a:r>
            <a:r>
              <a:rPr lang="en-US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centroids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appear offset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70663" y="4419600"/>
            <a:ext cx="42498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 Spectra show </a:t>
            </a:r>
            <a:r>
              <a:rPr lang="en-US" sz="1800" dirty="0" err="1" smtClean="0"/>
              <a:t>ejecta</a:t>
            </a:r>
            <a:r>
              <a:rPr lang="en-US" sz="1800" dirty="0" smtClean="0"/>
              <a:t> component within</a:t>
            </a:r>
          </a:p>
          <a:p>
            <a:r>
              <a:rPr lang="en-US" sz="1800" dirty="0" smtClean="0"/>
              <a:t>  Vela X has higher </a:t>
            </a:r>
            <a:r>
              <a:rPr lang="en-US" sz="1800" dirty="0" err="1" smtClean="0"/>
              <a:t>kT</a:t>
            </a:r>
            <a:r>
              <a:rPr lang="en-US" sz="1800" dirty="0" smtClean="0"/>
              <a:t> along cocoon</a:t>
            </a:r>
          </a:p>
          <a:p>
            <a:r>
              <a:rPr lang="en-US" sz="1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- distribution of O VII and O VIII is</a:t>
            </a: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consistent with this picture</a:t>
            </a:r>
          </a:p>
        </p:txBody>
      </p:sp>
    </p:spTree>
    <p:extLst>
      <p:ext uri="{BB962C8B-B14F-4D97-AF65-F5344CB8AC3E}">
        <p14:creationId xmlns:p14="http://schemas.microsoft.com/office/powerpoint/2010/main" val="67969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Vela_regions.png"/>
          <p:cNvPicPr>
            <a:picLocks noChangeAspect="1"/>
          </p:cNvPicPr>
          <p:nvPr/>
        </p:nvPicPr>
        <p:blipFill>
          <a:blip r:embed="rId2"/>
          <a:srcRect l="30820" t="31721" r="13115" b="18554"/>
          <a:stretch>
            <a:fillRect/>
          </a:stretch>
        </p:blipFill>
        <p:spPr>
          <a:xfrm>
            <a:off x="0" y="304799"/>
            <a:ext cx="4495800" cy="4370397"/>
          </a:xfrm>
          <a:prstGeom prst="rect">
            <a:avLst/>
          </a:prstGeom>
        </p:spPr>
      </p:pic>
      <p:pic>
        <p:nvPicPr>
          <p:cNvPr id="8" name="Picture 7" descr="spindex_new.png"/>
          <p:cNvPicPr>
            <a:picLocks noChangeAspect="1"/>
          </p:cNvPicPr>
          <p:nvPr/>
        </p:nvPicPr>
        <p:blipFill>
          <a:blip r:embed="rId3"/>
          <a:srcRect t="4827" r="16089" b="10458"/>
          <a:stretch>
            <a:fillRect/>
          </a:stretch>
        </p:blipFill>
        <p:spPr>
          <a:xfrm>
            <a:off x="4914338" y="750446"/>
            <a:ext cx="3924862" cy="39624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686800" y="533400"/>
            <a:ext cx="304800" cy="396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457200"/>
          </a:xfrm>
        </p:spPr>
        <p:txBody>
          <a:bodyPr/>
          <a:lstStyle/>
          <a:p>
            <a:r>
              <a:rPr lang="en-US" sz="2800" dirty="0" smtClean="0"/>
              <a:t>Vela X: XMM Observations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pic>
        <p:nvPicPr>
          <p:cNvPr id="11" name="Picture 10" descr="colorbar.png"/>
          <p:cNvPicPr>
            <a:picLocks noChangeAspect="1"/>
          </p:cNvPicPr>
          <p:nvPr/>
        </p:nvPicPr>
        <p:blipFill>
          <a:blip r:embed="rId4"/>
          <a:srcRect l="32827" t="14118"/>
          <a:stretch>
            <a:fillRect/>
          </a:stretch>
        </p:blipFill>
        <p:spPr>
          <a:xfrm rot="16200000">
            <a:off x="6936342" y="2388745"/>
            <a:ext cx="3810001" cy="2517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70663" y="4419600"/>
            <a:ext cx="467333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 Spectra show </a:t>
            </a:r>
            <a:r>
              <a:rPr lang="en-US" sz="1800" dirty="0" err="1" smtClean="0"/>
              <a:t>ejecta</a:t>
            </a:r>
            <a:r>
              <a:rPr lang="en-US" sz="1800" dirty="0" smtClean="0"/>
              <a:t> component within</a:t>
            </a:r>
          </a:p>
          <a:p>
            <a:r>
              <a:rPr lang="en-US" sz="1800" dirty="0" smtClean="0"/>
              <a:t>  Vela X has higher </a:t>
            </a:r>
            <a:r>
              <a:rPr lang="en-US" sz="1800" dirty="0" err="1" smtClean="0"/>
              <a:t>kT</a:t>
            </a:r>
            <a:r>
              <a:rPr lang="en-US" sz="1800" dirty="0" smtClean="0"/>
              <a:t> along cocoon</a:t>
            </a:r>
          </a:p>
          <a:p>
            <a:r>
              <a:rPr lang="en-US" sz="1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- distribution of O VII and O VIII is</a:t>
            </a: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consistent with this picture</a:t>
            </a:r>
          </a:p>
          <a:p>
            <a:endParaRPr lang="en-US" sz="800" dirty="0" smtClean="0">
              <a:solidFill>
                <a:srgbClr val="D6ECFF"/>
              </a:solidFill>
            </a:endParaRP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 Power law index steepens with distance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  from pulsar, though slowly along cocoon</a:t>
            </a:r>
          </a:p>
          <a:p>
            <a:r>
              <a:rPr lang="en-US" sz="1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- emission at Fermi peak somewhat harder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" y="4477941"/>
            <a:ext cx="4380225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 XMM observations reveal filamentary</a:t>
            </a:r>
          </a:p>
          <a:p>
            <a:r>
              <a:rPr lang="en-US" sz="1800" dirty="0" smtClean="0"/>
              <a:t>  structure along cocoon</a:t>
            </a: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- both </a:t>
            </a:r>
            <a:r>
              <a:rPr lang="en-US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nonthermal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emission and thermal</a:t>
            </a: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emission from </a:t>
            </a:r>
            <a:r>
              <a:rPr lang="en-US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ejecta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observed</a:t>
            </a:r>
          </a:p>
          <a:p>
            <a:endParaRPr lang="en-US" sz="1000" dirty="0" smtClean="0">
              <a:solidFill>
                <a:srgbClr val="D6ECFF"/>
              </a:solidFill>
            </a:endParaRPr>
          </a:p>
          <a:p>
            <a:pPr>
              <a:buFont typeface="Arial"/>
              <a:buChar char="•"/>
            </a:pPr>
            <a:r>
              <a:rPr lang="en-US" sz="1800" dirty="0" smtClean="0"/>
              <a:t> </a:t>
            </a:r>
            <a:r>
              <a:rPr lang="en-US" sz="1800" dirty="0" err="1" smtClean="0"/>
              <a:t>TeV</a:t>
            </a:r>
            <a:r>
              <a:rPr lang="en-US" sz="1800" dirty="0" smtClean="0"/>
              <a:t> and </a:t>
            </a:r>
            <a:r>
              <a:rPr lang="en-US" sz="1800" dirty="0" err="1" smtClean="0"/>
              <a:t>GeV</a:t>
            </a:r>
            <a:r>
              <a:rPr lang="en-US" sz="1800" dirty="0" smtClean="0"/>
              <a:t> </a:t>
            </a:r>
            <a:r>
              <a:rPr lang="en-US" sz="1800" dirty="0" err="1" smtClean="0">
                <a:latin typeface="Symbol" charset="2"/>
                <a:cs typeface="Symbol" charset="2"/>
              </a:rPr>
              <a:t>g</a:t>
            </a:r>
            <a:r>
              <a:rPr lang="en-US" sz="1800" dirty="0" smtClean="0"/>
              <a:t>-rays seen from Vela X</a:t>
            </a: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- emission </a:t>
            </a:r>
            <a:r>
              <a:rPr lang="en-US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centroids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appear offset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655508" y="194846"/>
            <a:ext cx="308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charset="2"/>
                <a:ea typeface="Symbol" charset="2"/>
                <a:cs typeface="Symbol" charset="2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11727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554736"/>
          </a:xfrm>
        </p:spPr>
        <p:txBody>
          <a:bodyPr/>
          <a:lstStyle/>
          <a:p>
            <a:r>
              <a:rPr lang="en-US" sz="2800" dirty="0" smtClean="0"/>
              <a:t>Progression of FS/RS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9600"/>
            <a:ext cx="5486400" cy="54864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/>
          <p:cNvSpPr txBox="1"/>
          <p:nvPr/>
        </p:nvSpPr>
        <p:spPr>
          <a:xfrm>
            <a:off x="5638800" y="1295400"/>
            <a:ext cx="3505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• Solutions by Truelove &amp; </a:t>
            </a:r>
          </a:p>
          <a:p>
            <a:r>
              <a:rPr lang="en-US" sz="1800" dirty="0" smtClean="0"/>
              <a:t>  McKee (1999) show evolution</a:t>
            </a:r>
          </a:p>
          <a:p>
            <a:r>
              <a:rPr lang="en-US" sz="1800" dirty="0" smtClean="0"/>
              <a:t>  of FS/RS radius for different</a:t>
            </a:r>
          </a:p>
          <a:p>
            <a:r>
              <a:rPr lang="en-US" sz="1800" dirty="0" smtClean="0"/>
              <a:t>  values of explosion energy,</a:t>
            </a:r>
          </a:p>
          <a:p>
            <a:r>
              <a:rPr lang="en-US" sz="1800" dirty="0" smtClean="0"/>
              <a:t>  ambient density, and ejecta</a:t>
            </a:r>
          </a:p>
          <a:p>
            <a:r>
              <a:rPr lang="en-US" sz="1800" dirty="0" smtClean="0"/>
              <a:t>  mass/profile.</a:t>
            </a:r>
          </a:p>
          <a:p>
            <a:endParaRPr lang="en-US" sz="1800" dirty="0" smtClean="0"/>
          </a:p>
          <a:p>
            <a:r>
              <a:rPr lang="en-US" sz="1800" dirty="0" smtClean="0"/>
              <a:t>• Explore parameter space to</a:t>
            </a:r>
          </a:p>
          <a:p>
            <a:r>
              <a:rPr lang="en-US" sz="1800" dirty="0" smtClean="0"/>
              <a:t>  arrive at scenario for Vela SNR</a:t>
            </a:r>
          </a:p>
          <a:p>
            <a:endParaRPr lang="en-US" sz="1800" dirty="0" smtClean="0"/>
          </a:p>
          <a:p>
            <a:r>
              <a:rPr lang="en-US" sz="1800" dirty="0" smtClean="0"/>
              <a:t>    E</a:t>
            </a:r>
            <a:r>
              <a:rPr lang="en-US" sz="1800" baseline="-25000" dirty="0" smtClean="0"/>
              <a:t>51</a:t>
            </a:r>
            <a:r>
              <a:rPr lang="en-US" sz="1800" dirty="0" smtClean="0"/>
              <a:t> = 1, </a:t>
            </a:r>
            <a:r>
              <a:rPr lang="en-US" sz="1800" dirty="0" err="1" smtClean="0"/>
              <a:t>M</a:t>
            </a:r>
            <a:r>
              <a:rPr lang="en-US" sz="1800" baseline="-25000" dirty="0" err="1" smtClean="0"/>
              <a:t>ej</a:t>
            </a:r>
            <a:r>
              <a:rPr lang="en-US" sz="1800" dirty="0" smtClean="0"/>
              <a:t> = 8 M</a:t>
            </a:r>
            <a:r>
              <a:rPr lang="en-US" sz="1800" baseline="-25000" dirty="0" smtClean="0"/>
              <a:t>⦿</a:t>
            </a:r>
            <a:r>
              <a:rPr lang="en-US" sz="1800" dirty="0" smtClean="0"/>
              <a:t>, n = 12</a:t>
            </a:r>
          </a:p>
          <a:p>
            <a:endParaRPr lang="en-US" sz="1800" dirty="0" smtClean="0"/>
          </a:p>
          <a:p>
            <a:r>
              <a:rPr lang="en-US" sz="1800" dirty="0" smtClean="0"/>
              <a:t>           n</a:t>
            </a:r>
            <a:r>
              <a:rPr lang="en-US" sz="1800" baseline="-25000" dirty="0" smtClean="0"/>
              <a:t>0,SW</a:t>
            </a:r>
            <a:r>
              <a:rPr lang="en-US" sz="1800" dirty="0" smtClean="0"/>
              <a:t> = 0.05 cm</a:t>
            </a:r>
            <a:r>
              <a:rPr lang="en-US" sz="1800" baseline="30000" dirty="0" smtClean="0"/>
              <a:t>-3</a:t>
            </a:r>
          </a:p>
          <a:p>
            <a:r>
              <a:rPr lang="en-US" sz="1800" dirty="0" smtClean="0"/>
              <a:t>           n</a:t>
            </a:r>
            <a:r>
              <a:rPr lang="en-US" sz="1800" baseline="-25000" dirty="0" smtClean="0"/>
              <a:t>0,NE</a:t>
            </a:r>
            <a:r>
              <a:rPr lang="en-US" sz="1800" dirty="0" smtClean="0"/>
              <a:t> = 0.15 cm</a:t>
            </a:r>
            <a:r>
              <a:rPr lang="en-US" sz="1800" baseline="30000" dirty="0" smtClean="0"/>
              <a:t>-3</a:t>
            </a:r>
          </a:p>
          <a:p>
            <a:endParaRPr lang="en-US" sz="1800" dirty="0" smtClean="0"/>
          </a:p>
          <a:p>
            <a:r>
              <a:rPr lang="en-US" sz="1800" dirty="0" smtClean="0"/>
              <a:t>  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Note: actually, evidence of   </a:t>
            </a: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 engulfed clouds suggests a </a:t>
            </a:r>
          </a:p>
          <a:p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higher mean density.</a:t>
            </a:r>
          </a:p>
        </p:txBody>
      </p:sp>
    </p:spTree>
    <p:extLst>
      <p:ext uri="{BB962C8B-B14F-4D97-AF65-F5344CB8AC3E}">
        <p14:creationId xmlns:p14="http://schemas.microsoft.com/office/powerpoint/2010/main" val="176376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554736"/>
          </a:xfrm>
        </p:spPr>
        <p:txBody>
          <a:bodyPr/>
          <a:lstStyle/>
          <a:p>
            <a:r>
              <a:rPr lang="en-US" sz="2800" dirty="0" err="1" smtClean="0"/>
              <a:t>Hydrodynamical</a:t>
            </a:r>
            <a:r>
              <a:rPr lang="en-US" sz="2800" dirty="0" smtClean="0"/>
              <a:t> Simulations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38600" y="552667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Kolb et al. 2016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VelaX_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474484"/>
            <a:ext cx="6705600" cy="59421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24600" y="962085"/>
            <a:ext cx="277511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• Evolution of SNR into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density gradient with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contrast of ~4 results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in asymmetric crushing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similar to that observed</a:t>
            </a:r>
          </a:p>
          <a:p>
            <a:r>
              <a:rPr lang="en-US" sz="1800" dirty="0" smtClean="0"/>
              <a:t>  in Vela X.</a:t>
            </a:r>
          </a:p>
          <a:p>
            <a:endParaRPr lang="en-US" sz="1800" dirty="0"/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- As RS sweeps over</a:t>
            </a:r>
          </a:p>
          <a:p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 pulsar, a channel of</a:t>
            </a:r>
          </a:p>
          <a:p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 ejecta-rich material</a:t>
            </a:r>
          </a:p>
          <a:p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 is formed, similar in</a:t>
            </a:r>
          </a:p>
          <a:p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 structure to cocoon.</a:t>
            </a:r>
          </a:p>
          <a:p>
            <a:endParaRPr lang="en-US" sz="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- Rapid advection may</a:t>
            </a:r>
          </a:p>
          <a:p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 explain hard spectrum</a:t>
            </a:r>
          </a:p>
          <a:p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 in cocoon.</a:t>
            </a:r>
            <a:endParaRPr lang="en-US" sz="1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70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554736"/>
          </a:xfrm>
        </p:spPr>
        <p:txBody>
          <a:bodyPr/>
          <a:lstStyle/>
          <a:p>
            <a:r>
              <a:rPr lang="en-US" sz="2800" dirty="0" smtClean="0"/>
              <a:t>Composite SNRs: Shock Structure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pic>
        <p:nvPicPr>
          <p:cNvPr id="6" name="Picture 5" descr="pwn_fig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03" y="1066800"/>
            <a:ext cx="8786447" cy="43692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36883" y="5105400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Slane 2016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5791200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See, also, Kolb et al. 2017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7490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t="5555" r="7559" b="3334"/>
          <a:stretch/>
        </p:blipFill>
        <p:spPr>
          <a:xfrm>
            <a:off x="5001189" y="273341"/>
            <a:ext cx="3990411" cy="3993859"/>
          </a:xfrm>
          <a:prstGeom prst="rect">
            <a:avLst/>
          </a:prstGeom>
        </p:spPr>
      </p:pic>
      <p:pic>
        <p:nvPicPr>
          <p:cNvPr id="10" name="Picture 9" descr="Vela_Rcont.png"/>
          <p:cNvPicPr>
            <a:picLocks noChangeAspect="1"/>
          </p:cNvPicPr>
          <p:nvPr/>
        </p:nvPicPr>
        <p:blipFill>
          <a:blip r:embed="rId3"/>
          <a:srcRect l="30820" t="31721" r="13115" b="18554"/>
          <a:stretch>
            <a:fillRect/>
          </a:stretch>
        </p:blipFill>
        <p:spPr>
          <a:xfrm>
            <a:off x="0" y="304799"/>
            <a:ext cx="4495800" cy="436960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914400" y="533400"/>
            <a:ext cx="1137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0</a:t>
            </a:r>
            <a:r>
              <a:rPr lang="en-US" baseline="30000" dirty="0" smtClean="0"/>
              <a:t>N</a:t>
            </a:r>
            <a:r>
              <a:rPr lang="en-US" dirty="0" smtClean="0"/>
              <a:t> = 1 cm</a:t>
            </a:r>
            <a:r>
              <a:rPr lang="en-US" baseline="30000" dirty="0" smtClean="0"/>
              <a:t>-3</a:t>
            </a:r>
            <a:endParaRPr lang="en-US" baseline="30000" dirty="0"/>
          </a:p>
        </p:txBody>
      </p:sp>
      <p:sp>
        <p:nvSpPr>
          <p:cNvPr id="58" name="TextBox 57"/>
          <p:cNvSpPr txBox="1"/>
          <p:nvPr/>
        </p:nvSpPr>
        <p:spPr>
          <a:xfrm>
            <a:off x="2743200" y="1749623"/>
            <a:ext cx="74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Pulsar: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730593" y="2283023"/>
            <a:ext cx="927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“Cocoon”</a:t>
            </a:r>
            <a:endParaRPr lang="en-US" dirty="0"/>
          </a:p>
        </p:txBody>
      </p:sp>
      <p:cxnSp>
        <p:nvCxnSpPr>
          <p:cNvPr id="60" name="Straight Arrow Connector 59"/>
          <p:cNvCxnSpPr/>
          <p:nvPr/>
        </p:nvCxnSpPr>
        <p:spPr>
          <a:xfrm rot="10800000" flipV="1">
            <a:off x="2133600" y="1905000"/>
            <a:ext cx="609600" cy="3538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rot="10800000" flipV="1">
            <a:off x="2133601" y="2436911"/>
            <a:ext cx="609599" cy="14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505200" y="1547336"/>
            <a:ext cx="13906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= 89 ms</a:t>
            </a:r>
          </a:p>
          <a:p>
            <a:r>
              <a:rPr lang="en-US" dirty="0" err="1" smtClean="0"/>
              <a:t>Ė</a:t>
            </a:r>
            <a:r>
              <a:rPr lang="en-US" dirty="0" smtClean="0"/>
              <a:t> = 10</a:t>
            </a:r>
            <a:r>
              <a:rPr lang="en-US" baseline="30000" dirty="0" smtClean="0"/>
              <a:t>36.8</a:t>
            </a:r>
            <a:r>
              <a:rPr lang="en-US" dirty="0" smtClean="0"/>
              <a:t> erg/</a:t>
            </a:r>
            <a:r>
              <a:rPr lang="en-US" dirty="0" err="1" smtClean="0"/>
              <a:t>s</a:t>
            </a:r>
            <a:endParaRPr lang="en-US" dirty="0" smtClean="0"/>
          </a:p>
          <a:p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/>
              <a:t>c</a:t>
            </a:r>
            <a:r>
              <a:rPr lang="en-US" dirty="0" smtClean="0"/>
              <a:t> = 10</a:t>
            </a:r>
            <a:r>
              <a:rPr lang="en-US" baseline="30000" dirty="0" smtClean="0"/>
              <a:t>4.05</a:t>
            </a:r>
            <a:r>
              <a:rPr lang="en-US" dirty="0" smtClean="0"/>
              <a:t> yr</a:t>
            </a:r>
            <a:endParaRPr lang="en-US" dirty="0"/>
          </a:p>
        </p:txBody>
      </p:sp>
      <p:cxnSp>
        <p:nvCxnSpPr>
          <p:cNvPr id="65" name="Straight Connector 64"/>
          <p:cNvCxnSpPr/>
          <p:nvPr/>
        </p:nvCxnSpPr>
        <p:spPr>
          <a:xfrm rot="10800000">
            <a:off x="3501231" y="1606550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10800000">
            <a:off x="3498057" y="2279650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3162300" y="1942306"/>
            <a:ext cx="6858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2636250" y="3045023"/>
            <a:ext cx="716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Vela X</a:t>
            </a:r>
            <a:endParaRPr lang="en-US" dirty="0"/>
          </a:p>
        </p:txBody>
      </p:sp>
      <p:cxnSp>
        <p:nvCxnSpPr>
          <p:cNvPr id="73" name="Straight Arrow Connector 72"/>
          <p:cNvCxnSpPr/>
          <p:nvPr/>
        </p:nvCxnSpPr>
        <p:spPr>
          <a:xfrm rot="10800000">
            <a:off x="2209800" y="2819400"/>
            <a:ext cx="4572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2429419" y="3730823"/>
            <a:ext cx="1380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0</a:t>
            </a:r>
            <a:r>
              <a:rPr lang="en-US" baseline="30000" dirty="0" smtClean="0"/>
              <a:t>S</a:t>
            </a:r>
            <a:r>
              <a:rPr lang="en-US" dirty="0" smtClean="0"/>
              <a:t> = 0.06 cm</a:t>
            </a:r>
            <a:r>
              <a:rPr lang="en-US" baseline="30000" dirty="0" smtClean="0"/>
              <a:t>-3</a:t>
            </a:r>
            <a:endParaRPr lang="en-US" baseline="30000" dirty="0"/>
          </a:p>
        </p:txBody>
      </p:sp>
      <p:sp>
        <p:nvSpPr>
          <p:cNvPr id="75" name="TextBox 74"/>
          <p:cNvSpPr txBox="1"/>
          <p:nvPr/>
        </p:nvSpPr>
        <p:spPr>
          <a:xfrm>
            <a:off x="1009162" y="3730823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ROSAT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152400" y="4769584"/>
            <a:ext cx="400943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 Hydro simulations reproduce overall</a:t>
            </a:r>
          </a:p>
          <a:p>
            <a:r>
              <a:rPr lang="en-US" sz="1800" dirty="0" smtClean="0"/>
              <a:t>  structure</a:t>
            </a:r>
          </a:p>
          <a:p>
            <a:pPr>
              <a:buFont typeface="Arial"/>
              <a:buChar char="•"/>
            </a:pPr>
            <a:endParaRPr lang="en-US" sz="1000" dirty="0" smtClean="0"/>
          </a:p>
          <a:p>
            <a:pPr>
              <a:buFont typeface="Arial"/>
              <a:buChar char="•"/>
            </a:pPr>
            <a:r>
              <a:rPr lang="en-US" sz="1800" dirty="0" smtClean="0"/>
              <a:t> “Cocoon” created by RS interaction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  - RS sweeps </a:t>
            </a:r>
            <a:r>
              <a:rPr lang="en-US" sz="1800" dirty="0" err="1" smtClean="0">
                <a:solidFill>
                  <a:schemeClr val="tx2"/>
                </a:solidFill>
              </a:rPr>
              <a:t>ejecta</a:t>
            </a:r>
            <a:r>
              <a:rPr lang="en-US" sz="1800" dirty="0" smtClean="0">
                <a:solidFill>
                  <a:schemeClr val="tx2"/>
                </a:solidFill>
              </a:rPr>
              <a:t> into PWN,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    creating channel of mixed </a:t>
            </a:r>
            <a:r>
              <a:rPr lang="en-US" sz="1800" dirty="0" smtClean="0">
                <a:solidFill>
                  <a:schemeClr val="tx2"/>
                </a:solidFill>
              </a:rPr>
              <a:t>gas</a:t>
            </a:r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457200"/>
          </a:xfrm>
        </p:spPr>
        <p:txBody>
          <a:bodyPr/>
          <a:lstStyle/>
          <a:p>
            <a:r>
              <a:rPr lang="en-US" sz="2800" dirty="0" smtClean="0"/>
              <a:t>Vela SNR and its PWN</a:t>
            </a:r>
            <a:endParaRPr 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5181600" y="4267200"/>
            <a:ext cx="3810000" cy="533400"/>
            <a:chOff x="5257800" y="5029200"/>
            <a:chExt cx="3810000" cy="533400"/>
          </a:xfrm>
        </p:grpSpPr>
        <p:sp>
          <p:nvSpPr>
            <p:cNvPr id="38" name="Rectangle 37"/>
            <p:cNvSpPr/>
            <p:nvPr/>
          </p:nvSpPr>
          <p:spPr>
            <a:xfrm>
              <a:off x="5257800" y="5029200"/>
              <a:ext cx="3810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840977" y="3716778"/>
              <a:ext cx="262645" cy="297180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8472883" y="5029200"/>
              <a:ext cx="51871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Log </a:t>
              </a:r>
              <a:r>
                <a:rPr lang="en-US" sz="1200" dirty="0" err="1" smtClean="0">
                  <a:latin typeface="Symbol" charset="2"/>
                  <a:cs typeface="Symbol" charset="2"/>
                </a:rPr>
                <a:t>r</a:t>
              </a:r>
              <a:endParaRPr lang="en-US" sz="1200" dirty="0" smtClean="0">
                <a:latin typeface="Symbol" charset="2"/>
                <a:cs typeface="Symbol" charset="2"/>
              </a:endParaRPr>
            </a:p>
            <a:p>
              <a:pPr algn="ctr"/>
              <a:r>
                <a:rPr lang="en-US" sz="1000" dirty="0" smtClean="0"/>
                <a:t>(cm</a:t>
              </a:r>
              <a:r>
                <a:rPr lang="en-US" sz="1000" baseline="30000" dirty="0" smtClean="0"/>
                <a:t>-3</a:t>
              </a:r>
              <a:r>
                <a:rPr lang="en-US" sz="1000" dirty="0" smtClean="0"/>
                <a:t>)</a:t>
              </a:r>
              <a:endParaRPr lang="en-US" sz="1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153400" y="5316379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mtClean="0"/>
                <a:t>-</a:t>
              </a:r>
              <a:r>
                <a:rPr lang="en-US" sz="1000" smtClean="0"/>
                <a:t>22.9</a:t>
              </a:r>
              <a:endParaRPr lang="en-US" sz="1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467600" y="5316379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mtClean="0"/>
                <a:t>-</a:t>
              </a:r>
              <a:r>
                <a:rPr lang="en-US" sz="1000" smtClean="0"/>
                <a:t>24.0</a:t>
              </a:r>
              <a:endParaRPr lang="en-US" sz="1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705600" y="5316379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mtClean="0"/>
                <a:t>-</a:t>
              </a:r>
              <a:r>
                <a:rPr lang="en-US" sz="1000" smtClean="0"/>
                <a:t>25.2</a:t>
              </a:r>
              <a:endParaRPr lang="en-US" sz="1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02190" y="5316379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mtClean="0"/>
                <a:t>-</a:t>
              </a:r>
              <a:r>
                <a:rPr lang="en-US" sz="1000" smtClean="0"/>
                <a:t>26.3</a:t>
              </a:r>
              <a:endParaRPr lang="en-US" sz="10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7800" y="5316379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-</a:t>
              </a:r>
              <a:r>
                <a:rPr lang="en-US" sz="1000" dirty="0" smtClean="0"/>
                <a:t>27.5</a:t>
              </a:r>
              <a:endParaRPr lang="en-US" sz="1000" dirty="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6248400" y="485001"/>
            <a:ext cx="15874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ISM density gradient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11954" y="1752782"/>
            <a:ext cx="1176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Pulsar velocity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3600000" flipV="1">
            <a:off x="7255369" y="1885880"/>
            <a:ext cx="0" cy="457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-1800000" flipV="1">
            <a:off x="8182497" y="547762"/>
            <a:ext cx="0" cy="914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882783" y="4721185"/>
            <a:ext cx="4112023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 PWN gas still </a:t>
            </a:r>
            <a:r>
              <a:rPr lang="en-US" sz="1800" dirty="0" smtClean="0"/>
              <a:t>fills much of nebula</a:t>
            </a:r>
            <a:r>
              <a:rPr lang="en-US" sz="1800" dirty="0" smtClean="0"/>
              <a:t>,</a:t>
            </a:r>
            <a:endParaRPr lang="en-US" sz="1600" dirty="0" smtClean="0">
              <a:solidFill>
                <a:schemeClr val="tx2"/>
              </a:solidFill>
            </a:endParaRPr>
          </a:p>
          <a:p>
            <a:r>
              <a:rPr lang="en-US" sz="1800" dirty="0" smtClean="0"/>
              <a:t>  but </a:t>
            </a:r>
            <a:r>
              <a:rPr lang="en-US" sz="1800" dirty="0" err="1" smtClean="0"/>
              <a:t>ejecta</a:t>
            </a:r>
            <a:r>
              <a:rPr lang="en-US" sz="1800" dirty="0" smtClean="0"/>
              <a:t> mixing occurs throughout</a:t>
            </a:r>
          </a:p>
          <a:p>
            <a:r>
              <a:rPr lang="en-US" sz="1800" dirty="0" smtClean="0">
                <a:solidFill>
                  <a:srgbClr val="D6ECFF"/>
                </a:solidFill>
              </a:rPr>
              <a:t> 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-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consistent</a:t>
            </a:r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w/ observations, though</a:t>
            </a:r>
          </a:p>
          <a:p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 fast </a:t>
            </a:r>
            <a:r>
              <a:rPr lang="en-US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diffision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may be required</a:t>
            </a:r>
            <a:endParaRPr lang="en-US" sz="18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sz="1000" dirty="0" smtClean="0"/>
          </a:p>
          <a:p>
            <a:pPr>
              <a:buFont typeface="Arial"/>
              <a:buChar char="•"/>
            </a:pPr>
            <a:r>
              <a:rPr lang="en-US" sz="1800" dirty="0" smtClean="0"/>
              <a:t> </a:t>
            </a:r>
            <a:r>
              <a:rPr lang="en-US" sz="1800" dirty="0" smtClean="0"/>
              <a:t>3D </a:t>
            </a:r>
            <a:r>
              <a:rPr lang="en-US" sz="1800" dirty="0" smtClean="0"/>
              <a:t>modeling and </a:t>
            </a:r>
            <a:r>
              <a:rPr lang="en-US" sz="1800" dirty="0" smtClean="0"/>
              <a:t>study of broadband</a:t>
            </a:r>
            <a:endParaRPr lang="en-US" sz="1800" dirty="0" smtClean="0"/>
          </a:p>
          <a:p>
            <a:r>
              <a:rPr lang="en-US" sz="1800" dirty="0" smtClean="0"/>
              <a:t>  </a:t>
            </a:r>
            <a:r>
              <a:rPr lang="en-US" sz="1800" dirty="0" smtClean="0"/>
              <a:t>emission in </a:t>
            </a:r>
            <a:r>
              <a:rPr lang="en-US" sz="1800" dirty="0" smtClean="0"/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205190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257800" y="4144701"/>
            <a:ext cx="3588736" cy="627221"/>
            <a:chOff x="5352288" y="4267200"/>
            <a:chExt cx="3588736" cy="627221"/>
          </a:xfrm>
        </p:grpSpPr>
        <p:sp>
          <p:nvSpPr>
            <p:cNvPr id="49" name="Rectangle 48"/>
            <p:cNvSpPr/>
            <p:nvPr/>
          </p:nvSpPr>
          <p:spPr>
            <a:xfrm>
              <a:off x="5352288" y="4267200"/>
              <a:ext cx="3529394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458200" y="4343400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+mj-lt"/>
                  <a:cs typeface="Symbol" charset="2"/>
                </a:rPr>
                <a:t>ISM</a:t>
              </a:r>
              <a:endParaRPr lang="en-US" dirty="0" smtClean="0">
                <a:latin typeface="+mj-lt"/>
                <a:cs typeface="Symbol" charset="2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247888" y="4648200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1</a:t>
              </a:r>
              <a:endParaRPr lang="en-US" sz="10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612202" y="4648200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mtClean="0"/>
                <a:t>0</a:t>
              </a:r>
              <a:endParaRPr lang="en-US" sz="1000" dirty="0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10315" r="20700" b="11211"/>
            <a:stretch/>
          </p:blipFill>
          <p:spPr>
            <a:xfrm rot="5400000">
              <a:off x="6907853" y="3150546"/>
              <a:ext cx="281293" cy="2667001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" t="2221" r="8360" b="4445"/>
          <a:stretch/>
        </p:blipFill>
        <p:spPr>
          <a:xfrm>
            <a:off x="5034371" y="261675"/>
            <a:ext cx="3968860" cy="4005525"/>
          </a:xfrm>
          <a:prstGeom prst="rect">
            <a:avLst/>
          </a:prstGeom>
        </p:spPr>
      </p:pic>
      <p:pic>
        <p:nvPicPr>
          <p:cNvPr id="10" name="Picture 9" descr="Vela_Rcont.png"/>
          <p:cNvPicPr>
            <a:picLocks noChangeAspect="1"/>
          </p:cNvPicPr>
          <p:nvPr/>
        </p:nvPicPr>
        <p:blipFill>
          <a:blip r:embed="rId5"/>
          <a:srcRect l="30820" t="31721" r="13115" b="18554"/>
          <a:stretch>
            <a:fillRect/>
          </a:stretch>
        </p:blipFill>
        <p:spPr>
          <a:xfrm>
            <a:off x="0" y="304799"/>
            <a:ext cx="4495800" cy="436960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914400" y="533400"/>
            <a:ext cx="1137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0</a:t>
            </a:r>
            <a:r>
              <a:rPr lang="en-US" baseline="30000" dirty="0" smtClean="0"/>
              <a:t>N</a:t>
            </a:r>
            <a:r>
              <a:rPr lang="en-US" dirty="0" smtClean="0"/>
              <a:t> = 1 cm</a:t>
            </a:r>
            <a:r>
              <a:rPr lang="en-US" baseline="30000" dirty="0" smtClean="0"/>
              <a:t>-3</a:t>
            </a:r>
            <a:endParaRPr lang="en-US" baseline="30000" dirty="0"/>
          </a:p>
        </p:txBody>
      </p:sp>
      <p:sp>
        <p:nvSpPr>
          <p:cNvPr id="58" name="TextBox 57"/>
          <p:cNvSpPr txBox="1"/>
          <p:nvPr/>
        </p:nvSpPr>
        <p:spPr>
          <a:xfrm>
            <a:off x="2743200" y="1749623"/>
            <a:ext cx="74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Pulsar: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730593" y="2283023"/>
            <a:ext cx="927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“Cocoon”</a:t>
            </a:r>
            <a:endParaRPr lang="en-US" dirty="0"/>
          </a:p>
        </p:txBody>
      </p:sp>
      <p:cxnSp>
        <p:nvCxnSpPr>
          <p:cNvPr id="60" name="Straight Arrow Connector 59"/>
          <p:cNvCxnSpPr/>
          <p:nvPr/>
        </p:nvCxnSpPr>
        <p:spPr>
          <a:xfrm rot="10800000" flipV="1">
            <a:off x="2133600" y="1905000"/>
            <a:ext cx="609600" cy="3538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rot="10800000" flipV="1">
            <a:off x="2133601" y="2436911"/>
            <a:ext cx="609599" cy="14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505200" y="1547336"/>
            <a:ext cx="13906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= 89 ms</a:t>
            </a:r>
          </a:p>
          <a:p>
            <a:r>
              <a:rPr lang="en-US" dirty="0" err="1" smtClean="0"/>
              <a:t>Ė</a:t>
            </a:r>
            <a:r>
              <a:rPr lang="en-US" dirty="0" smtClean="0"/>
              <a:t> = 10</a:t>
            </a:r>
            <a:r>
              <a:rPr lang="en-US" baseline="30000" dirty="0" smtClean="0"/>
              <a:t>36.8</a:t>
            </a:r>
            <a:r>
              <a:rPr lang="en-US" dirty="0" smtClean="0"/>
              <a:t> erg/</a:t>
            </a:r>
            <a:r>
              <a:rPr lang="en-US" dirty="0" err="1" smtClean="0"/>
              <a:t>s</a:t>
            </a:r>
            <a:endParaRPr lang="en-US" dirty="0" smtClean="0"/>
          </a:p>
          <a:p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/>
              <a:t>c</a:t>
            </a:r>
            <a:r>
              <a:rPr lang="en-US" dirty="0" smtClean="0"/>
              <a:t> = 10</a:t>
            </a:r>
            <a:r>
              <a:rPr lang="en-US" baseline="30000" dirty="0" smtClean="0"/>
              <a:t>4.05</a:t>
            </a:r>
            <a:r>
              <a:rPr lang="en-US" dirty="0" smtClean="0"/>
              <a:t> yr</a:t>
            </a:r>
            <a:endParaRPr lang="en-US" dirty="0"/>
          </a:p>
        </p:txBody>
      </p:sp>
      <p:cxnSp>
        <p:nvCxnSpPr>
          <p:cNvPr id="65" name="Straight Connector 64"/>
          <p:cNvCxnSpPr/>
          <p:nvPr/>
        </p:nvCxnSpPr>
        <p:spPr>
          <a:xfrm rot="10800000">
            <a:off x="3501231" y="1606550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10800000">
            <a:off x="3498057" y="2279650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3162300" y="1942306"/>
            <a:ext cx="6858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2636250" y="3045023"/>
            <a:ext cx="716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Vela X</a:t>
            </a:r>
            <a:endParaRPr lang="en-US" dirty="0"/>
          </a:p>
        </p:txBody>
      </p:sp>
      <p:cxnSp>
        <p:nvCxnSpPr>
          <p:cNvPr id="73" name="Straight Arrow Connector 72"/>
          <p:cNvCxnSpPr/>
          <p:nvPr/>
        </p:nvCxnSpPr>
        <p:spPr>
          <a:xfrm rot="10800000">
            <a:off x="2209800" y="2819400"/>
            <a:ext cx="4572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2429419" y="3730823"/>
            <a:ext cx="1380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0</a:t>
            </a:r>
            <a:r>
              <a:rPr lang="en-US" baseline="30000" dirty="0" smtClean="0"/>
              <a:t>S</a:t>
            </a:r>
            <a:r>
              <a:rPr lang="en-US" dirty="0" smtClean="0"/>
              <a:t> = 0.06 cm</a:t>
            </a:r>
            <a:r>
              <a:rPr lang="en-US" baseline="30000" dirty="0" smtClean="0"/>
              <a:t>-3</a:t>
            </a:r>
            <a:endParaRPr lang="en-US" baseline="30000" dirty="0"/>
          </a:p>
        </p:txBody>
      </p:sp>
      <p:sp>
        <p:nvSpPr>
          <p:cNvPr id="75" name="TextBox 74"/>
          <p:cNvSpPr txBox="1"/>
          <p:nvPr/>
        </p:nvSpPr>
        <p:spPr>
          <a:xfrm>
            <a:off x="1009162" y="3730823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ROSAT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152400" y="4769584"/>
            <a:ext cx="400943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 Hydro simulations reproduce overall</a:t>
            </a:r>
          </a:p>
          <a:p>
            <a:r>
              <a:rPr lang="en-US" sz="1800" dirty="0" smtClean="0"/>
              <a:t>  structure</a:t>
            </a:r>
          </a:p>
          <a:p>
            <a:pPr>
              <a:buFont typeface="Arial"/>
              <a:buChar char="•"/>
            </a:pPr>
            <a:endParaRPr lang="en-US" sz="1000" dirty="0" smtClean="0"/>
          </a:p>
          <a:p>
            <a:pPr>
              <a:buFont typeface="Arial"/>
              <a:buChar char="•"/>
            </a:pPr>
            <a:r>
              <a:rPr lang="en-US" sz="1800" dirty="0" smtClean="0"/>
              <a:t> “Cocoon” created by RS interaction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  - RS sweeps </a:t>
            </a:r>
            <a:r>
              <a:rPr lang="en-US" sz="1800" dirty="0" err="1" smtClean="0">
                <a:solidFill>
                  <a:schemeClr val="tx2"/>
                </a:solidFill>
              </a:rPr>
              <a:t>ejecta</a:t>
            </a:r>
            <a:r>
              <a:rPr lang="en-US" sz="1800" dirty="0" smtClean="0">
                <a:solidFill>
                  <a:schemeClr val="tx2"/>
                </a:solidFill>
              </a:rPr>
              <a:t> into PWN,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    creating channel of mixed </a:t>
            </a:r>
            <a:r>
              <a:rPr lang="en-US" sz="1800" dirty="0" smtClean="0">
                <a:solidFill>
                  <a:schemeClr val="tx2"/>
                </a:solidFill>
              </a:rPr>
              <a:t>gas</a:t>
            </a:r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457200"/>
          </a:xfrm>
        </p:spPr>
        <p:txBody>
          <a:bodyPr/>
          <a:lstStyle/>
          <a:p>
            <a:r>
              <a:rPr lang="en-US" sz="2800" dirty="0" smtClean="0"/>
              <a:t>Vela SNR and its PWN</a:t>
            </a:r>
            <a:endParaRPr lang="en-US" sz="2800" dirty="0"/>
          </a:p>
        </p:txBody>
      </p:sp>
      <p:sp>
        <p:nvSpPr>
          <p:cNvPr id="41" name="Oval 40"/>
          <p:cNvSpPr/>
          <p:nvPr/>
        </p:nvSpPr>
        <p:spPr>
          <a:xfrm>
            <a:off x="5358186" y="768535"/>
            <a:ext cx="3383550" cy="3374885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 rot="19970505">
            <a:off x="6609096" y="1980477"/>
            <a:ext cx="922792" cy="1148849"/>
          </a:xfrm>
          <a:prstGeom prst="ellipse">
            <a:avLst/>
          </a:prstGeom>
          <a:noFill/>
          <a:ln w="15875">
            <a:solidFill>
              <a:schemeClr val="accent6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4882783" y="4721185"/>
            <a:ext cx="4112023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 PWN gas still </a:t>
            </a:r>
            <a:r>
              <a:rPr lang="en-US" sz="1800" dirty="0" smtClean="0"/>
              <a:t>fills much of nebula</a:t>
            </a:r>
            <a:r>
              <a:rPr lang="en-US" sz="1800" dirty="0" smtClean="0"/>
              <a:t>,</a:t>
            </a:r>
            <a:endParaRPr lang="en-US" sz="1600" dirty="0" smtClean="0">
              <a:solidFill>
                <a:schemeClr val="tx2"/>
              </a:solidFill>
            </a:endParaRPr>
          </a:p>
          <a:p>
            <a:r>
              <a:rPr lang="en-US" sz="1800" dirty="0" smtClean="0"/>
              <a:t>  but </a:t>
            </a:r>
            <a:r>
              <a:rPr lang="en-US" sz="1800" dirty="0" err="1" smtClean="0"/>
              <a:t>ejecta</a:t>
            </a:r>
            <a:r>
              <a:rPr lang="en-US" sz="1800" dirty="0" smtClean="0"/>
              <a:t> mixing occurs throughout</a:t>
            </a:r>
          </a:p>
          <a:p>
            <a:r>
              <a:rPr lang="en-US" sz="1800" dirty="0" smtClean="0">
                <a:solidFill>
                  <a:srgbClr val="D6ECFF"/>
                </a:solidFill>
              </a:rPr>
              <a:t>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-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consistent</a:t>
            </a:r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w/ observations, though</a:t>
            </a:r>
          </a:p>
          <a:p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 fast </a:t>
            </a:r>
            <a:r>
              <a:rPr lang="en-US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diffision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may be required</a:t>
            </a:r>
            <a:endParaRPr lang="en-US" sz="18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sz="1000" dirty="0" smtClean="0"/>
          </a:p>
          <a:p>
            <a:pPr>
              <a:buFont typeface="Arial"/>
              <a:buChar char="•"/>
            </a:pPr>
            <a:r>
              <a:rPr lang="en-US" sz="1800" dirty="0" smtClean="0"/>
              <a:t> </a:t>
            </a:r>
            <a:r>
              <a:rPr lang="en-US" sz="1800" dirty="0" smtClean="0"/>
              <a:t>3D </a:t>
            </a:r>
            <a:r>
              <a:rPr lang="en-US" sz="1800" dirty="0" smtClean="0"/>
              <a:t>modeling and </a:t>
            </a:r>
            <a:r>
              <a:rPr lang="en-US" sz="1800" dirty="0" smtClean="0"/>
              <a:t>study of broadband</a:t>
            </a:r>
            <a:endParaRPr lang="en-US" sz="1800" dirty="0" smtClean="0"/>
          </a:p>
          <a:p>
            <a:r>
              <a:rPr lang="en-US" sz="1800" dirty="0" smtClean="0"/>
              <a:t>  </a:t>
            </a:r>
            <a:r>
              <a:rPr lang="en-US" sz="1800" dirty="0" smtClean="0"/>
              <a:t>emission in </a:t>
            </a:r>
            <a:r>
              <a:rPr lang="en-US" sz="1800" dirty="0" smtClean="0"/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131322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279943" y="4149524"/>
            <a:ext cx="3547682" cy="685800"/>
            <a:chOff x="5239512" y="4267200"/>
            <a:chExt cx="3547682" cy="685800"/>
          </a:xfrm>
        </p:grpSpPr>
        <p:sp>
          <p:nvSpPr>
            <p:cNvPr id="29" name="Rectangle 28"/>
            <p:cNvSpPr/>
            <p:nvPr/>
          </p:nvSpPr>
          <p:spPr>
            <a:xfrm>
              <a:off x="5257800" y="4419600"/>
              <a:ext cx="3529394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528789" y="4371201"/>
              <a:ext cx="2584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endParaRPr lang="en-US" dirty="0" smtClean="0">
                <a:latin typeface="Symbol" charset="2"/>
                <a:cs typeface="Symbol" charset="2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53400" y="4706779"/>
              <a:ext cx="4315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1.70</a:t>
              </a:r>
              <a:endParaRPr lang="en-US" sz="10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467600" y="4706779"/>
              <a:ext cx="4315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1.60</a:t>
              </a:r>
              <a:endParaRPr lang="en-US" sz="10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705600" y="4706779"/>
              <a:ext cx="4315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1.50</a:t>
              </a:r>
              <a:endParaRPr lang="en-US" sz="1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002190" y="4706779"/>
              <a:ext cx="4315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1.40</a:t>
              </a:r>
              <a:endParaRPr lang="en-US" sz="1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257800" y="4706779"/>
              <a:ext cx="4315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1.30</a:t>
              </a:r>
              <a:endParaRPr lang="en-US" sz="100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5"/>
            <a:stretch/>
          </p:blipFill>
          <p:spPr>
            <a:xfrm rot="5400000">
              <a:off x="6655551" y="2851161"/>
              <a:ext cx="457200" cy="3289277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90" r="7558" b="5767"/>
          <a:stretch/>
        </p:blipFill>
        <p:spPr>
          <a:xfrm>
            <a:off x="4914740" y="263792"/>
            <a:ext cx="4076860" cy="4079607"/>
          </a:xfrm>
          <a:prstGeom prst="rect">
            <a:avLst/>
          </a:prstGeom>
        </p:spPr>
      </p:pic>
      <p:pic>
        <p:nvPicPr>
          <p:cNvPr id="10" name="Picture 9" descr="Vela_Rcont.png"/>
          <p:cNvPicPr>
            <a:picLocks noChangeAspect="1"/>
          </p:cNvPicPr>
          <p:nvPr/>
        </p:nvPicPr>
        <p:blipFill>
          <a:blip r:embed="rId5"/>
          <a:srcRect l="30820" t="31721" r="13115" b="18554"/>
          <a:stretch>
            <a:fillRect/>
          </a:stretch>
        </p:blipFill>
        <p:spPr>
          <a:xfrm>
            <a:off x="0" y="304799"/>
            <a:ext cx="4495800" cy="436960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914400" y="533400"/>
            <a:ext cx="1137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0</a:t>
            </a:r>
            <a:r>
              <a:rPr lang="en-US" baseline="30000" dirty="0" smtClean="0"/>
              <a:t>N</a:t>
            </a:r>
            <a:r>
              <a:rPr lang="en-US" dirty="0" smtClean="0"/>
              <a:t> = 1 cm</a:t>
            </a:r>
            <a:r>
              <a:rPr lang="en-US" baseline="30000" dirty="0" smtClean="0"/>
              <a:t>-3</a:t>
            </a:r>
            <a:endParaRPr lang="en-US" baseline="30000" dirty="0"/>
          </a:p>
        </p:txBody>
      </p:sp>
      <p:sp>
        <p:nvSpPr>
          <p:cNvPr id="58" name="TextBox 57"/>
          <p:cNvSpPr txBox="1"/>
          <p:nvPr/>
        </p:nvSpPr>
        <p:spPr>
          <a:xfrm>
            <a:off x="2743200" y="1749623"/>
            <a:ext cx="74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Pulsar: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730593" y="2283023"/>
            <a:ext cx="927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“Cocoon”</a:t>
            </a:r>
            <a:endParaRPr lang="en-US" dirty="0"/>
          </a:p>
        </p:txBody>
      </p:sp>
      <p:cxnSp>
        <p:nvCxnSpPr>
          <p:cNvPr id="60" name="Straight Arrow Connector 59"/>
          <p:cNvCxnSpPr/>
          <p:nvPr/>
        </p:nvCxnSpPr>
        <p:spPr>
          <a:xfrm rot="10800000" flipV="1">
            <a:off x="2133600" y="1905000"/>
            <a:ext cx="609600" cy="3538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rot="10800000" flipV="1">
            <a:off x="2133601" y="2436911"/>
            <a:ext cx="609599" cy="14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505200" y="1547336"/>
            <a:ext cx="13906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= 89 ms</a:t>
            </a:r>
          </a:p>
          <a:p>
            <a:r>
              <a:rPr lang="en-US" dirty="0" err="1" smtClean="0"/>
              <a:t>Ė</a:t>
            </a:r>
            <a:r>
              <a:rPr lang="en-US" dirty="0" smtClean="0"/>
              <a:t> = 10</a:t>
            </a:r>
            <a:r>
              <a:rPr lang="en-US" baseline="30000" dirty="0" smtClean="0"/>
              <a:t>36.8</a:t>
            </a:r>
            <a:r>
              <a:rPr lang="en-US" dirty="0" smtClean="0"/>
              <a:t> erg/</a:t>
            </a:r>
            <a:r>
              <a:rPr lang="en-US" dirty="0" err="1" smtClean="0"/>
              <a:t>s</a:t>
            </a:r>
            <a:endParaRPr lang="en-US" dirty="0" smtClean="0"/>
          </a:p>
          <a:p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/>
              <a:t>c</a:t>
            </a:r>
            <a:r>
              <a:rPr lang="en-US" dirty="0" smtClean="0"/>
              <a:t> = 10</a:t>
            </a:r>
            <a:r>
              <a:rPr lang="en-US" baseline="30000" dirty="0" smtClean="0"/>
              <a:t>4.05</a:t>
            </a:r>
            <a:r>
              <a:rPr lang="en-US" dirty="0" smtClean="0"/>
              <a:t> yr</a:t>
            </a:r>
            <a:endParaRPr lang="en-US" dirty="0"/>
          </a:p>
        </p:txBody>
      </p:sp>
      <p:cxnSp>
        <p:nvCxnSpPr>
          <p:cNvPr id="65" name="Straight Connector 64"/>
          <p:cNvCxnSpPr/>
          <p:nvPr/>
        </p:nvCxnSpPr>
        <p:spPr>
          <a:xfrm rot="10800000">
            <a:off x="3501231" y="1606550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10800000">
            <a:off x="3498057" y="2279650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3162300" y="1942306"/>
            <a:ext cx="6858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2636250" y="3045023"/>
            <a:ext cx="716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Vela X</a:t>
            </a:r>
            <a:endParaRPr lang="en-US" dirty="0"/>
          </a:p>
        </p:txBody>
      </p:sp>
      <p:cxnSp>
        <p:nvCxnSpPr>
          <p:cNvPr id="73" name="Straight Arrow Connector 72"/>
          <p:cNvCxnSpPr/>
          <p:nvPr/>
        </p:nvCxnSpPr>
        <p:spPr>
          <a:xfrm rot="10800000">
            <a:off x="2209800" y="2819400"/>
            <a:ext cx="4572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2429419" y="3730823"/>
            <a:ext cx="1380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0</a:t>
            </a:r>
            <a:r>
              <a:rPr lang="en-US" baseline="30000" dirty="0" smtClean="0"/>
              <a:t>S</a:t>
            </a:r>
            <a:r>
              <a:rPr lang="en-US" dirty="0" smtClean="0"/>
              <a:t> = 0.06 cm</a:t>
            </a:r>
            <a:r>
              <a:rPr lang="en-US" baseline="30000" dirty="0" smtClean="0"/>
              <a:t>-3</a:t>
            </a:r>
            <a:endParaRPr lang="en-US" baseline="30000" dirty="0"/>
          </a:p>
        </p:txBody>
      </p:sp>
      <p:sp>
        <p:nvSpPr>
          <p:cNvPr id="75" name="TextBox 74"/>
          <p:cNvSpPr txBox="1"/>
          <p:nvPr/>
        </p:nvSpPr>
        <p:spPr>
          <a:xfrm>
            <a:off x="1009162" y="3730823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ROSAT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152400" y="4572000"/>
            <a:ext cx="3993401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 Hydro simulations reproduce overall</a:t>
            </a:r>
          </a:p>
          <a:p>
            <a:r>
              <a:rPr lang="en-US" sz="1800" dirty="0" smtClean="0"/>
              <a:t>  structure</a:t>
            </a:r>
          </a:p>
          <a:p>
            <a:pPr>
              <a:buFont typeface="Arial"/>
              <a:buChar char="•"/>
            </a:pPr>
            <a:endParaRPr lang="en-US" sz="1000" dirty="0" smtClean="0"/>
          </a:p>
          <a:p>
            <a:pPr>
              <a:buFont typeface="Arial"/>
              <a:buChar char="•"/>
            </a:pPr>
            <a:r>
              <a:rPr lang="en-US" sz="1800" dirty="0" smtClean="0"/>
              <a:t> “Cocoon” created by RS interaction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  - RS sweeps </a:t>
            </a:r>
            <a:r>
              <a:rPr lang="en-US" sz="1800" dirty="0" err="1" smtClean="0">
                <a:solidFill>
                  <a:schemeClr val="tx2"/>
                </a:solidFill>
              </a:rPr>
              <a:t>ejecta</a:t>
            </a:r>
            <a:r>
              <a:rPr lang="en-US" sz="1800" dirty="0" smtClean="0">
                <a:solidFill>
                  <a:schemeClr val="tx2"/>
                </a:solidFill>
              </a:rPr>
              <a:t> into PWN,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    creating channel of mixed gas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  - lower </a:t>
            </a:r>
            <a:r>
              <a:rPr lang="en-US" sz="1800" dirty="0" err="1" smtClean="0">
                <a:solidFill>
                  <a:schemeClr val="tx2"/>
                </a:solidFill>
                <a:latin typeface="Symbol" charset="2"/>
                <a:cs typeface="Symbol" charset="2"/>
              </a:rPr>
              <a:t>r</a:t>
            </a:r>
            <a:r>
              <a:rPr lang="en-US" sz="1800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 </a:t>
            </a:r>
            <a:r>
              <a:rPr lang="en-US" sz="1800" dirty="0" smtClean="0">
                <a:solidFill>
                  <a:schemeClr val="tx2"/>
                </a:solidFill>
              </a:rPr>
              <a:t>in cocoon </a:t>
            </a:r>
            <a:r>
              <a:rPr lang="en-US" sz="1800" dirty="0" smtClean="0">
                <a:solidFill>
                  <a:schemeClr val="tx2"/>
                </a:solidFill>
                <a:sym typeface="Wingdings"/>
              </a:rPr>
              <a:t>⇒ higher </a:t>
            </a:r>
            <a:r>
              <a:rPr lang="en-US" sz="1800" dirty="0" err="1" smtClean="0">
                <a:solidFill>
                  <a:schemeClr val="tx2"/>
                </a:solidFill>
                <a:sym typeface="Wingdings"/>
              </a:rPr>
              <a:t>kT</a:t>
            </a:r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457200"/>
          </a:xfrm>
        </p:spPr>
        <p:txBody>
          <a:bodyPr/>
          <a:lstStyle/>
          <a:p>
            <a:r>
              <a:rPr lang="en-US" sz="2800" dirty="0" smtClean="0"/>
              <a:t>Vela SNR and its PWN</a:t>
            </a:r>
            <a:endParaRPr lang="en-US" sz="2800" dirty="0"/>
          </a:p>
        </p:txBody>
      </p:sp>
      <p:sp>
        <p:nvSpPr>
          <p:cNvPr id="41" name="Oval 40"/>
          <p:cNvSpPr/>
          <p:nvPr/>
        </p:nvSpPr>
        <p:spPr>
          <a:xfrm>
            <a:off x="5358186" y="768535"/>
            <a:ext cx="3383550" cy="3374885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19970505">
            <a:off x="6609096" y="1980477"/>
            <a:ext cx="922792" cy="1148849"/>
          </a:xfrm>
          <a:prstGeom prst="ellipse">
            <a:avLst/>
          </a:prstGeom>
          <a:noFill/>
          <a:ln w="15875">
            <a:solidFill>
              <a:schemeClr val="accent6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882783" y="4721185"/>
            <a:ext cx="4112023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 PWN gas still </a:t>
            </a:r>
            <a:r>
              <a:rPr lang="en-US" sz="1800" dirty="0" smtClean="0"/>
              <a:t>fills much of nebula</a:t>
            </a:r>
            <a:r>
              <a:rPr lang="en-US" sz="1800" dirty="0" smtClean="0"/>
              <a:t>,</a:t>
            </a:r>
            <a:endParaRPr lang="en-US" sz="1600" dirty="0" smtClean="0">
              <a:solidFill>
                <a:schemeClr val="tx2"/>
              </a:solidFill>
            </a:endParaRPr>
          </a:p>
          <a:p>
            <a:r>
              <a:rPr lang="en-US" sz="1800" dirty="0" smtClean="0"/>
              <a:t>  but </a:t>
            </a:r>
            <a:r>
              <a:rPr lang="en-US" sz="1800" dirty="0" err="1" smtClean="0"/>
              <a:t>ejecta</a:t>
            </a:r>
            <a:r>
              <a:rPr lang="en-US" sz="1800" dirty="0" smtClean="0"/>
              <a:t> mixing occurs throughout</a:t>
            </a: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-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consistent</a:t>
            </a:r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w/ observations, though</a:t>
            </a:r>
          </a:p>
          <a:p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 fast </a:t>
            </a:r>
            <a:r>
              <a:rPr lang="en-US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diffision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may be required</a:t>
            </a:r>
            <a:endParaRPr lang="en-US" sz="18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sz="1000" dirty="0" smtClean="0"/>
          </a:p>
          <a:p>
            <a:pPr>
              <a:buFont typeface="Arial"/>
              <a:buChar char="•"/>
            </a:pPr>
            <a:r>
              <a:rPr lang="en-US" sz="1800" dirty="0" smtClean="0"/>
              <a:t> </a:t>
            </a:r>
            <a:r>
              <a:rPr lang="en-US" sz="1800" dirty="0" smtClean="0"/>
              <a:t>3D </a:t>
            </a:r>
            <a:r>
              <a:rPr lang="en-US" sz="1800" dirty="0" smtClean="0"/>
              <a:t>modeling and </a:t>
            </a:r>
            <a:r>
              <a:rPr lang="en-US" sz="1800" dirty="0" smtClean="0"/>
              <a:t>study of broadband</a:t>
            </a:r>
            <a:endParaRPr lang="en-US" sz="1800" dirty="0" smtClean="0"/>
          </a:p>
          <a:p>
            <a:r>
              <a:rPr lang="en-US" sz="1800" dirty="0" smtClean="0"/>
              <a:t>  </a:t>
            </a:r>
            <a:r>
              <a:rPr lang="en-US" sz="1800" dirty="0" smtClean="0"/>
              <a:t>emission in </a:t>
            </a:r>
            <a:r>
              <a:rPr lang="en-US" sz="1800" dirty="0" smtClean="0"/>
              <a:t>progress</a:t>
            </a:r>
          </a:p>
        </p:txBody>
      </p:sp>
    </p:spTree>
    <p:extLst>
      <p:ext uri="{BB962C8B-B14F-4D97-AF65-F5344CB8AC3E}">
        <p14:creationId xmlns:p14="http://schemas.microsoft.com/office/powerpoint/2010/main" val="44105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478536"/>
          </a:xfrm>
        </p:spPr>
        <p:txBody>
          <a:bodyPr/>
          <a:lstStyle/>
          <a:p>
            <a:r>
              <a:rPr lang="en-US" sz="2800" dirty="0" smtClean="0"/>
              <a:t>Summary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22723" y="520779"/>
            <a:ext cx="8945077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pitchFamily="-102" charset="0"/>
              <a:buChar char="•"/>
            </a:pPr>
            <a:r>
              <a:rPr lang="en-US" sz="2000" dirty="0">
                <a:latin typeface="Arial"/>
                <a:ea typeface="Chalkboard" pitchFamily="-102" charset="0"/>
                <a:cs typeface="Arial"/>
              </a:rPr>
              <a:t> </a:t>
            </a:r>
            <a:r>
              <a:rPr lang="en-US" sz="2000" dirty="0" err="1">
                <a:latin typeface="Arial"/>
                <a:ea typeface="Chalkboard" pitchFamily="-102" charset="0"/>
                <a:cs typeface="Arial"/>
              </a:rPr>
              <a:t>Multiwavelength</a:t>
            </a:r>
            <a:r>
              <a:rPr lang="en-US" sz="2000" dirty="0">
                <a:latin typeface="Arial"/>
                <a:ea typeface="Chalkboard" pitchFamily="-102" charset="0"/>
                <a:cs typeface="Arial"/>
              </a:rPr>
              <a:t> studies of </a:t>
            </a:r>
            <a:r>
              <a:rPr lang="en-US" sz="2000" dirty="0" err="1">
                <a:latin typeface="Arial"/>
                <a:ea typeface="Chalkboard" pitchFamily="-102" charset="0"/>
                <a:cs typeface="Arial"/>
              </a:rPr>
              <a:t>PWNe</a:t>
            </a:r>
            <a:r>
              <a:rPr lang="en-US" sz="2000" dirty="0">
                <a:latin typeface="Arial"/>
                <a:ea typeface="Chalkboard" pitchFamily="-102" charset="0"/>
                <a:cs typeface="Arial"/>
              </a:rPr>
              <a:t> </a:t>
            </a:r>
            <a:r>
              <a:rPr lang="en-US" sz="2000" dirty="0" smtClean="0">
                <a:latin typeface="Arial"/>
                <a:ea typeface="Chalkboard" pitchFamily="-102" charset="0"/>
                <a:cs typeface="Arial"/>
              </a:rPr>
              <a:t>reveal unique information on the</a:t>
            </a:r>
          </a:p>
          <a:p>
            <a:r>
              <a:rPr lang="en-US" sz="2000" dirty="0" smtClean="0">
                <a:latin typeface="Arial"/>
                <a:ea typeface="Chalkboard" pitchFamily="-102" charset="0"/>
                <a:cs typeface="Arial"/>
              </a:rPr>
              <a:t>  conversion of spin-down power into relativistic outflows, providing</a:t>
            </a:r>
          </a:p>
          <a:p>
            <a:r>
              <a:rPr lang="en-US" sz="2000" dirty="0" smtClean="0">
                <a:latin typeface="Arial"/>
                <a:ea typeface="Chalkboard" pitchFamily="-102" charset="0"/>
                <a:cs typeface="Arial"/>
              </a:rPr>
              <a:t>  views of shocks and interactions with supernova </a:t>
            </a:r>
            <a:r>
              <a:rPr lang="en-US" sz="2000" dirty="0" smtClean="0">
                <a:latin typeface="Arial"/>
                <a:ea typeface="Chalkboard" pitchFamily="-102" charset="0"/>
                <a:cs typeface="Arial"/>
              </a:rPr>
              <a:t>ejecta.</a:t>
            </a:r>
          </a:p>
          <a:p>
            <a:endParaRPr lang="en-US" sz="800" dirty="0">
              <a:latin typeface="Arial"/>
              <a:ea typeface="Chalkboard" pitchFamily="-102" charset="0"/>
              <a:cs typeface="Arial"/>
            </a:endParaRPr>
          </a:p>
          <a:p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  - </a:t>
            </a:r>
            <a:r>
              <a:rPr lang="en-US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Hydrodynamical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simulations, constrained by observations, provide</a:t>
            </a:r>
          </a:p>
          <a:p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 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   important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tool for unfolding the evolution and properties of  </a:t>
            </a:r>
            <a:r>
              <a:rPr lang="en-US" sz="2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PWNe</a:t>
            </a:r>
            <a:endParaRPr lang="en-US" sz="2000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"/>
              <a:ea typeface="Chalkboard" pitchFamily="-102" charset="0"/>
              <a:cs typeface="Arial"/>
            </a:endParaRPr>
          </a:p>
          <a:p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 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   within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SNRs.</a:t>
            </a:r>
          </a:p>
          <a:p>
            <a:pPr>
              <a:buFont typeface="Arial" pitchFamily="-102" charset="0"/>
              <a:buChar char="•"/>
            </a:pPr>
            <a:endParaRPr lang="en-US" sz="1000" dirty="0" smtClean="0">
              <a:latin typeface="Arial"/>
              <a:ea typeface="Chalkboard" pitchFamily="-102" charset="0"/>
              <a:cs typeface="Arial"/>
            </a:endParaRPr>
          </a:p>
          <a:p>
            <a:endParaRPr lang="en-US" sz="1000" dirty="0" smtClean="0">
              <a:solidFill>
                <a:srgbClr val="D6ECFF"/>
              </a:solidFill>
              <a:latin typeface="Arial"/>
              <a:ea typeface="Chalkboard" pitchFamily="-102" charset="0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Arial"/>
                <a:ea typeface="Chalkboard" pitchFamily="-102" charset="0"/>
                <a:cs typeface="Arial"/>
              </a:rPr>
              <a:t> Vela SNR </a:t>
            </a:r>
            <a:r>
              <a:rPr lang="en-US" sz="2000" dirty="0" smtClean="0">
                <a:latin typeface="Arial"/>
                <a:ea typeface="Chalkboard" pitchFamily="-102" charset="0"/>
                <a:cs typeface="Arial"/>
              </a:rPr>
              <a:t>shows distinct signatures of evolution into a non-uniform CSM,</a:t>
            </a:r>
          </a:p>
          <a:p>
            <a:r>
              <a:rPr lang="en-US" sz="2000" dirty="0">
                <a:latin typeface="Arial"/>
                <a:ea typeface="Chalkboard" pitchFamily="-102" charset="0"/>
                <a:cs typeface="Arial"/>
              </a:rPr>
              <a:t> </a:t>
            </a:r>
            <a:r>
              <a:rPr lang="en-US" sz="2000" dirty="0" smtClean="0">
                <a:latin typeface="Arial"/>
                <a:ea typeface="Chalkboard" pitchFamily="-102" charset="0"/>
                <a:cs typeface="Arial"/>
              </a:rPr>
              <a:t> resulting in disruption of its PWN by an asymmetric reverse shock.</a:t>
            </a:r>
            <a:endParaRPr lang="en-US" sz="2000" dirty="0" smtClean="0">
              <a:latin typeface="Arial"/>
              <a:ea typeface="Chalkboard" pitchFamily="-102" charset="0"/>
              <a:cs typeface="Arial"/>
            </a:endParaRPr>
          </a:p>
          <a:p>
            <a:endParaRPr lang="en-US" sz="2000" dirty="0">
              <a:latin typeface="Arial"/>
              <a:ea typeface="Chalkboard" pitchFamily="-102" charset="0"/>
              <a:cs typeface="Arial"/>
            </a:endParaRPr>
          </a:p>
          <a:p>
            <a:pPr>
              <a:buFont typeface="Arial" pitchFamily="-102" charset="0"/>
              <a:buChar char="•"/>
            </a:pPr>
            <a:r>
              <a:rPr lang="en-US" sz="2000" dirty="0" smtClean="0">
                <a:ea typeface="Arial" charset="0"/>
                <a:cs typeface="Arial" charset="0"/>
              </a:rPr>
              <a:t> X-ray </a:t>
            </a:r>
            <a:r>
              <a:rPr lang="en-US" sz="2000" dirty="0">
                <a:ea typeface="Arial" charset="0"/>
                <a:cs typeface="Arial" charset="0"/>
              </a:rPr>
              <a:t>studies of Vela X reveal ejecta mixed into disrupted PWN</a:t>
            </a:r>
            <a:r>
              <a:rPr lang="en-US" sz="2000" dirty="0" smtClean="0">
                <a:ea typeface="Arial" charset="0"/>
                <a:cs typeface="Arial" charset="0"/>
              </a:rPr>
              <a:t>.</a:t>
            </a:r>
          </a:p>
          <a:p>
            <a:pPr>
              <a:buFont typeface="Arial" pitchFamily="-102" charset="0"/>
              <a:buChar char="•"/>
            </a:pPr>
            <a:endParaRPr lang="en-US" sz="800" dirty="0">
              <a:ea typeface="Arial" charset="0"/>
              <a:cs typeface="Arial" charset="0"/>
            </a:endParaRPr>
          </a:p>
          <a:p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Arial" charset="0"/>
                <a:cs typeface="Arial" charset="0"/>
              </a:rPr>
              <a:t>  - Hard </a:t>
            </a:r>
            <a:r>
              <a:rPr lang="en-US" sz="20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Arial" charset="0"/>
                <a:cs typeface="Arial" charset="0"/>
              </a:rPr>
              <a:t>nonthermal</a:t>
            </a:r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Arial" charset="0"/>
                <a:cs typeface="Arial" charset="0"/>
              </a:rPr>
              <a:t> X-rays observed along cocoon, and also near GeV peak.</a:t>
            </a:r>
          </a:p>
          <a:p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Arial" charset="0"/>
                <a:cs typeface="Arial" charset="0"/>
              </a:rPr>
              <a:t>  - Enhanced ejecta observed along cocoon.</a:t>
            </a:r>
          </a:p>
          <a:p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Arial" charset="0"/>
                <a:cs typeface="Arial" charset="0"/>
              </a:rPr>
              <a:t>  - HD modeling suggests cocoon may result from instabilities dragging ejecta</a:t>
            </a:r>
          </a:p>
          <a:p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Arial" charset="0"/>
                <a:cs typeface="Arial" charset="0"/>
              </a:rPr>
              <a:t>    into disrupted PWN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Arial" charset="0"/>
                <a:cs typeface="Arial" charset="0"/>
              </a:rPr>
              <a:t>.</a:t>
            </a:r>
          </a:p>
          <a:p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Arial" charset="0"/>
                <a:cs typeface="Arial" charset="0"/>
              </a:rPr>
              <a:t> - Higher advection speed may reduce synchrotron losses in cocoon region.</a:t>
            </a:r>
            <a:endParaRPr lang="en-US" sz="2000" dirty="0">
              <a:solidFill>
                <a:schemeClr val="accent3">
                  <a:lumMod val="60000"/>
                  <a:lumOff val="40000"/>
                </a:schemeClr>
              </a:solidFill>
              <a:ea typeface="Arial" charset="0"/>
              <a:cs typeface="Arial" charset="0"/>
            </a:endParaRPr>
          </a:p>
          <a:p>
            <a:endParaRPr lang="en-US" sz="1000" dirty="0" smtClean="0">
              <a:latin typeface="Arial"/>
              <a:ea typeface="Chalkboard" pitchFamily="-102" charset="0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Arial"/>
                <a:ea typeface="Chalkboard" pitchFamily="-102" charset="0"/>
                <a:cs typeface="Arial"/>
              </a:rPr>
              <a:t> Ongoing efforts include 3D simulations with post-processed </a:t>
            </a:r>
            <a:r>
              <a:rPr lang="en-US" sz="2000" dirty="0" smtClean="0">
                <a:latin typeface="Arial"/>
                <a:ea typeface="Chalkboard" pitchFamily="-102" charset="0"/>
                <a:cs typeface="Arial"/>
              </a:rPr>
              <a:t>emission</a:t>
            </a:r>
            <a:endParaRPr lang="en-US" sz="2000" dirty="0" smtClean="0">
              <a:latin typeface="Arial"/>
              <a:ea typeface="Chalkboard" pitchFamily="-102" charset="0"/>
              <a:cs typeface="Arial"/>
            </a:endParaRPr>
          </a:p>
          <a:p>
            <a:r>
              <a:rPr lang="en-US" sz="2000" dirty="0" smtClean="0">
                <a:latin typeface="Arial"/>
                <a:ea typeface="Chalkboard" pitchFamily="-102" charset="0"/>
                <a:cs typeface="Arial"/>
              </a:rPr>
              <a:t>   </a:t>
            </a:r>
            <a:r>
              <a:rPr lang="en-US" sz="2000" dirty="0" smtClean="0">
                <a:latin typeface="Arial"/>
                <a:ea typeface="Chalkboard" pitchFamily="-102" charset="0"/>
                <a:cs typeface="Arial"/>
              </a:rPr>
              <a:t>characteristics</a:t>
            </a:r>
            <a:r>
              <a:rPr lang="en-US" sz="2000" dirty="0" smtClean="0">
                <a:latin typeface="Arial"/>
                <a:ea typeface="Chalkboard" pitchFamily="-102" charset="0"/>
                <a:cs typeface="Arial"/>
              </a:rPr>
              <a:t>, applied to these and other evolving systems.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554736"/>
          </a:xfrm>
        </p:spPr>
        <p:txBody>
          <a:bodyPr/>
          <a:lstStyle/>
          <a:p>
            <a:r>
              <a:rPr lang="en-US" sz="2800" dirty="0" smtClean="0"/>
              <a:t>Inferring Pulsar Kicks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33399"/>
            <a:ext cx="5562600" cy="59447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552667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Kolb et al. 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603" y="1488281"/>
            <a:ext cx="174919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• Cross-hair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indicates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original pulsar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position.</a:t>
            </a:r>
          </a:p>
          <a:p>
            <a:endParaRPr lang="en-US" sz="1800" dirty="0"/>
          </a:p>
          <a:p>
            <a:r>
              <a:rPr lang="en-US" sz="1800" dirty="0" smtClean="0"/>
              <a:t>• Interpreting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pulsar motion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based on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tail geometry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and distance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from apparent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SNR center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is misleading.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960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554736"/>
          </a:xfrm>
        </p:spPr>
        <p:txBody>
          <a:bodyPr/>
          <a:lstStyle/>
          <a:p>
            <a:r>
              <a:rPr lang="en-US" sz="2800" dirty="0" smtClean="0"/>
              <a:t>Morphology Comparison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pic>
        <p:nvPicPr>
          <p:cNvPr id="5" name="Picture 4" descr="f8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44" y="1066800"/>
            <a:ext cx="4548954" cy="4419600"/>
          </a:xfrm>
          <a:prstGeom prst="rect">
            <a:avLst/>
          </a:prstGeom>
        </p:spPr>
      </p:pic>
      <p:pic>
        <p:nvPicPr>
          <p:cNvPr id="15" name="Picture 14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t="8715" r="15537" b="7609"/>
          <a:stretch/>
        </p:blipFill>
        <p:spPr>
          <a:xfrm>
            <a:off x="4724400" y="1295400"/>
            <a:ext cx="4419600" cy="4419600"/>
          </a:xfrm>
          <a:prstGeom prst="rect">
            <a:avLst/>
          </a:prstGeom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7516159" y="5285601"/>
            <a:ext cx="12506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Arial"/>
                <a:ea typeface="Chalkboard" pitchFamily="-111" charset="0"/>
                <a:cs typeface="Arial"/>
              </a:rPr>
              <a:t>Kolb </a:t>
            </a:r>
            <a:r>
              <a:rPr lang="en-US" sz="1200" dirty="0">
                <a:latin typeface="Arial"/>
                <a:ea typeface="Chalkboard" pitchFamily="-111" charset="0"/>
                <a:cs typeface="Arial"/>
              </a:rPr>
              <a:t>et al. </a:t>
            </a:r>
            <a:r>
              <a:rPr lang="en-US" sz="1200" dirty="0" smtClean="0">
                <a:latin typeface="Arial"/>
                <a:ea typeface="Chalkboard" pitchFamily="-111" charset="0"/>
                <a:cs typeface="Arial"/>
              </a:rPr>
              <a:t>2016</a:t>
            </a:r>
            <a:endParaRPr lang="en-US" sz="1200" dirty="0">
              <a:latin typeface="Arial"/>
              <a:ea typeface="Chalkboard" pitchFamily="-111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653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pic>
        <p:nvPicPr>
          <p:cNvPr id="6" name="Picture 5" descr="g327.png"/>
          <p:cNvPicPr>
            <a:picLocks noChangeAspect="1"/>
          </p:cNvPicPr>
          <p:nvPr/>
        </p:nvPicPr>
        <p:blipFill>
          <a:blip r:embed="rId2"/>
          <a:srcRect l="565" t="12424" r="12424"/>
          <a:stretch>
            <a:fillRect/>
          </a:stretch>
        </p:blipFill>
        <p:spPr bwMode="auto">
          <a:xfrm>
            <a:off x="0" y="228600"/>
            <a:ext cx="6208391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717925" y="6048375"/>
            <a:ext cx="16328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Arial"/>
                <a:ea typeface="Chalkboard" pitchFamily="-111" charset="0"/>
                <a:cs typeface="Arial"/>
              </a:rPr>
              <a:t>Temim</a:t>
            </a:r>
            <a:r>
              <a:rPr lang="en-US" dirty="0">
                <a:latin typeface="Arial"/>
                <a:ea typeface="Chalkboard" pitchFamily="-111" charset="0"/>
                <a:cs typeface="Arial"/>
              </a:rPr>
              <a:t> et al. 2009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478536"/>
          </a:xfrm>
        </p:spPr>
        <p:txBody>
          <a:bodyPr/>
          <a:lstStyle/>
          <a:p>
            <a:r>
              <a:rPr lang="en-US" sz="2800" dirty="0" smtClean="0"/>
              <a:t>G327.1-1.1: SNR RS Interaction</a:t>
            </a:r>
            <a:endParaRPr lang="en-US" sz="2800" dirty="0"/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6096000" y="1676400"/>
            <a:ext cx="3048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pitchFamily="-102" charset="0"/>
              <a:buChar char="•"/>
            </a:pPr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 </a:t>
            </a:r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Radio morphology   </a:t>
            </a:r>
          </a:p>
          <a:p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  </a:t>
            </a:r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suggests</a:t>
            </a:r>
            <a:r>
              <a:rPr lang="en-US" sz="1800" dirty="0">
                <a:latin typeface="Arial"/>
                <a:ea typeface="Chalkboard" pitchFamily="-102" charset="0"/>
                <a:cs typeface="Arial"/>
              </a:rPr>
              <a:t> </a:t>
            </a:r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PWN interaction</a:t>
            </a:r>
          </a:p>
          <a:p>
            <a:r>
              <a:rPr lang="en-US" sz="1800" dirty="0">
                <a:latin typeface="Arial"/>
                <a:ea typeface="Chalkboard" pitchFamily="-102" charset="0"/>
                <a:cs typeface="Arial"/>
              </a:rPr>
              <a:t> </a:t>
            </a:r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 with SNR reverse shock.</a:t>
            </a:r>
            <a:endParaRPr lang="en-US" sz="1800" dirty="0">
              <a:latin typeface="Arial"/>
              <a:ea typeface="Chalkboard" pitchFamily="-102" charset="0"/>
              <a:cs typeface="Arial"/>
            </a:endParaRPr>
          </a:p>
          <a:p>
            <a:endParaRPr lang="en-US" sz="1800" dirty="0">
              <a:latin typeface="Arial"/>
              <a:ea typeface="Chalkboard" pitchFamily="-102" charset="0"/>
              <a:cs typeface="Arial"/>
            </a:endParaRPr>
          </a:p>
          <a:p>
            <a:pPr>
              <a:buFont typeface="Arial" pitchFamily="-102" charset="0"/>
              <a:buChar char="•"/>
            </a:pPr>
            <a:r>
              <a:rPr lang="en-US" sz="1800" dirty="0">
                <a:latin typeface="Arial"/>
                <a:ea typeface="Chalkboard" pitchFamily="-102" charset="0"/>
                <a:cs typeface="Arial"/>
              </a:rPr>
              <a:t> Chandra observations</a:t>
            </a:r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 </a:t>
            </a:r>
          </a:p>
          <a:p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  show offset </a:t>
            </a:r>
            <a:r>
              <a:rPr lang="en-US" sz="1800" dirty="0">
                <a:latin typeface="Arial"/>
                <a:ea typeface="Chalkboard" pitchFamily="-102" charset="0"/>
                <a:cs typeface="Arial"/>
              </a:rPr>
              <a:t>compact</a:t>
            </a:r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 </a:t>
            </a:r>
          </a:p>
          <a:p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  source </a:t>
            </a:r>
            <a:r>
              <a:rPr lang="en-US" sz="1800" dirty="0" err="1">
                <a:latin typeface="Arial"/>
                <a:ea typeface="Chalkboard" pitchFamily="-102" charset="0"/>
                <a:cs typeface="Arial"/>
              </a:rPr>
              <a:t>w</a:t>
            </a:r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/ trail </a:t>
            </a:r>
            <a:r>
              <a:rPr lang="en-US" sz="1800" dirty="0">
                <a:latin typeface="Arial"/>
                <a:ea typeface="Chalkboard" pitchFamily="-102" charset="0"/>
                <a:cs typeface="Arial"/>
              </a:rPr>
              <a:t>of</a:t>
            </a:r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 </a:t>
            </a:r>
          </a:p>
          <a:p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  </a:t>
            </a:r>
            <a:r>
              <a:rPr lang="en-US" sz="1800" dirty="0" err="1" smtClean="0">
                <a:latin typeface="Arial"/>
                <a:ea typeface="Chalkboard" pitchFamily="-102" charset="0"/>
                <a:cs typeface="Arial"/>
              </a:rPr>
              <a:t>nonthermal</a:t>
            </a:r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 </a:t>
            </a:r>
            <a:r>
              <a:rPr lang="en-US" sz="1800" dirty="0">
                <a:latin typeface="Arial"/>
                <a:ea typeface="Chalkboard" pitchFamily="-102" charset="0"/>
                <a:cs typeface="Arial"/>
              </a:rPr>
              <a:t>emission</a:t>
            </a:r>
          </a:p>
          <a:p>
            <a:r>
              <a:rPr lang="en-US" sz="1800" dirty="0">
                <a:latin typeface="Arial"/>
                <a:ea typeface="Chalkboard" pitchFamily="-102" charset="0"/>
                <a:cs typeface="Arial"/>
              </a:rPr>
              <a:t>  </a:t>
            </a:r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extending </a:t>
            </a:r>
            <a:r>
              <a:rPr lang="en-US" sz="1800" dirty="0">
                <a:latin typeface="Arial"/>
                <a:ea typeface="Chalkboard" pitchFamily="-102" charset="0"/>
                <a:cs typeface="Arial"/>
              </a:rPr>
              <a:t>to radio </a:t>
            </a:r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PWN.</a:t>
            </a:r>
          </a:p>
          <a:p>
            <a:endParaRPr lang="en-US" sz="800" dirty="0">
              <a:latin typeface="Arial"/>
              <a:ea typeface="Chalkboard" pitchFamily="-102" charset="0"/>
              <a:cs typeface="Arial"/>
            </a:endParaRPr>
          </a:p>
          <a:p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  -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Compact </a:t>
            </a:r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source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 shows</a:t>
            </a: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    </a:t>
            </a:r>
            <a:r>
              <a:rPr lang="en-US" sz="1800" u="sng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extent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 and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is </a:t>
            </a:r>
            <a:r>
              <a:rPr lang="en-US" sz="1800" u="sng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embedded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 </a:t>
            </a:r>
          </a:p>
          <a:p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  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in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bow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shock structure</a:t>
            </a:r>
            <a:endParaRPr lang="en-US" sz="1800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"/>
              <a:ea typeface="Chalkboard" pitchFamily="-102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1688" y="5224046"/>
            <a:ext cx="742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(radio)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66888" y="910392"/>
            <a:ext cx="799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(X-ray)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2400" y="457200"/>
            <a:ext cx="5867400" cy="54102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2a.pdf"/>
          <p:cNvPicPr>
            <a:picLocks noChangeAspect="1"/>
          </p:cNvPicPr>
          <p:nvPr/>
        </p:nvPicPr>
        <p:blipFill rotWithShape="1">
          <a:blip r:embed="rId2"/>
          <a:srcRect l="2222" t="5019" r="4445" b="4202"/>
          <a:stretch/>
        </p:blipFill>
        <p:spPr>
          <a:xfrm>
            <a:off x="5943600" y="0"/>
            <a:ext cx="3200400" cy="2756596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pic>
        <p:nvPicPr>
          <p:cNvPr id="6" name="Picture 5" descr="g327.png"/>
          <p:cNvPicPr>
            <a:picLocks noChangeAspect="1"/>
          </p:cNvPicPr>
          <p:nvPr/>
        </p:nvPicPr>
        <p:blipFill>
          <a:blip r:embed="rId3"/>
          <a:srcRect l="565" t="12424" r="12424"/>
          <a:stretch>
            <a:fillRect/>
          </a:stretch>
        </p:blipFill>
        <p:spPr bwMode="auto">
          <a:xfrm>
            <a:off x="0" y="228600"/>
            <a:ext cx="6208391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717925" y="6048375"/>
            <a:ext cx="16328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Arial"/>
                <a:ea typeface="Chalkboard" pitchFamily="-111" charset="0"/>
                <a:cs typeface="Arial"/>
              </a:rPr>
              <a:t>Temim</a:t>
            </a:r>
            <a:r>
              <a:rPr lang="en-US" dirty="0">
                <a:latin typeface="Arial"/>
                <a:ea typeface="Chalkboard" pitchFamily="-111" charset="0"/>
                <a:cs typeface="Arial"/>
              </a:rPr>
              <a:t> et al. 2009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478536"/>
          </a:xfrm>
        </p:spPr>
        <p:txBody>
          <a:bodyPr/>
          <a:lstStyle/>
          <a:p>
            <a:r>
              <a:rPr lang="en-US" sz="2800" dirty="0" smtClean="0"/>
              <a:t>G327.1-1.1: SNR RS Interaction</a:t>
            </a:r>
            <a:endParaRPr lang="en-US" sz="2800" dirty="0"/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6096000" y="3089970"/>
            <a:ext cx="3048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pitchFamily="-102" charset="0"/>
              <a:buChar char="•"/>
            </a:pPr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 </a:t>
            </a:r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Radio morphology   </a:t>
            </a:r>
          </a:p>
          <a:p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  </a:t>
            </a:r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suggests</a:t>
            </a:r>
            <a:r>
              <a:rPr lang="en-US" sz="1800" dirty="0">
                <a:latin typeface="Arial"/>
                <a:ea typeface="Chalkboard" pitchFamily="-102" charset="0"/>
                <a:cs typeface="Arial"/>
              </a:rPr>
              <a:t> </a:t>
            </a:r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PWN interaction</a:t>
            </a:r>
          </a:p>
          <a:p>
            <a:r>
              <a:rPr lang="en-US" sz="1800" dirty="0">
                <a:latin typeface="Arial"/>
                <a:ea typeface="Chalkboard" pitchFamily="-102" charset="0"/>
                <a:cs typeface="Arial"/>
              </a:rPr>
              <a:t> </a:t>
            </a:r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 with SNR reverse shock.</a:t>
            </a:r>
            <a:endParaRPr lang="en-US" sz="1800" dirty="0">
              <a:latin typeface="Arial"/>
              <a:ea typeface="Chalkboard" pitchFamily="-102" charset="0"/>
              <a:cs typeface="Arial"/>
            </a:endParaRPr>
          </a:p>
          <a:p>
            <a:endParaRPr lang="en-US" sz="1800" dirty="0">
              <a:latin typeface="Arial"/>
              <a:ea typeface="Chalkboard" pitchFamily="-102" charset="0"/>
              <a:cs typeface="Arial"/>
            </a:endParaRPr>
          </a:p>
          <a:p>
            <a:pPr>
              <a:buFont typeface="Arial" pitchFamily="-102" charset="0"/>
              <a:buChar char="•"/>
            </a:pPr>
            <a:r>
              <a:rPr lang="en-US" sz="1800" dirty="0">
                <a:latin typeface="Arial"/>
                <a:ea typeface="Chalkboard" pitchFamily="-102" charset="0"/>
                <a:cs typeface="Arial"/>
              </a:rPr>
              <a:t> Chandra observations</a:t>
            </a:r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 </a:t>
            </a:r>
          </a:p>
          <a:p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  show offset </a:t>
            </a:r>
            <a:r>
              <a:rPr lang="en-US" sz="1800" dirty="0">
                <a:latin typeface="Arial"/>
                <a:ea typeface="Chalkboard" pitchFamily="-102" charset="0"/>
                <a:cs typeface="Arial"/>
              </a:rPr>
              <a:t>compact</a:t>
            </a:r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 </a:t>
            </a:r>
          </a:p>
          <a:p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  source </a:t>
            </a:r>
            <a:r>
              <a:rPr lang="en-US" sz="1800" dirty="0" err="1">
                <a:latin typeface="Arial"/>
                <a:ea typeface="Chalkboard" pitchFamily="-102" charset="0"/>
                <a:cs typeface="Arial"/>
              </a:rPr>
              <a:t>w</a:t>
            </a:r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/ trail </a:t>
            </a:r>
            <a:r>
              <a:rPr lang="en-US" sz="1800" dirty="0">
                <a:latin typeface="Arial"/>
                <a:ea typeface="Chalkboard" pitchFamily="-102" charset="0"/>
                <a:cs typeface="Arial"/>
              </a:rPr>
              <a:t>of</a:t>
            </a:r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 </a:t>
            </a:r>
          </a:p>
          <a:p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  </a:t>
            </a:r>
            <a:r>
              <a:rPr lang="en-US" sz="1800" dirty="0" err="1" smtClean="0">
                <a:latin typeface="Arial"/>
                <a:ea typeface="Chalkboard" pitchFamily="-102" charset="0"/>
                <a:cs typeface="Arial"/>
              </a:rPr>
              <a:t>nonthermal</a:t>
            </a:r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 </a:t>
            </a:r>
            <a:r>
              <a:rPr lang="en-US" sz="1800" dirty="0">
                <a:latin typeface="Arial"/>
                <a:ea typeface="Chalkboard" pitchFamily="-102" charset="0"/>
                <a:cs typeface="Arial"/>
              </a:rPr>
              <a:t>emission</a:t>
            </a:r>
          </a:p>
          <a:p>
            <a:r>
              <a:rPr lang="en-US" sz="1800" dirty="0">
                <a:latin typeface="Arial"/>
                <a:ea typeface="Chalkboard" pitchFamily="-102" charset="0"/>
                <a:cs typeface="Arial"/>
              </a:rPr>
              <a:t>  </a:t>
            </a:r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extending </a:t>
            </a:r>
            <a:r>
              <a:rPr lang="en-US" sz="1800" dirty="0">
                <a:latin typeface="Arial"/>
                <a:ea typeface="Chalkboard" pitchFamily="-102" charset="0"/>
                <a:cs typeface="Arial"/>
              </a:rPr>
              <a:t>to radio </a:t>
            </a:r>
            <a:r>
              <a:rPr lang="en-US" sz="1800" dirty="0" smtClean="0">
                <a:latin typeface="Arial"/>
                <a:ea typeface="Chalkboard" pitchFamily="-102" charset="0"/>
                <a:cs typeface="Arial"/>
              </a:rPr>
              <a:t>PWN.</a:t>
            </a:r>
          </a:p>
          <a:p>
            <a:endParaRPr lang="en-US" sz="800" dirty="0">
              <a:latin typeface="Arial"/>
              <a:ea typeface="Chalkboard" pitchFamily="-102" charset="0"/>
              <a:cs typeface="Arial"/>
            </a:endParaRPr>
          </a:p>
          <a:p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  -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Compact </a:t>
            </a:r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source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 shows</a:t>
            </a:r>
          </a:p>
          <a:p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    </a:t>
            </a:r>
            <a:r>
              <a:rPr lang="en-US" sz="1800" u="sng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extent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 and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is </a:t>
            </a:r>
            <a:r>
              <a:rPr lang="en-US" sz="1800" u="sng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embedded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 </a:t>
            </a:r>
          </a:p>
          <a:p>
            <a:r>
              <a:rPr lang="en-US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  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in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bow 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Chalkboard" pitchFamily="-102" charset="0"/>
                <a:cs typeface="Arial"/>
              </a:rPr>
              <a:t>shock structure</a:t>
            </a:r>
            <a:endParaRPr lang="en-US" sz="1800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"/>
              <a:ea typeface="Chalkboard" pitchFamily="-102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1688" y="5224046"/>
            <a:ext cx="742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(radio)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66888" y="910392"/>
            <a:ext cx="799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(X-ray)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2400" y="457200"/>
            <a:ext cx="5867400" cy="54102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9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554736"/>
          </a:xfrm>
        </p:spPr>
        <p:txBody>
          <a:bodyPr/>
          <a:lstStyle/>
          <a:p>
            <a:r>
              <a:rPr lang="en-US" sz="2800" dirty="0" smtClean="0"/>
              <a:t>Morphology Comparison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pic>
        <p:nvPicPr>
          <p:cNvPr id="5" name="Picture 4" descr="f8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44" y="1066800"/>
            <a:ext cx="4548954" cy="4419600"/>
          </a:xfrm>
          <a:prstGeom prst="rect">
            <a:avLst/>
          </a:prstGeom>
        </p:spPr>
      </p:pic>
      <p:pic>
        <p:nvPicPr>
          <p:cNvPr id="15" name="Picture 14" descr="g327_sim_crop.png"/>
          <p:cNvPicPr>
            <a:picLocks noChangeAspect="1"/>
          </p:cNvPicPr>
          <p:nvPr/>
        </p:nvPicPr>
        <p:blipFill>
          <a:blip r:embed="rId3"/>
          <a:srcRect r="12114"/>
          <a:stretch>
            <a:fillRect/>
          </a:stretch>
        </p:blipFill>
        <p:spPr>
          <a:xfrm>
            <a:off x="4585230" y="228600"/>
            <a:ext cx="4553847" cy="5181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48000" y="5715000"/>
            <a:ext cx="281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Displacement of “relic” PWN </a:t>
            </a:r>
            <a:r>
              <a:rPr lang="en-US" dirty="0" err="1" smtClean="0">
                <a:solidFill>
                  <a:srgbClr val="FFFFFF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FFFF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orientation of density gradient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6200000" flipH="1">
            <a:off x="6064307" y="4006907"/>
            <a:ext cx="2362202" cy="596783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96000" y="5585936"/>
            <a:ext cx="2971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Orientation of trail </a:t>
            </a:r>
            <a:r>
              <a:rPr lang="en-US" dirty="0" err="1" smtClean="0">
                <a:solidFill>
                  <a:srgbClr val="FFFFFF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FFFFFF"/>
                </a:solidFill>
                <a:sym typeface="Wingdings"/>
              </a:rPr>
              <a:t> combination of gradient and pulsar motion direction</a:t>
            </a:r>
            <a:endParaRPr lang="en-US" dirty="0">
              <a:noFill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6200000" flipV="1">
            <a:off x="5734052" y="2038350"/>
            <a:ext cx="2057404" cy="114304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14999" y="533400"/>
            <a:ext cx="2971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Trail </a:t>
            </a:r>
            <a:r>
              <a:rPr lang="en-US" dirty="0" err="1" smtClean="0">
                <a:solidFill>
                  <a:srgbClr val="FFFFFF"/>
                </a:solidFill>
              </a:rPr>
              <a:t>thickness</a:t>
            </a:r>
            <a:r>
              <a:rPr lang="en-US" dirty="0" err="1" smtClean="0">
                <a:solidFill>
                  <a:srgbClr val="FFFFFF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FFFFFF"/>
                </a:solidFill>
                <a:sym typeface="Wingdings"/>
              </a:rPr>
              <a:t> pulsar’s spin- down luminosity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4652640" y="4085296"/>
            <a:ext cx="2082464" cy="1176944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6851418" y="2400297"/>
            <a:ext cx="685804" cy="1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620000" y="1676400"/>
            <a:ext cx="1142997" cy="1588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391400" y="1323201"/>
            <a:ext cx="15874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ISM density gradient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00900" y="1932801"/>
            <a:ext cx="1176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Pulsar velocity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6" name="TextBox 5"/>
          <p:cNvSpPr txBox="1">
            <a:spLocks noChangeArrowheads="1"/>
          </p:cNvSpPr>
          <p:nvPr/>
        </p:nvSpPr>
        <p:spPr bwMode="auto">
          <a:xfrm rot="16200000">
            <a:off x="8305880" y="3733880"/>
            <a:ext cx="13992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/>
                <a:ea typeface="Chalkboard" pitchFamily="-111" charset="0"/>
                <a:cs typeface="Arial"/>
              </a:rPr>
              <a:t>Temim</a:t>
            </a:r>
            <a:r>
              <a:rPr lang="en-US" sz="1200" dirty="0">
                <a:solidFill>
                  <a:schemeClr val="bg1"/>
                </a:solidFill>
                <a:latin typeface="Arial"/>
                <a:ea typeface="Chalkboard" pitchFamily="-111" charset="0"/>
                <a:cs typeface="Arial"/>
              </a:rPr>
              <a:t> et al.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ea typeface="Chalkboard" pitchFamily="-111" charset="0"/>
                <a:cs typeface="Arial"/>
              </a:rPr>
              <a:t>2015</a:t>
            </a:r>
            <a:endParaRPr lang="en-US" sz="1200" dirty="0">
              <a:solidFill>
                <a:schemeClr val="bg1"/>
              </a:solidFill>
              <a:latin typeface="Arial"/>
              <a:ea typeface="Chalkboard" pitchFamily="-111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381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478536"/>
          </a:xfrm>
        </p:spPr>
        <p:txBody>
          <a:bodyPr/>
          <a:lstStyle/>
          <a:p>
            <a:r>
              <a:rPr lang="en-US" sz="2800" dirty="0" smtClean="0"/>
              <a:t>Broadband Spectrum at 17,000 yrs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pic>
        <p:nvPicPr>
          <p:cNvPr id="5" name="Picture 4" descr="Screen Shot 2015-05-29 at 2.24.4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026" y="767459"/>
            <a:ext cx="5533688" cy="34728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713982"/>
            <a:ext cx="80073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 Semi-analytic model for </a:t>
            </a:r>
            <a:r>
              <a:rPr lang="en-US" sz="1800" dirty="0" err="1" smtClean="0">
                <a:solidFill>
                  <a:srgbClr val="FFFFFF"/>
                </a:solidFill>
              </a:rPr>
              <a:t>radiative</a:t>
            </a:r>
            <a:r>
              <a:rPr lang="en-US" sz="1800" dirty="0" smtClean="0">
                <a:solidFill>
                  <a:srgbClr val="FFFFFF"/>
                </a:solidFill>
              </a:rPr>
              <a:t> evolution of the PWN (</a:t>
            </a:r>
            <a:r>
              <a:rPr lang="en-US" sz="1800" dirty="0" err="1" smtClean="0">
                <a:solidFill>
                  <a:srgbClr val="FFFFFF"/>
                </a:solidFill>
              </a:rPr>
              <a:t>Gelfand</a:t>
            </a:r>
            <a:r>
              <a:rPr lang="en-US" sz="1800" dirty="0" smtClean="0">
                <a:solidFill>
                  <a:srgbClr val="FFFFFF"/>
                </a:solidFill>
              </a:rPr>
              <a:t> et al. 2009)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 Input parameters from observational constraints and HD model</a:t>
            </a:r>
            <a:endParaRPr lang="en-US" sz="800" u="sng" dirty="0" smtClean="0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sym typeface="Wingdings"/>
              </a:rPr>
              <a:t>         </a:t>
            </a:r>
            <a:r>
              <a:rPr lang="en-US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sym typeface="Wingdings"/>
              </a:rPr>
              <a:t>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sym typeface="Wingdings"/>
              </a:rPr>
              <a:t> B = 11 </a:t>
            </a:r>
            <a:r>
              <a:rPr lang="en-US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sym typeface="Wingdings"/>
              </a:rPr>
              <a:t>G</a:t>
            </a:r>
            <a:r>
              <a:rPr lang="en-US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sym typeface="Wingdings"/>
              </a:rPr>
              <a:t> and an electron energy break at 300 </a:t>
            </a:r>
            <a:r>
              <a:rPr lang="en-US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sym typeface="Wingdings"/>
              </a:rPr>
              <a:t>GeV</a:t>
            </a:r>
            <a:endParaRPr lang="en-US" sz="1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8" y="767459"/>
            <a:ext cx="3501294" cy="3472867"/>
          </a:xfrm>
          <a:prstGeom prst="rect">
            <a:avLst/>
          </a:prstGeom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505200" y="3990201"/>
            <a:ext cx="13992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/>
                <a:ea typeface="Chalkboard" pitchFamily="-111" charset="0"/>
                <a:cs typeface="Arial"/>
              </a:rPr>
              <a:t>Temim</a:t>
            </a:r>
            <a:r>
              <a:rPr lang="en-US" sz="1200" dirty="0">
                <a:solidFill>
                  <a:schemeClr val="bg1"/>
                </a:solidFill>
                <a:latin typeface="Arial"/>
                <a:ea typeface="Chalkboard" pitchFamily="-111" charset="0"/>
                <a:cs typeface="Arial"/>
              </a:rPr>
              <a:t> et al.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ea typeface="Chalkboard" pitchFamily="-111" charset="0"/>
                <a:cs typeface="Arial"/>
              </a:rPr>
              <a:t>2015</a:t>
            </a:r>
            <a:endParaRPr lang="en-US" sz="1200" dirty="0">
              <a:solidFill>
                <a:schemeClr val="bg1"/>
              </a:solidFill>
              <a:latin typeface="Arial"/>
              <a:ea typeface="Chalkboard" pitchFamily="-111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916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554736"/>
          </a:xfrm>
        </p:spPr>
        <p:txBody>
          <a:bodyPr/>
          <a:lstStyle/>
          <a:p>
            <a:r>
              <a:rPr lang="en-US" sz="2800" dirty="0" smtClean="0"/>
              <a:t>Age of Injected Particles at 17,000 yrs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 dirty="0"/>
          </a:p>
        </p:txBody>
      </p:sp>
      <p:pic>
        <p:nvPicPr>
          <p:cNvPr id="5" name="Picture 4" descr="f6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18766"/>
            <a:ext cx="3733800" cy="35817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5257800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smtClean="0">
                <a:solidFill>
                  <a:srgbClr val="FED46C"/>
                </a:solidFill>
                <a:sym typeface="Wingdings"/>
              </a:rPr>
              <a:t>∴ </a:t>
            </a:r>
            <a:r>
              <a:rPr lang="en-US" sz="1800" dirty="0" smtClean="0">
                <a:solidFill>
                  <a:srgbClr val="FED46C"/>
                </a:solidFill>
                <a:sym typeface="Wingdings"/>
              </a:rPr>
              <a:t>Expect spectral steepening 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FED46C"/>
                </a:solidFill>
                <a:latin typeface="Symbol" charset="2"/>
                <a:cs typeface="Symbol" charset="2"/>
                <a:sym typeface="Wingdings"/>
              </a:rPr>
              <a:t>                     DG</a:t>
            </a:r>
            <a:r>
              <a:rPr lang="en-US" sz="1800" dirty="0" smtClean="0">
                <a:solidFill>
                  <a:srgbClr val="FED46C"/>
                </a:solidFill>
                <a:sym typeface="Wingdings"/>
              </a:rPr>
              <a:t> = 0.5    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FED46C"/>
                </a:solidFill>
                <a:sym typeface="Wingdings"/>
              </a:rPr>
              <a:t>    over a synchrotron lifetime</a:t>
            </a:r>
            <a:endParaRPr lang="en-US" sz="1800" dirty="0">
              <a:solidFill>
                <a:srgbClr val="FED46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994966"/>
            <a:ext cx="653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Radio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1800" y="1006634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X-ray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1561702" y="2024064"/>
            <a:ext cx="1524797" cy="228600"/>
          </a:xfrm>
          <a:prstGeom prst="straightConnector1">
            <a:avLst/>
          </a:prstGeom>
          <a:ln w="12700">
            <a:solidFill>
              <a:schemeClr val="bg1"/>
            </a:solidFill>
            <a:prstDash val="sys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3219750" y="1497348"/>
            <a:ext cx="621268" cy="355168"/>
          </a:xfrm>
          <a:prstGeom prst="straightConnector1">
            <a:avLst/>
          </a:prstGeom>
          <a:ln w="12700">
            <a:solidFill>
              <a:schemeClr val="bg1"/>
            </a:solidFill>
            <a:prstDash val="sys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457200" y="4267200"/>
            <a:ext cx="13992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/>
                <a:ea typeface="Chalkboard" pitchFamily="-111" charset="0"/>
                <a:cs typeface="Arial"/>
              </a:rPr>
              <a:t>Temim</a:t>
            </a:r>
            <a:r>
              <a:rPr lang="en-US" sz="1200" dirty="0">
                <a:solidFill>
                  <a:schemeClr val="bg1"/>
                </a:solidFill>
                <a:latin typeface="Arial"/>
                <a:ea typeface="Chalkboard" pitchFamily="-111" charset="0"/>
                <a:cs typeface="Arial"/>
              </a:rPr>
              <a:t> et al.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ea typeface="Chalkboard" pitchFamily="-111" charset="0"/>
                <a:cs typeface="Arial"/>
              </a:rPr>
              <a:t>2015</a:t>
            </a:r>
            <a:endParaRPr lang="en-US" sz="1200" dirty="0">
              <a:solidFill>
                <a:schemeClr val="bg1"/>
              </a:solidFill>
              <a:latin typeface="Arial"/>
              <a:ea typeface="Chalkboard" pitchFamily="-111" charset="0"/>
              <a:cs typeface="Arial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861208" y="1820563"/>
            <a:ext cx="381000" cy="1588"/>
          </a:xfrm>
          <a:prstGeom prst="line">
            <a:avLst/>
          </a:prstGeom>
          <a:ln w="12700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61887" y="1653476"/>
            <a:ext cx="584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1700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" name="Picture 17" descr="f8a.png"/>
          <p:cNvPicPr>
            <a:picLocks noChangeAspect="1"/>
          </p:cNvPicPr>
          <p:nvPr/>
        </p:nvPicPr>
        <p:blipFill>
          <a:blip r:embed="rId3"/>
          <a:srcRect l="21130" t="23730" r="47542" b="45843"/>
          <a:stretch>
            <a:fillRect/>
          </a:stretch>
        </p:blipFill>
        <p:spPr>
          <a:xfrm>
            <a:off x="4876800" y="914400"/>
            <a:ext cx="3769619" cy="3586153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9" name="Straight Arrow Connector 18"/>
          <p:cNvCxnSpPr/>
          <p:nvPr/>
        </p:nvCxnSpPr>
        <p:spPr>
          <a:xfrm rot="5400000" flipH="1" flipV="1">
            <a:off x="6479234" y="3584329"/>
            <a:ext cx="1823540" cy="456408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876800" y="48006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/>
              <a:t>Photon index in the trail steepens from 1.76 to 2.28: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7391000" y="2290763"/>
            <a:ext cx="610397" cy="457203"/>
          </a:xfrm>
          <a:prstGeom prst="straightConnector1">
            <a:avLst/>
          </a:prstGeom>
          <a:ln w="12700">
            <a:solidFill>
              <a:schemeClr val="bg1"/>
            </a:solidFill>
            <a:prstDash val="sysDash"/>
            <a:headEnd type="triangle" w="med" len="sm"/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638800" y="5650468"/>
            <a:ext cx="2362200" cy="369332"/>
          </a:xfrm>
          <a:prstGeom prst="rect">
            <a:avLst/>
          </a:prstGeom>
          <a:noFill/>
          <a:ln w="190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FED46C"/>
                </a:solidFill>
                <a:latin typeface="Symbol" charset="2"/>
                <a:cs typeface="Symbol" charset="2"/>
              </a:rPr>
              <a:t> DG</a:t>
            </a:r>
            <a:r>
              <a:rPr lang="en-US" sz="1800" dirty="0" smtClean="0">
                <a:solidFill>
                  <a:srgbClr val="FED46C"/>
                </a:solidFill>
              </a:rPr>
              <a:t> = 0.52 </a:t>
            </a:r>
            <a:r>
              <a:rPr lang="en-US" sz="1800" u="sng" dirty="0" smtClean="0">
                <a:solidFill>
                  <a:srgbClr val="FED46C"/>
                </a:solidFill>
              </a:rPr>
              <a:t>+</a:t>
            </a:r>
            <a:r>
              <a:rPr lang="en-US" sz="1800" dirty="0" smtClean="0">
                <a:solidFill>
                  <a:srgbClr val="FED46C"/>
                </a:solidFill>
              </a:rPr>
              <a:t> 0.17</a:t>
            </a:r>
            <a:endParaRPr lang="en-US" sz="1800" dirty="0">
              <a:solidFill>
                <a:srgbClr val="FED46C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951011" y="4724400"/>
                <a:ext cx="2782789" cy="34297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𝑠𝑦𝑛</m:t>
                          </m:r>
                        </m:sub>
                      </m:sSub>
                      <m:r>
                        <a:rPr lang="en-US" sz="20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820 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,100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−1</m:t>
                          </m:r>
                        </m:sup>
                      </m:sSubSup>
                      <m:sSubSup>
                        <m:sSubSupPr>
                          <m:ctrlP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10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−2</m:t>
                          </m:r>
                        </m:sup>
                      </m:sSubSup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yr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011" y="4724400"/>
                <a:ext cx="2782789" cy="342979"/>
              </a:xfrm>
              <a:prstGeom prst="rect">
                <a:avLst/>
              </a:prstGeom>
              <a:blipFill rotWithShape="0">
                <a:blip r:embed="rId4"/>
                <a:stretch>
                  <a:fillRect t="-120690" b="-146552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vela_radio2.png"/>
          <p:cNvPicPr>
            <a:picLocks noChangeAspect="1"/>
          </p:cNvPicPr>
          <p:nvPr/>
        </p:nvPicPr>
        <p:blipFill>
          <a:blip r:embed="rId2"/>
          <a:srcRect l="16913" t="8780" r="15302" b="9659"/>
          <a:stretch>
            <a:fillRect/>
          </a:stretch>
        </p:blipFill>
        <p:spPr>
          <a:xfrm>
            <a:off x="42071" y="395212"/>
            <a:ext cx="3539363" cy="3906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457200"/>
          </a:xfrm>
        </p:spPr>
        <p:txBody>
          <a:bodyPr/>
          <a:lstStyle/>
          <a:p>
            <a:r>
              <a:rPr lang="en-US" sz="2800" dirty="0" smtClean="0"/>
              <a:t>Vela SNR and its PWN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200" y="4419600"/>
            <a:ext cx="44550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 Nearby SNR evolving in density gradient</a:t>
            </a:r>
          </a:p>
          <a:p>
            <a:pPr>
              <a:buFont typeface="Arial"/>
              <a:buChar char="•"/>
            </a:pPr>
            <a:endParaRPr lang="en-US" sz="1000" dirty="0" smtClean="0"/>
          </a:p>
          <a:p>
            <a:pPr>
              <a:buFont typeface="Arial"/>
              <a:buChar char="•"/>
            </a:pPr>
            <a:r>
              <a:rPr lang="en-US" sz="1800" dirty="0" smtClean="0"/>
              <a:t> Middle-aged pulsar with disrupted PWN</a:t>
            </a:r>
          </a:p>
          <a:p>
            <a:r>
              <a:rPr lang="en-US" sz="1800" dirty="0" smtClean="0"/>
              <a:t>  (Vela X)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636250" y="3045023"/>
            <a:ext cx="716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Vela X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 rot="10800000">
            <a:off x="2209800" y="2819400"/>
            <a:ext cx="4572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009162" y="3730823"/>
            <a:ext cx="74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Parkes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57200" y="762000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Vela SNR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64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Vela_Rcont.png"/>
          <p:cNvPicPr>
            <a:picLocks noChangeAspect="1"/>
          </p:cNvPicPr>
          <p:nvPr/>
        </p:nvPicPr>
        <p:blipFill>
          <a:blip r:embed="rId2"/>
          <a:srcRect l="30820" t="31721" r="13115" b="18554"/>
          <a:stretch>
            <a:fillRect/>
          </a:stretch>
        </p:blipFill>
        <p:spPr>
          <a:xfrm>
            <a:off x="0" y="304799"/>
            <a:ext cx="4495800" cy="4369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457200"/>
          </a:xfrm>
        </p:spPr>
        <p:txBody>
          <a:bodyPr/>
          <a:lstStyle/>
          <a:p>
            <a:r>
              <a:rPr lang="en-US" sz="2800" dirty="0" smtClean="0"/>
              <a:t>Vela SNR and its PWN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TeVPA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Patrick Slane                                                        Crushing Vela X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43200" y="1749623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30593" y="2283023"/>
            <a:ext cx="927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“Cocoon”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2133601" y="2436911"/>
            <a:ext cx="609599" cy="14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0800000" flipV="1">
            <a:off x="2133600" y="1905000"/>
            <a:ext cx="609600" cy="3538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09162" y="3730823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ROSAT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636250" y="3045023"/>
            <a:ext cx="716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Vela X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10800000">
            <a:off x="2209800" y="2819400"/>
            <a:ext cx="4572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200" y="4419600"/>
            <a:ext cx="445506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 Nearby SNR evolving in density gradient</a:t>
            </a:r>
          </a:p>
          <a:p>
            <a:pPr>
              <a:buFont typeface="Arial"/>
              <a:buChar char="•"/>
            </a:pPr>
            <a:endParaRPr lang="en-US" sz="1000" dirty="0" smtClean="0"/>
          </a:p>
          <a:p>
            <a:pPr>
              <a:buFont typeface="Arial"/>
              <a:buChar char="•"/>
            </a:pPr>
            <a:r>
              <a:rPr lang="en-US" sz="1800" dirty="0" smtClean="0"/>
              <a:t> Middle-aged pulsar with disrupted PWN</a:t>
            </a:r>
          </a:p>
          <a:p>
            <a:r>
              <a:rPr lang="en-US" sz="1800" dirty="0" smtClean="0"/>
              <a:t>  (Vela X)</a:t>
            </a:r>
          </a:p>
          <a:p>
            <a:pPr>
              <a:buFont typeface="Arial"/>
              <a:buChar char="•"/>
            </a:pPr>
            <a:endParaRPr lang="en-US" sz="1000" dirty="0" smtClean="0"/>
          </a:p>
          <a:p>
            <a:pPr>
              <a:buFont typeface="Arial"/>
              <a:buChar char="•"/>
            </a:pPr>
            <a:r>
              <a:rPr lang="en-US" sz="1800" dirty="0" smtClean="0"/>
              <a:t> “Cocoon”-like structure extending</a:t>
            </a:r>
          </a:p>
          <a:p>
            <a:r>
              <a:rPr lang="en-US" sz="1800" dirty="0" smtClean="0"/>
              <a:t>  southward from pulsar (</a:t>
            </a:r>
            <a:r>
              <a:rPr lang="en-US" sz="1800" dirty="0" err="1" smtClean="0"/>
              <a:t>Markwardt</a:t>
            </a:r>
            <a:r>
              <a:rPr lang="en-US" sz="1800" dirty="0" smtClean="0"/>
              <a:t> &amp;</a:t>
            </a:r>
          </a:p>
          <a:p>
            <a:r>
              <a:rPr lang="en-US" sz="1800" dirty="0" smtClean="0"/>
              <a:t>  </a:t>
            </a:r>
            <a:r>
              <a:rPr lang="en-US" sz="1800" dirty="0" err="1" smtClean="0"/>
              <a:t>Ögelman</a:t>
            </a:r>
            <a:r>
              <a:rPr lang="en-US" sz="1800" dirty="0" smtClean="0"/>
              <a:t> 1995)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581400" y="829302"/>
            <a:ext cx="2284390" cy="2215721"/>
            <a:chOff x="3581400" y="829302"/>
            <a:chExt cx="2284390" cy="22157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829302"/>
              <a:ext cx="2284390" cy="22157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3594008" y="829303"/>
              <a:ext cx="2271782" cy="2215720"/>
            </a:xfrm>
            <a:prstGeom prst="ellipse">
              <a:avLst/>
            </a:prstGeom>
            <a:noFill/>
            <a:ln w="31750">
              <a:solidFill>
                <a:schemeClr val="tx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4648200" y="1295400"/>
            <a:ext cx="533400" cy="762000"/>
          </a:xfrm>
          <a:prstGeom prst="line">
            <a:avLst/>
          </a:prstGeom>
          <a:ln w="15875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3254994">
            <a:off x="4471138" y="1382736"/>
            <a:ext cx="1124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~1.5 </a:t>
            </a:r>
            <a:r>
              <a:rPr lang="en-US" dirty="0" err="1" smtClean="0">
                <a:solidFill>
                  <a:schemeClr val="bg1"/>
                </a:solidFill>
              </a:rPr>
              <a:t>arcmin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4800" y="735792"/>
            <a:ext cx="3505200" cy="3383710"/>
          </a:xfrm>
          <a:prstGeom prst="ellipse">
            <a:avLst/>
          </a:prstGeom>
          <a:noFill/>
          <a:ln w="15875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90333" y="3511120"/>
            <a:ext cx="797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 ~ 4°</a:t>
            </a:r>
            <a:endParaRPr lang="en-US" dirty="0"/>
          </a:p>
        </p:txBody>
      </p:sp>
      <p:cxnSp>
        <p:nvCxnSpPr>
          <p:cNvPr id="18" name="Straight Connector 17"/>
          <p:cNvCxnSpPr>
            <a:endCxn id="6" idx="1"/>
          </p:cNvCxnSpPr>
          <p:nvPr/>
        </p:nvCxnSpPr>
        <p:spPr>
          <a:xfrm flipV="1">
            <a:off x="2057400" y="1153788"/>
            <a:ext cx="1869303" cy="1129236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6" idx="3"/>
          </p:cNvCxnSpPr>
          <p:nvPr/>
        </p:nvCxnSpPr>
        <p:spPr>
          <a:xfrm>
            <a:off x="2057400" y="2291474"/>
            <a:ext cx="1869303" cy="429064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64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tx1"/>
        </a:solidFill>
        <a:ln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Metro.thmx</Template>
  <TotalTime>177460</TotalTime>
  <Words>1840</Words>
  <Application>Microsoft Macintosh PowerPoint</Application>
  <PresentationFormat>On-screen Show (4:3)</PresentationFormat>
  <Paragraphs>416</Paragraphs>
  <Slides>25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Cambria Math</vt:lpstr>
      <vt:lpstr>Chalkboard</vt:lpstr>
      <vt:lpstr>Consolas</vt:lpstr>
      <vt:lpstr>Corbel</vt:lpstr>
      <vt:lpstr>ＭＳ Ｐゴシック</vt:lpstr>
      <vt:lpstr>Symbol</vt:lpstr>
      <vt:lpstr>Times New Roman</vt:lpstr>
      <vt:lpstr>Wingdings</vt:lpstr>
      <vt:lpstr>Wingdings 2</vt:lpstr>
      <vt:lpstr>Wingdings 3</vt:lpstr>
      <vt:lpstr>ヒラギノ角ゴ Pro W3</vt:lpstr>
      <vt:lpstr>Arial</vt:lpstr>
      <vt:lpstr>Metro</vt:lpstr>
      <vt:lpstr>Complexities of a Mid-Life Crush:      A Study of the Pulsar Wind Nebula Vela X</vt:lpstr>
      <vt:lpstr>Composite SNRs: Shock Structure</vt:lpstr>
      <vt:lpstr>G327.1-1.1: SNR RS Interaction</vt:lpstr>
      <vt:lpstr>G327.1-1.1: SNR RS Interaction</vt:lpstr>
      <vt:lpstr>Morphology Comparison</vt:lpstr>
      <vt:lpstr>Broadband Spectrum at 17,000 yrs</vt:lpstr>
      <vt:lpstr>Age of Injected Particles at 17,000 yrs</vt:lpstr>
      <vt:lpstr>Vela SNR and its PWN</vt:lpstr>
      <vt:lpstr>Vela SNR and its PWN</vt:lpstr>
      <vt:lpstr>Vela SNR and its PWN</vt:lpstr>
      <vt:lpstr>Vela SNR and its PWN</vt:lpstr>
      <vt:lpstr>Vela X: XMM Observations</vt:lpstr>
      <vt:lpstr>Vela X: XMM Observations</vt:lpstr>
      <vt:lpstr>Vela X: XMM Observations</vt:lpstr>
      <vt:lpstr>Vela X: XMM Observations</vt:lpstr>
      <vt:lpstr>Vela X: XMM Observations</vt:lpstr>
      <vt:lpstr>Vela X: XMM Observations</vt:lpstr>
      <vt:lpstr>Progression of FS/RS</vt:lpstr>
      <vt:lpstr>Hydrodynamical Simulations</vt:lpstr>
      <vt:lpstr>Vela SNR and its PWN</vt:lpstr>
      <vt:lpstr>Vela SNR and its PWN</vt:lpstr>
      <vt:lpstr>Vela SNR and its PWN</vt:lpstr>
      <vt:lpstr>Summary</vt:lpstr>
      <vt:lpstr>Inferring Pulsar Kicks</vt:lpstr>
      <vt:lpstr>Morphology Comparison</vt:lpstr>
    </vt:vector>
  </TitlesOfParts>
  <Company>Patrick Slane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Pulsar Winds and Jets</dc:title>
  <cp:lastModifiedBy>Microsoft Office User</cp:lastModifiedBy>
  <cp:revision>324</cp:revision>
  <cp:lastPrinted>2014-08-05T19:27:17Z</cp:lastPrinted>
  <dcterms:created xsi:type="dcterms:W3CDTF">2016-06-01T17:29:25Z</dcterms:created>
  <dcterms:modified xsi:type="dcterms:W3CDTF">2017-08-08T15:13:43Z</dcterms:modified>
</cp:coreProperties>
</file>