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mpeg" ContentType="video/unknown"/>
  <Default Extension="mp4" ContentType="video/mp4"/>
  <Default Extension="vml" ContentType="application/vnd.openxmlformats-officedocument.vmlDrawing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notesMasterIdLst>
    <p:notesMasterId r:id="rId32"/>
  </p:notesMasterIdLst>
  <p:sldIdLst>
    <p:sldId id="262" r:id="rId2"/>
    <p:sldId id="410" r:id="rId3"/>
    <p:sldId id="347" r:id="rId4"/>
    <p:sldId id="532" r:id="rId5"/>
    <p:sldId id="507" r:id="rId6"/>
    <p:sldId id="508" r:id="rId7"/>
    <p:sldId id="558" r:id="rId8"/>
    <p:sldId id="538" r:id="rId9"/>
    <p:sldId id="534" r:id="rId10"/>
    <p:sldId id="395" r:id="rId11"/>
    <p:sldId id="535" r:id="rId12"/>
    <p:sldId id="513" r:id="rId13"/>
    <p:sldId id="481" r:id="rId14"/>
    <p:sldId id="515" r:id="rId15"/>
    <p:sldId id="519" r:id="rId16"/>
    <p:sldId id="540" r:id="rId17"/>
    <p:sldId id="543" r:id="rId18"/>
    <p:sldId id="541" r:id="rId19"/>
    <p:sldId id="549" r:id="rId20"/>
    <p:sldId id="559" r:id="rId21"/>
    <p:sldId id="550" r:id="rId22"/>
    <p:sldId id="551" r:id="rId23"/>
    <p:sldId id="557" r:id="rId24"/>
    <p:sldId id="460" r:id="rId25"/>
    <p:sldId id="561" r:id="rId26"/>
    <p:sldId id="562" r:id="rId27"/>
    <p:sldId id="563" r:id="rId28"/>
    <p:sldId id="560" r:id="rId29"/>
    <p:sldId id="316" r:id="rId30"/>
    <p:sldId id="411" r:id="rId3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49263" rtl="0" eaLnBrk="0" fontAlgn="base" hangingPunct="0">
      <a:lnSpc>
        <a:spcPct val="70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31"/>
    <p:restoredTop sz="93122"/>
  </p:normalViewPr>
  <p:slideViewPr>
    <p:cSldViewPr>
      <p:cViewPr>
        <p:scale>
          <a:sx n="90" d="100"/>
          <a:sy n="90" d="100"/>
        </p:scale>
        <p:origin x="912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3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4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9675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22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4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ea typeface="ＭＳ Ｐゴシック" pitchFamily="16" charset="0"/>
                <a:cs typeface="ＭＳ Ｐゴシック" pitchFamily="16" charset="0"/>
              </a:defRPr>
            </a:lvl1pPr>
          </a:lstStyle>
          <a:p>
            <a:pPr>
              <a:defRPr/>
            </a:pPr>
            <a:fld id="{9D6F66C4-4A45-48E4-A636-55DE9A93E2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C0680-1709-434E-9D0B-9CB321FE2B7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41722-EB3D-4B6A-B1DF-9A9CA15D6AE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01372-9D22-469C-83BD-537AFB6DE7A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51D8C-920D-4AC1-85A8-B1071ACCA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C4346-1717-4B39-8B99-F6B1B91B2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2C97E-87EF-4E4D-8227-9D7197347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D34F3-8C36-46D9-8EEA-7FBF7B34D0F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C16F9-5EB9-4741-BC65-25476B6E2C0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F59EF-79DC-42F3-8725-2E851DAF581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F1013-87A8-4EA9-8A1A-0EE4441B58A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FCF9A-6ED5-431C-A450-85192711C9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4BBED-9E67-4C0C-BE78-B87E3135235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3DA39-12A5-4FB6-90D4-C5EA3F9D3EC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pPr>
              <a:defRPr/>
            </a:pPr>
            <a:fld id="{531045FD-46AA-4962-BDB9-483A094E974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D7CD9E3-0AA7-462D-8E3F-B127DF4A451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8" r:id="rId13"/>
    <p:sldLayoutId id="2147483699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20.wmf"/><Relationship Id="rId7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microsoft.com/office/2007/relationships/media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3.mpeg"/><Relationship Id="rId2" Type="http://schemas.openxmlformats.org/officeDocument/2006/relationships/video" Target="../media/media3.m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tiff"/><Relationship Id="rId3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tiff"/><Relationship Id="rId12" Type="http://schemas.openxmlformats.org/officeDocument/2006/relationships/image" Target="../media/image4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9" Type="http://schemas.openxmlformats.org/officeDocument/2006/relationships/image" Target="../media/image43.tiff"/><Relationship Id="rId10" Type="http://schemas.openxmlformats.org/officeDocument/2006/relationships/image" Target="../media/image4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266602" y="3785394"/>
            <a:ext cx="7772400" cy="1974850"/>
          </a:xfrm>
        </p:spPr>
        <p:txBody>
          <a:bodyPr/>
          <a:lstStyle/>
          <a:p>
            <a:pPr eaLnBrk="1" hangingPunct="1"/>
            <a:r>
              <a:rPr lang="en-US" sz="6600" b="1" dirty="0" smtClean="0">
                <a:solidFill>
                  <a:srgbClr val="FFC000"/>
                </a:solidFill>
                <a:latin typeface="+mn-lt"/>
              </a:rPr>
              <a:t>Fast Radio Bursts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266602" y="4419600"/>
            <a:ext cx="8991600" cy="21955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3300" i="1" dirty="0" smtClean="0"/>
              <a:t>Vicky Kaspi </a:t>
            </a:r>
          </a:p>
          <a:p>
            <a:pPr>
              <a:buNone/>
            </a:pPr>
            <a:r>
              <a:rPr lang="en-US" sz="3300" i="1" dirty="0" err="1" smtClean="0"/>
              <a:t>Dept</a:t>
            </a:r>
            <a:r>
              <a:rPr lang="en-US" sz="3300" i="1" dirty="0" smtClean="0"/>
              <a:t> of Physics &amp; McGill Space Institute </a:t>
            </a:r>
          </a:p>
          <a:p>
            <a:pPr>
              <a:buNone/>
            </a:pPr>
            <a:r>
              <a:rPr lang="en-US" sz="3300" i="1" dirty="0" smtClean="0"/>
              <a:t>McGill University, Montreal, Canada</a:t>
            </a:r>
          </a:p>
          <a:p>
            <a:pPr>
              <a:buNone/>
            </a:pPr>
            <a:r>
              <a:rPr lang="en-US" sz="3300" dirty="0" err="1" smtClean="0"/>
              <a:t>TeVPA</a:t>
            </a:r>
            <a:r>
              <a:rPr lang="en-US" sz="3300" dirty="0" smtClean="0"/>
              <a:t>   Ohio State University   Aug 8, 2017</a:t>
            </a:r>
          </a:p>
        </p:txBody>
      </p:sp>
      <p:pic>
        <p:nvPicPr>
          <p:cNvPr id="7" name="Animation illustrating the random appearance of Fast Radio Bursts on the sky.-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026" y="101997"/>
            <a:ext cx="6366933" cy="35814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81400"/>
            <a:ext cx="2143918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Searching for FRBs: PALFA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8575" y="17705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Pulsar Arecibo L-Band Feed Array (PALFA)</a:t>
            </a:r>
          </a:p>
          <a:p>
            <a:pPr lvl="1"/>
            <a:r>
              <a:rPr lang="en-US" dirty="0" smtClean="0"/>
              <a:t>305-m telescope in</a:t>
            </a:r>
            <a:br>
              <a:rPr lang="en-US" dirty="0" smtClean="0"/>
            </a:br>
            <a:r>
              <a:rPr lang="en-US" dirty="0" smtClean="0"/>
              <a:t>Arecibo, PR</a:t>
            </a:r>
          </a:p>
          <a:p>
            <a:pPr lvl="1"/>
            <a:r>
              <a:rPr lang="en-US" dirty="0" smtClean="0"/>
              <a:t>Survey of Galactic Plane with  7-beam PALFA receiver</a:t>
            </a:r>
          </a:p>
          <a:p>
            <a:pPr lvl="1"/>
            <a:r>
              <a:rPr lang="en-US" dirty="0" smtClean="0"/>
              <a:t>Center freq </a:t>
            </a:r>
            <a:r>
              <a:rPr lang="en-US" dirty="0" smtClean="0">
                <a:solidFill>
                  <a:srgbClr val="FFFFFF"/>
                </a:solidFill>
              </a:rPr>
              <a:t>1.4 GHz</a:t>
            </a:r>
            <a:r>
              <a:rPr lang="en-US" dirty="0" smtClean="0"/>
              <a:t>, BW 300 MHz, </a:t>
            </a:r>
          </a:p>
          <a:p>
            <a:pPr lvl="1"/>
            <a:r>
              <a:rPr lang="en-US" dirty="0" smtClean="0"/>
              <a:t>~1 Petabyte</a:t>
            </a:r>
          </a:p>
          <a:p>
            <a:pPr lvl="1"/>
            <a:r>
              <a:rPr lang="en-US" dirty="0" smtClean="0"/>
              <a:t>HPC job!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7066-660C-D745-ACFB-D8BD22A4BDE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" name="Picture 9" descr="C:\Users\Patrick\Documents\school work\Research\PALFA\Sardinia2010 Presentation\images\arecibo_observa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4735" y="1770500"/>
            <a:ext cx="4913065" cy="3641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177" y="0"/>
            <a:ext cx="11884086" cy="6934200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2209800" y="5105400"/>
            <a:ext cx="685800" cy="304800"/>
          </a:xfrm>
          <a:prstGeom prst="donut">
            <a:avLst/>
          </a:prstGeom>
          <a:solidFill>
            <a:schemeClr val="accent1"/>
          </a:solidFill>
          <a:ln w="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FRB 121102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26464"/>
            <a:ext cx="77724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Found at Arecibo</a:t>
            </a:r>
          </a:p>
          <a:p>
            <a:r>
              <a:rPr lang="en-US" dirty="0" smtClean="0"/>
              <a:t>First non-</a:t>
            </a:r>
            <a:r>
              <a:rPr lang="en-US" dirty="0" err="1" smtClean="0"/>
              <a:t>Parkes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FRB</a:t>
            </a:r>
          </a:p>
          <a:p>
            <a:r>
              <a:rPr lang="en-US" dirty="0" smtClean="0"/>
              <a:t>DM = 558 pc/cm</a:t>
            </a:r>
            <a:r>
              <a:rPr lang="en-US" baseline="30000" dirty="0" smtClean="0"/>
              <a:t>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= 3DM</a:t>
            </a:r>
            <a:r>
              <a:rPr lang="en-US" baseline="-25000" dirty="0" smtClean="0"/>
              <a:t>max</a:t>
            </a:r>
          </a:p>
          <a:p>
            <a:r>
              <a:rPr lang="en-US" dirty="0" smtClean="0"/>
              <a:t>Note unusual</a:t>
            </a:r>
            <a:br>
              <a:rPr lang="en-US" dirty="0" smtClean="0"/>
            </a:br>
            <a:r>
              <a:rPr lang="en-US" dirty="0" smtClean="0"/>
              <a:t>spectrum</a:t>
            </a:r>
          </a:p>
          <a:p>
            <a:pPr lvl="1"/>
            <a:r>
              <a:rPr lang="en-US" dirty="0" smtClean="0"/>
              <a:t>Spectral index ~+9!</a:t>
            </a:r>
          </a:p>
          <a:p>
            <a:r>
              <a:rPr lang="en-US" dirty="0" smtClean="0"/>
              <a:t>Assumed due to</a:t>
            </a:r>
            <a:br>
              <a:rPr lang="en-US" dirty="0" smtClean="0"/>
            </a:br>
            <a:r>
              <a:rPr lang="en-US" dirty="0" smtClean="0"/>
              <a:t>offset from beam</a:t>
            </a:r>
            <a:br>
              <a:rPr lang="en-US" dirty="0" smtClean="0"/>
            </a:br>
            <a:r>
              <a:rPr lang="en-US" dirty="0" smtClean="0"/>
              <a:t>centre</a:t>
            </a:r>
          </a:p>
        </p:txBody>
      </p:sp>
      <p:pic>
        <p:nvPicPr>
          <p:cNvPr id="5" name="Picture 4" descr="palfa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512064"/>
            <a:ext cx="5311305" cy="3983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4770228"/>
            <a:ext cx="2581156" cy="356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Spitler</a:t>
            </a:r>
            <a:r>
              <a:rPr lang="en-US" dirty="0" smtClean="0">
                <a:solidFill>
                  <a:schemeClr val="tx1"/>
                </a:solidFill>
              </a:rPr>
              <a:t> et al. 2014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914400"/>
          </a:xfrm>
        </p:spPr>
        <p:txBody>
          <a:bodyPr/>
          <a:lstStyle/>
          <a:p>
            <a:r>
              <a:rPr lang="en-US" dirty="0" smtClean="0"/>
              <a:t>Arecibo FRB Repeats!</a:t>
            </a:r>
            <a:endParaRPr lang="en-US" dirty="0"/>
          </a:p>
        </p:txBody>
      </p:sp>
      <p:pic>
        <p:nvPicPr>
          <p:cNvPr id="5" name="Content Placeholder 4" descr="waterfall_all_v4.pd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0206" r="-10206"/>
          <a:stretch>
            <a:fillRect/>
          </a:stretch>
        </p:blipFill>
        <p:spPr>
          <a:xfrm>
            <a:off x="40403" y="1143001"/>
            <a:ext cx="4963609" cy="55625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4336256" cy="4525963"/>
          </a:xfrm>
        </p:spPr>
        <p:txBody>
          <a:bodyPr/>
          <a:lstStyle/>
          <a:p>
            <a:r>
              <a:rPr lang="en-US" dirty="0" smtClean="0"/>
              <a:t>&gt;10 more bursts detected</a:t>
            </a:r>
          </a:p>
          <a:p>
            <a:r>
              <a:rPr lang="en-US" dirty="0" err="1" smtClean="0">
                <a:solidFill>
                  <a:srgbClr val="E4E67E"/>
                </a:solidFill>
              </a:rPr>
              <a:t>Spitler</a:t>
            </a:r>
            <a:r>
              <a:rPr lang="en-US" dirty="0" smtClean="0">
                <a:solidFill>
                  <a:srgbClr val="E4E67E"/>
                </a:solidFill>
              </a:rPr>
              <a:t> et al. 2016</a:t>
            </a:r>
            <a:r>
              <a:rPr lang="en-US" dirty="0">
                <a:solidFill>
                  <a:srgbClr val="E4E67E"/>
                </a:solidFill>
              </a:rPr>
              <a:t> </a:t>
            </a:r>
            <a:r>
              <a:rPr lang="en-US" dirty="0" smtClean="0">
                <a:solidFill>
                  <a:srgbClr val="E4E67E"/>
                </a:solidFill>
              </a:rPr>
              <a:t>Nature;</a:t>
            </a:r>
            <a:br>
              <a:rPr lang="en-US" dirty="0" smtClean="0">
                <a:solidFill>
                  <a:srgbClr val="E4E67E"/>
                </a:solidFill>
              </a:rPr>
            </a:br>
            <a:r>
              <a:rPr lang="en-US" dirty="0" err="1" smtClean="0">
                <a:solidFill>
                  <a:srgbClr val="E4E67E"/>
                </a:solidFill>
              </a:rPr>
              <a:t>Scholz</a:t>
            </a:r>
            <a:r>
              <a:rPr lang="en-US" dirty="0" smtClean="0">
                <a:solidFill>
                  <a:srgbClr val="E4E67E"/>
                </a:solidFill>
              </a:rPr>
              <a:t> et al. 2016 </a:t>
            </a:r>
            <a:r>
              <a:rPr lang="en-US" dirty="0" err="1" smtClean="0">
                <a:solidFill>
                  <a:srgbClr val="E4E67E"/>
                </a:solidFill>
              </a:rPr>
              <a:t>ApJ</a:t>
            </a:r>
            <a:endParaRPr lang="en-US" dirty="0" smtClean="0">
              <a:solidFill>
                <a:srgbClr val="E4E67E"/>
              </a:solidFill>
            </a:endParaRPr>
          </a:p>
          <a:p>
            <a:r>
              <a:rPr lang="en-US" dirty="0" smtClean="0"/>
              <a:t>Hugely varying spectra</a:t>
            </a:r>
          </a:p>
          <a:p>
            <a:r>
              <a:rPr lang="en-US" dirty="0" smtClean="0"/>
              <a:t>Bursts come in clusters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22000" r="19167" b="47333"/>
          <a:stretch/>
        </p:blipFill>
        <p:spPr>
          <a:xfrm>
            <a:off x="4893971" y="3924300"/>
            <a:ext cx="4191000" cy="1204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7333" r="40833" b="12667"/>
          <a:stretch/>
        </p:blipFill>
        <p:spPr>
          <a:xfrm>
            <a:off x="4893971" y="5143500"/>
            <a:ext cx="1964029" cy="2209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29600" cy="914400"/>
          </a:xfrm>
        </p:spPr>
        <p:txBody>
          <a:bodyPr/>
          <a:lstStyle/>
          <a:p>
            <a:r>
              <a:rPr lang="en-US" dirty="0" smtClean="0"/>
              <a:t>Repeats Highly Clustered!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4" y="914400"/>
            <a:ext cx="6189106" cy="5131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634" y="6240276"/>
            <a:ext cx="3145413" cy="356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Hessels et al. in prep.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4953000"/>
            <a:ext cx="2048959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Plot courtesy: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S. </a:t>
            </a:r>
            <a:r>
              <a:rPr lang="en-US" dirty="0" err="1" smtClean="0">
                <a:solidFill>
                  <a:schemeClr val="tx1"/>
                </a:solidFill>
              </a:rPr>
              <a:t>Ocker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K. </a:t>
            </a:r>
            <a:r>
              <a:rPr lang="en-US" dirty="0" err="1" smtClean="0">
                <a:solidFill>
                  <a:schemeClr val="tx1"/>
                </a:solidFill>
              </a:rPr>
              <a:t>Gourdjii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L. </a:t>
            </a:r>
            <a:r>
              <a:rPr lang="en-US" dirty="0" err="1" smtClean="0">
                <a:solidFill>
                  <a:schemeClr val="tx1"/>
                </a:solidFill>
              </a:rPr>
              <a:t>Spitler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J. Hessels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Others</a:t>
            </a:r>
            <a:r>
              <a:rPr lang="is-I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0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4831" y="512763"/>
            <a:ext cx="8939169" cy="914400"/>
          </a:xfrm>
        </p:spPr>
        <p:txBody>
          <a:bodyPr/>
          <a:lstStyle/>
          <a:p>
            <a:r>
              <a:rPr lang="en-US" dirty="0" smtClean="0"/>
              <a:t>Why Only 1 Repeater?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8620" y="1624892"/>
            <a:ext cx="7772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Different classes of </a:t>
            </a:r>
            <a:r>
              <a:rPr lang="en-US" dirty="0" err="1" smtClean="0"/>
              <a:t>FRBs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Some cataclysmic, some not?</a:t>
            </a:r>
          </a:p>
          <a:p>
            <a:r>
              <a:rPr lang="en-US" dirty="0" smtClean="0"/>
              <a:t>BUT coincidence that of 23 known, only</a:t>
            </a:r>
            <a:br>
              <a:rPr lang="en-US" dirty="0" smtClean="0"/>
            </a:br>
            <a:r>
              <a:rPr lang="en-US" dirty="0" smtClean="0"/>
              <a:t>repeater is also only Arecibo FRB??</a:t>
            </a:r>
          </a:p>
          <a:p>
            <a:pPr lvl="1"/>
            <a:r>
              <a:rPr lang="en-US" dirty="0" smtClean="0"/>
              <a:t>Maybe no, as repeat bursts generally too faint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err="1" smtClean="0"/>
              <a:t>Parkes</a:t>
            </a:r>
            <a:endParaRPr lang="en-US" dirty="0" smtClean="0"/>
          </a:p>
          <a:p>
            <a:r>
              <a:rPr lang="en-US" dirty="0" smtClean="0"/>
              <a:t>What could repeater be?  </a:t>
            </a:r>
            <a:r>
              <a:rPr lang="en-US" dirty="0" smtClean="0">
                <a:solidFill>
                  <a:schemeClr val="accent2"/>
                </a:solidFill>
              </a:rPr>
              <a:t>We don’t know.</a:t>
            </a:r>
          </a:p>
          <a:p>
            <a:pPr lvl="1"/>
            <a:r>
              <a:rPr lang="en-US" dirty="0" smtClean="0">
                <a:solidFill>
                  <a:srgbClr val="FEB80A"/>
                </a:solidFill>
              </a:rPr>
              <a:t>Rotation-powered pulsar giant pulses?</a:t>
            </a:r>
          </a:p>
          <a:p>
            <a:pPr lvl="1"/>
            <a:r>
              <a:rPr lang="en-US" dirty="0" err="1" smtClean="0">
                <a:solidFill>
                  <a:srgbClr val="FEB80A"/>
                </a:solidFill>
              </a:rPr>
              <a:t>Magnetar</a:t>
            </a:r>
            <a:r>
              <a:rPr lang="en-US" dirty="0" smtClean="0">
                <a:solidFill>
                  <a:srgbClr val="FEB80A"/>
                </a:solidFill>
              </a:rPr>
              <a:t> giant flares?</a:t>
            </a:r>
            <a:endParaRPr lang="en-US" dirty="0">
              <a:solidFill>
                <a:srgbClr val="FEB8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66" y="367794"/>
            <a:ext cx="8229600" cy="914400"/>
          </a:xfrm>
        </p:spPr>
        <p:txBody>
          <a:bodyPr/>
          <a:lstStyle/>
          <a:p>
            <a:r>
              <a:rPr lang="en-US" dirty="0" smtClean="0"/>
              <a:t>Crab-like Giant </a:t>
            </a:r>
            <a:r>
              <a:rPr lang="en-US" dirty="0"/>
              <a:t>P</a:t>
            </a:r>
            <a:r>
              <a:rPr lang="en-US" dirty="0" smtClean="0"/>
              <a:t>ulses?</a:t>
            </a:r>
            <a:endParaRPr lang="en-US" dirty="0"/>
          </a:p>
        </p:txBody>
      </p:sp>
      <p:pic>
        <p:nvPicPr>
          <p:cNvPr id="6" name="Content Placeholder 5" descr="hankins+eilek07.pd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119" t="25656" r="9749" b="20017"/>
          <a:stretch>
            <a:fillRect/>
          </a:stretch>
        </p:blipFill>
        <p:spPr>
          <a:xfrm>
            <a:off x="25251" y="2176305"/>
            <a:ext cx="4699149" cy="4072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 descr="hankins+eilek07.pd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665" t="23566" r="9818" b="17630"/>
          <a:stretch>
            <a:fillRect/>
          </a:stretch>
        </p:blipFill>
        <p:spPr>
          <a:xfrm>
            <a:off x="4781979" y="2176304"/>
            <a:ext cx="4362021" cy="407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6466" y="6430805"/>
            <a:ext cx="2624436" cy="312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Hankins &amp; </a:t>
            </a:r>
            <a:r>
              <a:rPr lang="en-US" sz="2000" dirty="0" err="1" smtClean="0">
                <a:solidFill>
                  <a:schemeClr val="tx1"/>
                </a:solidFill>
              </a:rPr>
              <a:t>Eilek</a:t>
            </a:r>
            <a:r>
              <a:rPr lang="en-US" sz="2000" dirty="0" smtClean="0">
                <a:solidFill>
                  <a:schemeClr val="tx1"/>
                </a:solidFill>
              </a:rPr>
              <a:t> 2007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-165764"/>
            <a:ext cx="2252662" cy="2252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61" y="1378383"/>
            <a:ext cx="3324949" cy="444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Max L~10</a:t>
            </a:r>
            <a:r>
              <a:rPr lang="en-US" sz="3200" baseline="30000" dirty="0" smtClean="0">
                <a:solidFill>
                  <a:schemeClr val="tx1"/>
                </a:solidFill>
              </a:rPr>
              <a:t>35</a:t>
            </a:r>
            <a:r>
              <a:rPr lang="en-US" sz="3200" dirty="0" smtClean="0">
                <a:solidFill>
                  <a:schemeClr val="tx1"/>
                </a:solidFill>
              </a:rPr>
              <a:t> erg/s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025" y="2573464"/>
            <a:ext cx="6386513" cy="19537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0813"/>
            <a:ext cx="7772400" cy="914400"/>
          </a:xfrm>
        </p:spPr>
        <p:txBody>
          <a:bodyPr/>
          <a:lstStyle/>
          <a:p>
            <a:r>
              <a:rPr lang="en-US" dirty="0" smtClean="0"/>
              <a:t>Radio Pulsar </a:t>
            </a:r>
            <a:br>
              <a:rPr lang="en-US" dirty="0" smtClean="0"/>
            </a:br>
            <a:r>
              <a:rPr lang="en-US" dirty="0" smtClean="0"/>
              <a:t>Energetics:</a:t>
            </a:r>
            <a:br>
              <a:rPr lang="en-US" dirty="0" smtClean="0"/>
            </a:br>
            <a:r>
              <a:rPr lang="en-US" dirty="0" smtClean="0"/>
              <a:t>Spin-down</a:t>
            </a:r>
            <a:endParaRPr lang="en-US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339492"/>
              </p:ext>
            </p:extLst>
          </p:nvPr>
        </p:nvGraphicFramePr>
        <p:xfrm>
          <a:off x="609600" y="2864548"/>
          <a:ext cx="5835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9" name="Equation" r:id="rId5" imgW="4051080" imgH="952200" progId="Equation.3">
                  <p:embed/>
                </p:oleObj>
              </mc:Choice>
              <mc:Fallback>
                <p:oleObj name="Equation" r:id="rId5" imgW="405108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864548"/>
                        <a:ext cx="583565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lighthouse_yRLPx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0" y="151257"/>
            <a:ext cx="2844800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14" y="5105400"/>
            <a:ext cx="913096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Crab pulsar:  P = 33 </a:t>
            </a:r>
            <a:r>
              <a:rPr lang="en-US" sz="2800" dirty="0" err="1" smtClean="0">
                <a:solidFill>
                  <a:schemeClr val="tx1"/>
                </a:solidFill>
              </a:rPr>
              <a:t>ms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dP</a:t>
            </a:r>
            <a:r>
              <a:rPr lang="en-US" sz="2800" dirty="0" smtClean="0">
                <a:solidFill>
                  <a:schemeClr val="tx1"/>
                </a:solidFill>
              </a:rPr>
              <a:t>/</a:t>
            </a:r>
            <a:r>
              <a:rPr lang="en-US" sz="2800" dirty="0" err="1" smtClean="0">
                <a:solidFill>
                  <a:schemeClr val="tx1"/>
                </a:solidFill>
              </a:rPr>
              <a:t>dt</a:t>
            </a:r>
            <a:r>
              <a:rPr lang="en-US" sz="2800" dirty="0" smtClean="0">
                <a:solidFill>
                  <a:schemeClr val="tx1"/>
                </a:solidFill>
              </a:rPr>
              <a:t> = 4x10</a:t>
            </a:r>
            <a:r>
              <a:rPr lang="en-US" sz="2800" baseline="30000" dirty="0" smtClean="0">
                <a:solidFill>
                  <a:schemeClr val="tx1"/>
                </a:solidFill>
              </a:rPr>
              <a:t>-13</a:t>
            </a:r>
            <a:r>
              <a:rPr lang="en-US" sz="2800" dirty="0" smtClean="0">
                <a:solidFill>
                  <a:schemeClr val="tx1"/>
                </a:solidFill>
              </a:rPr>
              <a:t>, E=5x10</a:t>
            </a:r>
            <a:r>
              <a:rPr lang="en-US" sz="2800" baseline="30000" dirty="0" smtClean="0">
                <a:solidFill>
                  <a:schemeClr val="tx1"/>
                </a:solidFill>
              </a:rPr>
              <a:t>38</a:t>
            </a:r>
            <a:r>
              <a:rPr lang="en-US" sz="2800" dirty="0" smtClean="0">
                <a:solidFill>
                  <a:schemeClr val="tx1"/>
                </a:solidFill>
              </a:rPr>
              <a:t> erg/s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14" y="5833384"/>
            <a:ext cx="3370987" cy="400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See </a:t>
            </a:r>
            <a:r>
              <a:rPr lang="en-US" sz="2800" dirty="0" err="1" smtClean="0">
                <a:solidFill>
                  <a:schemeClr val="tx1"/>
                </a:solidFill>
              </a:rPr>
              <a:t>Lyutikov</a:t>
            </a:r>
            <a:r>
              <a:rPr lang="en-US" sz="2800" dirty="0" smtClean="0">
                <a:solidFill>
                  <a:schemeClr val="tx1"/>
                </a:solidFill>
              </a:rPr>
              <a:t> (2017)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FEB80A"/>
                </a:solidFill>
              </a:rPr>
              <a:t>Pros</a:t>
            </a:r>
            <a:r>
              <a:rPr lang="en-US" dirty="0" smtClean="0"/>
              <a:t> of </a:t>
            </a:r>
            <a:r>
              <a:rPr lang="en-US" dirty="0" err="1" smtClean="0"/>
              <a:t>FRBs</a:t>
            </a:r>
            <a:r>
              <a:rPr lang="en-US" dirty="0" smtClean="0"/>
              <a:t> as </a:t>
            </a:r>
            <a:r>
              <a:rPr lang="en-US" dirty="0" err="1" smtClean="0"/>
              <a:t>Magnetars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6705600" cy="5431536"/>
          </a:xfrm>
        </p:spPr>
        <p:txBody>
          <a:bodyPr>
            <a:normAutofit/>
          </a:bodyPr>
          <a:lstStyle/>
          <a:p>
            <a:r>
              <a:rPr lang="en-US" dirty="0" err="1" smtClean="0"/>
              <a:t>Magnetar</a:t>
            </a:r>
            <a:r>
              <a:rPr lang="en-US" dirty="0" smtClean="0"/>
              <a:t> Giant </a:t>
            </a:r>
            <a:r>
              <a:rPr lang="en-US" dirty="0"/>
              <a:t>F</a:t>
            </a:r>
            <a:r>
              <a:rPr lang="en-US" dirty="0" smtClean="0"/>
              <a:t>lares have </a:t>
            </a:r>
            <a:br>
              <a:rPr lang="en-US" dirty="0" smtClean="0"/>
            </a:br>
            <a:r>
              <a:rPr lang="en-US" dirty="0" smtClean="0"/>
              <a:t>few </a:t>
            </a:r>
            <a:r>
              <a:rPr lang="en-US" dirty="0" err="1" smtClean="0"/>
              <a:t>ms</a:t>
            </a:r>
            <a:r>
              <a:rPr lang="en-US" dirty="0" smtClean="0"/>
              <a:t> peaks in X-rays</a:t>
            </a:r>
          </a:p>
          <a:p>
            <a:r>
              <a:rPr lang="en-US" dirty="0" smtClean="0"/>
              <a:t>3 since 1979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~0.1 /MW/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but FRBs ~10</a:t>
            </a:r>
            <a:r>
              <a:rPr lang="en-US" baseline="30000" dirty="0" smtClean="0"/>
              <a:t>-3</a:t>
            </a:r>
            <a:r>
              <a:rPr lang="en-US" dirty="0" smtClean="0"/>
              <a:t> /galaxy/yr </a:t>
            </a:r>
          </a:p>
          <a:p>
            <a:pPr lvl="1"/>
            <a:r>
              <a:rPr lang="en-US" dirty="0" smtClean="0">
                <a:sym typeface="Wingdings"/>
              </a:rPr>
              <a:t>We m</a:t>
            </a:r>
            <a:r>
              <a:rPr lang="en-US" dirty="0" smtClean="0"/>
              <a:t>ust be sensitivity limited for FRBs</a:t>
            </a:r>
          </a:p>
          <a:p>
            <a:r>
              <a:rPr lang="en-US" dirty="0" err="1" smtClean="0"/>
              <a:t>Magnetars</a:t>
            </a:r>
            <a:r>
              <a:rPr lang="en-US" dirty="0" smtClean="0"/>
              <a:t> have sufficient energy: ~10</a:t>
            </a:r>
            <a:r>
              <a:rPr lang="en-US" baseline="30000" dirty="0" smtClean="0"/>
              <a:t>47</a:t>
            </a:r>
            <a:r>
              <a:rPr lang="en-US" dirty="0" smtClean="0"/>
              <a:t>-</a:t>
            </a:r>
            <a:r>
              <a:rPr lang="en-US" baseline="30000" dirty="0" smtClean="0"/>
              <a:t>49</a:t>
            </a:r>
            <a:r>
              <a:rPr lang="en-US" dirty="0" smtClean="0"/>
              <a:t> erg</a:t>
            </a:r>
          </a:p>
          <a:p>
            <a:pPr lvl="1"/>
            <a:r>
              <a:rPr lang="en-US" dirty="0" smtClean="0">
                <a:solidFill>
                  <a:srgbClr val="FEB80A"/>
                </a:solidFill>
              </a:rPr>
              <a:t>Even for repeating FRB?  Depends on activity life time</a:t>
            </a:r>
          </a:p>
          <a:p>
            <a:pPr lvl="1"/>
            <a:r>
              <a:rPr lang="en-US" dirty="0" smtClean="0">
                <a:solidFill>
                  <a:srgbClr val="FEB80A"/>
                </a:solidFill>
              </a:rPr>
              <a:t>Cannot be for more than ~100 </a:t>
            </a:r>
            <a:r>
              <a:rPr lang="en-US" dirty="0" err="1" smtClean="0">
                <a:solidFill>
                  <a:srgbClr val="FEB80A"/>
                </a:solidFill>
              </a:rPr>
              <a:t>yr</a:t>
            </a:r>
            <a:endParaRPr lang="en-US" dirty="0" smtClean="0">
              <a:solidFill>
                <a:srgbClr val="FEB80A"/>
              </a:solidFill>
            </a:endParaRPr>
          </a:p>
        </p:txBody>
      </p:sp>
      <p:pic>
        <p:nvPicPr>
          <p:cNvPr id="4" name="rotating_magnetar.mpg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4912" y="1011226"/>
            <a:ext cx="2844800" cy="19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10979"/>
            <a:ext cx="7772400" cy="914400"/>
          </a:xfrm>
        </p:spPr>
        <p:txBody>
          <a:bodyPr/>
          <a:lstStyle/>
          <a:p>
            <a:r>
              <a:rPr lang="en-US" dirty="0" smtClean="0"/>
              <a:t>JVLA observes FRB 121102</a:t>
            </a:r>
            <a:endParaRPr lang="en-US" dirty="0"/>
          </a:p>
        </p:txBody>
      </p:sp>
      <p:sp>
        <p:nvSpPr>
          <p:cNvPr id="317" name="Shape 317"/>
          <p:cNvSpPr>
            <a:spLocks noGrp="1"/>
          </p:cNvSpPr>
          <p:nvPr>
            <p:ph idx="1"/>
          </p:nvPr>
        </p:nvSpPr>
        <p:spPr>
          <a:xfrm>
            <a:off x="603656" y="1710430"/>
            <a:ext cx="60960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dirty="0" smtClean="0"/>
              <a:t>Computationally</a:t>
            </a:r>
            <a:br>
              <a:rPr lang="en-US" dirty="0" smtClean="0"/>
            </a:br>
            <a:r>
              <a:rPr lang="en-US" dirty="0" smtClean="0"/>
              <a:t>demanding!</a:t>
            </a:r>
          </a:p>
          <a:p>
            <a:pPr marL="0" indent="0">
              <a:buClrTx/>
              <a:buNone/>
            </a:pPr>
            <a:r>
              <a:rPr lang="en-US" dirty="0" smtClean="0"/>
              <a:t>(Law et al 2015)</a:t>
            </a:r>
          </a:p>
          <a:p>
            <a:pPr marL="0" indent="0">
              <a:buClrTx/>
              <a:buNone/>
            </a:pPr>
            <a:endParaRPr lang="en-US" dirty="0" smtClean="0"/>
          </a:p>
          <a:p>
            <a:pPr marL="0" indent="0">
              <a:buClrTx/>
              <a:buNone/>
            </a:pPr>
            <a:r>
              <a:rPr dirty="0" smtClean="0"/>
              <a:t>Fast </a:t>
            </a:r>
            <a:r>
              <a:rPr dirty="0"/>
              <a:t>imaging of FRB </a:t>
            </a:r>
            <a:r>
              <a:rPr dirty="0" smtClean="0"/>
              <a:t>121102</a:t>
            </a:r>
            <a:r>
              <a:rPr lang="en-CA" dirty="0" smtClean="0"/>
              <a:t>:</a:t>
            </a:r>
            <a:endParaRPr dirty="0"/>
          </a:p>
          <a:p>
            <a:pPr lvl="1">
              <a:buClrTx/>
              <a:buSzPct val="40000"/>
              <a:buFontTx/>
              <a:buBlip>
                <a:blip r:embed="rId2"/>
              </a:buBlip>
            </a:pPr>
            <a:r>
              <a:rPr dirty="0"/>
              <a:t>Fall 2015, 10 hours: no detection</a:t>
            </a:r>
          </a:p>
          <a:p>
            <a:pPr lvl="1">
              <a:buClrTx/>
              <a:buSzPct val="40000"/>
              <a:buFontTx/>
              <a:buBlip>
                <a:blip r:embed="rId2"/>
              </a:buBlip>
            </a:pPr>
            <a:r>
              <a:rPr dirty="0"/>
              <a:t>Spring 2016, 40 hours: no detection</a:t>
            </a:r>
          </a:p>
          <a:p>
            <a:pPr lvl="1">
              <a:buClrTx/>
              <a:buSzPct val="40000"/>
              <a:buFontTx/>
              <a:buBlip>
                <a:blip r:embed="rId2"/>
              </a:buBlip>
            </a:pPr>
            <a:r>
              <a:rPr dirty="0"/>
              <a:t>Fall 2016, 40 hours</a:t>
            </a:r>
          </a:p>
          <a:p>
            <a:pPr lvl="2">
              <a:buClrTx/>
              <a:buSzPct val="40000"/>
              <a:buFontTx/>
              <a:buBlip>
                <a:blip r:embed="rId2"/>
              </a:buBlip>
            </a:pPr>
            <a:r>
              <a:rPr dirty="0"/>
              <a:t>In the first hour of a test observation…</a:t>
            </a:r>
          </a:p>
        </p:txBody>
      </p:sp>
      <p:pic>
        <p:nvPicPr>
          <p:cNvPr id="13" name="Picture 4" descr="ttp://www.cv.nrao.edu/~sransom/web/x1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399"/>
            <a:ext cx="4114800" cy="27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363"/>
            <a:ext cx="8229600" cy="914400"/>
          </a:xfrm>
        </p:spPr>
        <p:txBody>
          <a:bodyPr/>
          <a:lstStyle/>
          <a:p>
            <a:r>
              <a:rPr lang="en-US" sz="4800" dirty="0" smtClean="0"/>
              <a:t>Fast Radio Bursts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38465"/>
            <a:ext cx="43434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Brief (~</a:t>
            </a:r>
            <a:r>
              <a:rPr lang="en-US" dirty="0" err="1" smtClean="0"/>
              <a:t>ms</a:t>
            </a:r>
            <a:r>
              <a:rPr lang="en-US" dirty="0" smtClean="0"/>
              <a:t>) radio bursts</a:t>
            </a:r>
          </a:p>
          <a:p>
            <a:r>
              <a:rPr lang="en-US" dirty="0" smtClean="0"/>
              <a:t>Likely cosmological </a:t>
            </a:r>
          </a:p>
          <a:p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:  Lorimer et al. 2007</a:t>
            </a:r>
            <a:br>
              <a:rPr lang="en-US" sz="2800" dirty="0" smtClean="0"/>
            </a:br>
            <a:r>
              <a:rPr lang="en-US" sz="2800" dirty="0" smtClean="0"/>
              <a:t>using Parkes @ 1.4 GHz</a:t>
            </a:r>
          </a:p>
          <a:p>
            <a:r>
              <a:rPr lang="en-US" dirty="0" smtClean="0"/>
              <a:t>Today: ~23 known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Estimated rate: 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 ~</a:t>
            </a:r>
            <a:r>
              <a:rPr lang="en-US" dirty="0" smtClean="0">
                <a:solidFill>
                  <a:schemeClr val="accent2"/>
                </a:solidFill>
              </a:rPr>
              <a:t>1</a:t>
            </a:r>
            <a:r>
              <a:rPr lang="en-US" sz="2800" dirty="0" smtClean="0">
                <a:solidFill>
                  <a:schemeClr val="accent2"/>
                </a:solidFill>
              </a:rPr>
              <a:t>,000 /sky/day @ 1.4 GHz</a:t>
            </a:r>
          </a:p>
          <a:p>
            <a:r>
              <a:rPr lang="en-US" sz="2800" dirty="0" smtClean="0">
                <a:solidFill>
                  <a:schemeClr val="accent3"/>
                </a:solidFill>
              </a:rPr>
              <a:t>ORIGIN UNKNOWN!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018" y="4748089"/>
            <a:ext cx="3241781" cy="218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3800" y="4953000"/>
            <a:ext cx="1742593" cy="873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Parkes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Telescope,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Australia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2222" r="9651" b="41111"/>
          <a:stretch/>
        </p:blipFill>
        <p:spPr>
          <a:xfrm>
            <a:off x="4348161" y="1147762"/>
            <a:ext cx="4756631" cy="3504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33400" y="381000"/>
            <a:ext cx="5334000" cy="5231046"/>
            <a:chOff x="1828800" y="1124514"/>
            <a:chExt cx="5334000" cy="5231046"/>
          </a:xfrm>
        </p:grpSpPr>
        <p:grpSp>
          <p:nvGrpSpPr>
            <p:cNvPr id="5" name="Group 137"/>
            <p:cNvGrpSpPr/>
            <p:nvPr/>
          </p:nvGrpSpPr>
          <p:grpSpPr>
            <a:xfrm>
              <a:off x="1828800" y="1124514"/>
              <a:ext cx="5334000" cy="5231046"/>
              <a:chOff x="0" y="0"/>
              <a:chExt cx="4480600" cy="4394117"/>
            </a:xfrm>
          </p:grpSpPr>
          <p:sp>
            <p:nvSpPr>
              <p:cNvPr id="7" name="Shape 135"/>
              <p:cNvSpPr/>
              <p:nvPr/>
            </p:nvSpPr>
            <p:spPr>
              <a:xfrm>
                <a:off x="0" y="14751"/>
                <a:ext cx="4480601" cy="435831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2">
                    <a:lumOff val="16690"/>
                  </a:schemeClr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8" name="download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89822" y="0"/>
                <a:ext cx="4387859" cy="43941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871125" y="1345142"/>
              <a:ext cx="4139275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Chatterjee et al 2017, Nature</a:t>
              </a:r>
              <a:endParaRPr lang="en-US" dirty="0"/>
            </a:p>
          </p:txBody>
        </p:sp>
      </p:grpSp>
      <p:pic>
        <p:nvPicPr>
          <p:cNvPr id="9" name="Screen Shot 2017-01-18 at 4.22.10 PM.png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2468119"/>
            <a:ext cx="7772400" cy="438988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84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00924"/>
            <a:ext cx="7772400" cy="914400"/>
          </a:xfrm>
        </p:spPr>
        <p:txBody>
          <a:bodyPr/>
          <a:lstStyle/>
          <a:p>
            <a:r>
              <a:rPr lang="en-US" smtClean="0"/>
              <a:t>JVLA Detections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1852" y="1783561"/>
            <a:ext cx="3810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9 bursts in Fall 2016</a:t>
            </a:r>
            <a:endParaRPr lang="en-US" dirty="0"/>
          </a:p>
          <a:p>
            <a:r>
              <a:rPr lang="en-US" dirty="0" smtClean="0"/>
              <a:t>Location to 0.1 </a:t>
            </a:r>
            <a:r>
              <a:rPr lang="en-US" dirty="0" err="1" smtClean="0"/>
              <a:t>arcsecond</a:t>
            </a:r>
            <a:endParaRPr lang="en-US" dirty="0" smtClean="0"/>
          </a:p>
          <a:p>
            <a:r>
              <a:rPr lang="en-US" dirty="0" smtClean="0"/>
              <a:t>Persistent radio source </a:t>
            </a:r>
            <a:r>
              <a:rPr lang="mr-IN" dirty="0" smtClean="0"/>
              <a:t>–</a:t>
            </a:r>
            <a:r>
              <a:rPr lang="en-US" dirty="0" smtClean="0"/>
              <a:t> 200 𝜇</a:t>
            </a:r>
            <a:r>
              <a:rPr lang="en-US" dirty="0" err="1" smtClean="0"/>
              <a:t>Jy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30% variability</a:t>
            </a:r>
          </a:p>
          <a:p>
            <a:r>
              <a:rPr lang="en-US" dirty="0" smtClean="0"/>
              <a:t>Optical counterpart 25</a:t>
            </a:r>
            <a:r>
              <a:rPr lang="en-US" baseline="30000" dirty="0" smtClean="0"/>
              <a:t>th</a:t>
            </a:r>
            <a:r>
              <a:rPr lang="en-US" dirty="0" smtClean="0"/>
              <a:t> mag</a:t>
            </a:r>
          </a:p>
          <a:p>
            <a:endParaRPr lang="en-US" dirty="0"/>
          </a:p>
        </p:txBody>
      </p:sp>
      <p:pic>
        <p:nvPicPr>
          <p:cNvPr id="6" name="Screen Shot 2017-01-18 at 4.23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852" y="2412363"/>
            <a:ext cx="4432761" cy="437436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7" name="Shape 325"/>
          <p:cNvSpPr/>
          <p:nvPr/>
        </p:nvSpPr>
        <p:spPr>
          <a:xfrm>
            <a:off x="5943600" y="6630350"/>
            <a:ext cx="3828801" cy="156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r>
              <a:rPr sz="949"/>
              <a:t>Deep VLA 3 GHz image and Gemini r-band image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5715000"/>
            <a:ext cx="1963999" cy="246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Chatterjee et al (2017)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83796"/>
            <a:ext cx="4607813" cy="2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83777" y="1828800"/>
            <a:ext cx="4259528" cy="4097656"/>
            <a:chOff x="4783777" y="1828800"/>
            <a:chExt cx="4259528" cy="4097656"/>
          </a:xfrm>
        </p:grpSpPr>
        <p:grpSp>
          <p:nvGrpSpPr>
            <p:cNvPr id="6" name="Group 5"/>
            <p:cNvGrpSpPr/>
            <p:nvPr/>
          </p:nvGrpSpPr>
          <p:grpSpPr>
            <a:xfrm>
              <a:off x="4783777" y="1828800"/>
              <a:ext cx="4131623" cy="3625792"/>
              <a:chOff x="5043340" y="968831"/>
              <a:chExt cx="4131623" cy="362579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3340" y="968831"/>
                <a:ext cx="4092316" cy="3625792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 rot="19800000">
                <a:off x="7876625" y="2096367"/>
                <a:ext cx="212866" cy="41008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76200">
                  <a:schemeClr val="accent3">
                    <a:satMod val="175000"/>
                    <a:alpha val="74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179241" y="2142182"/>
                <a:ext cx="995722" cy="246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rPr>
                  <a:t>Milky Way</a:t>
                </a:r>
                <a:endParaRPr lang="en-US" sz="1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376339" y="5526154"/>
              <a:ext cx="3666966" cy="400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/>
                  </a:solidFill>
                </a:rPr>
                <a:t>Tendulkar et al (2017)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139" y="410960"/>
            <a:ext cx="7772400" cy="914400"/>
          </a:xfrm>
        </p:spPr>
        <p:txBody>
          <a:bodyPr/>
          <a:lstStyle/>
          <a:p>
            <a:r>
              <a:rPr lang="en-US" smtClean="0"/>
              <a:t>Optical counterpart: a Dwarf Galaxy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783560"/>
            <a:ext cx="4572000" cy="5150640"/>
          </a:xfrm>
        </p:spPr>
        <p:txBody>
          <a:bodyPr>
            <a:normAutofit/>
          </a:bodyPr>
          <a:lstStyle/>
          <a:p>
            <a:r>
              <a:rPr lang="en-US" dirty="0" smtClean="0"/>
              <a:t>z=0.19273(8)</a:t>
            </a:r>
          </a:p>
          <a:p>
            <a:r>
              <a:rPr lang="en-US" dirty="0" smtClean="0"/>
              <a:t>Distance 972 </a:t>
            </a:r>
            <a:r>
              <a:rPr lang="en-US" dirty="0" err="1" smtClean="0"/>
              <a:t>Mpc</a:t>
            </a:r>
            <a:endParaRPr lang="en-US" dirty="0" smtClean="0"/>
          </a:p>
          <a:p>
            <a:r>
              <a:rPr lang="en-US" dirty="0" smtClean="0"/>
              <a:t>Mass 5 ×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MW is 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Star forming</a:t>
            </a:r>
          </a:p>
          <a:p>
            <a:pPr lvl="1"/>
            <a:r>
              <a:rPr lang="en-US" dirty="0" smtClean="0"/>
              <a:t>0.5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 / year</a:t>
            </a:r>
          </a:p>
          <a:p>
            <a:r>
              <a:rPr lang="en-US" dirty="0" smtClean="0"/>
              <a:t>Low metallicity</a:t>
            </a:r>
          </a:p>
          <a:p>
            <a:pPr lvl="1"/>
            <a:r>
              <a:rPr lang="en-US" dirty="0" smtClean="0"/>
              <a:t>Affects stellar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6459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FRBs: 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least one FRB repeats and is definitely cosmological!</a:t>
            </a:r>
          </a:p>
          <a:p>
            <a:endParaRPr lang="en-US" dirty="0"/>
          </a:p>
          <a:p>
            <a:r>
              <a:rPr lang="en-US" dirty="0" smtClean="0"/>
              <a:t>Open questions</a:t>
            </a:r>
          </a:p>
          <a:p>
            <a:pPr lvl="1"/>
            <a:r>
              <a:rPr lang="en-US" dirty="0" smtClean="0"/>
              <a:t>Is this representative?</a:t>
            </a:r>
          </a:p>
          <a:p>
            <a:pPr lvl="1"/>
            <a:r>
              <a:rPr lang="en-US" dirty="0" smtClean="0"/>
              <a:t>What is the burst source?</a:t>
            </a:r>
          </a:p>
          <a:p>
            <a:pPr lvl="1"/>
            <a:r>
              <a:rPr lang="en-US" dirty="0" smtClean="0"/>
              <a:t>What is the persistent source?</a:t>
            </a:r>
          </a:p>
          <a:p>
            <a:pPr lvl="1"/>
            <a:r>
              <a:rPr lang="en-US" dirty="0" smtClean="0"/>
              <a:t>Is it related to </a:t>
            </a:r>
            <a:r>
              <a:rPr lang="en-US" dirty="0" err="1" smtClean="0"/>
              <a:t>SLSNe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44" y="109231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CHIME: Canadian Hydrogen Intensity Mapping Experiment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176" y="1770501"/>
            <a:ext cx="4311768" cy="49065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Penticton, BC at DRAO</a:t>
            </a:r>
          </a:p>
          <a:p>
            <a:r>
              <a:rPr lang="en-US" dirty="0" smtClean="0"/>
              <a:t>4 20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100 </a:t>
            </a:r>
            <a:r>
              <a:rPr lang="en-US" dirty="0" err="1" smtClean="0"/>
              <a:t>m</a:t>
            </a:r>
            <a:r>
              <a:rPr lang="en-US" dirty="0" smtClean="0"/>
              <a:t> cylinders</a:t>
            </a:r>
          </a:p>
          <a:p>
            <a:r>
              <a:rPr lang="en-US" dirty="0" smtClean="0"/>
              <a:t>Transit telescope</a:t>
            </a:r>
          </a:p>
          <a:p>
            <a:r>
              <a:rPr lang="en-US" dirty="0" smtClean="0"/>
              <a:t>256 dual-</a:t>
            </a:r>
            <a:r>
              <a:rPr lang="en-US" dirty="0" err="1" smtClean="0"/>
              <a:t>pol</a:t>
            </a:r>
            <a:r>
              <a:rPr lang="en-US" dirty="0" smtClean="0"/>
              <a:t> feeds per axis,</a:t>
            </a:r>
            <a:br>
              <a:rPr lang="en-US" dirty="0" smtClean="0"/>
            </a:br>
            <a:r>
              <a:rPr lang="en-US" dirty="0" smtClean="0"/>
              <a:t>2048 input signals</a:t>
            </a:r>
          </a:p>
          <a:p>
            <a:r>
              <a:rPr lang="en-US" dirty="0" smtClean="0"/>
              <a:t>400-800 MHz</a:t>
            </a:r>
          </a:p>
          <a:p>
            <a:r>
              <a:rPr lang="en-US" dirty="0" smtClean="0"/>
              <a:t>FOV:  E-W  2.5</a:t>
            </a:r>
            <a:r>
              <a:rPr lang="en-US" baseline="30000" dirty="0" smtClean="0"/>
              <a:t>o</a:t>
            </a:r>
            <a:r>
              <a:rPr lang="en-US" dirty="0" smtClean="0"/>
              <a:t>-1.3</a:t>
            </a:r>
            <a:r>
              <a:rPr lang="en-US" baseline="30000" dirty="0" smtClean="0"/>
              <a:t>o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            N-S   ~120</a:t>
            </a:r>
            <a:r>
              <a:rPr lang="en-US" baseline="30000" dirty="0" smtClean="0"/>
              <a:t>o</a:t>
            </a:r>
          </a:p>
          <a:p>
            <a:r>
              <a:rPr lang="en-US" dirty="0" smtClean="0"/>
              <a:t>Beam size 0.5</a:t>
            </a:r>
            <a:r>
              <a:rPr lang="en-US" baseline="30000" dirty="0" smtClean="0"/>
              <a:t>o</a:t>
            </a:r>
            <a:r>
              <a:rPr lang="en-US" dirty="0" smtClean="0"/>
              <a:t>-0.3</a:t>
            </a:r>
            <a:r>
              <a:rPr lang="en-US" baseline="30000" dirty="0" smtClean="0"/>
              <a:t>o</a:t>
            </a:r>
            <a:endParaRPr lang="en-US" dirty="0" smtClean="0"/>
          </a:p>
          <a:p>
            <a:r>
              <a:rPr lang="en-US" sz="3027" u="sng" dirty="0" smtClean="0">
                <a:solidFill>
                  <a:schemeClr val="accent3"/>
                </a:solidFill>
              </a:rPr>
              <a:t>CFI-funded $16M CDN:  </a:t>
            </a:r>
            <a:r>
              <a:rPr lang="en-US" sz="3027" u="sng" dirty="0" smtClean="0">
                <a:solidFill>
                  <a:schemeClr val="tx2"/>
                </a:solidFill>
              </a:rPr>
              <a:t>McGill, </a:t>
            </a:r>
            <a:r>
              <a:rPr lang="en-US" sz="3027" u="sng" dirty="0" err="1" smtClean="0">
                <a:solidFill>
                  <a:schemeClr val="tx2"/>
                </a:solidFill>
              </a:rPr>
              <a:t>UofT</a:t>
            </a:r>
            <a:r>
              <a:rPr lang="en-US" sz="3027" u="sng" dirty="0" smtClean="0">
                <a:solidFill>
                  <a:schemeClr val="tx2"/>
                </a:solidFill>
              </a:rPr>
              <a:t>, UBC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6394" y="228600"/>
            <a:ext cx="113420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🇨🇦</a:t>
            </a:r>
            <a:endParaRPr lang="en-US" sz="7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44" y="1752600"/>
            <a:ext cx="4641056" cy="2183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44" y="4191174"/>
            <a:ext cx="4343400" cy="1594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5650" y="6041234"/>
            <a:ext cx="2921184" cy="488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10 Terabits/s!</a:t>
            </a:r>
            <a:endParaRPr lang="en-US" sz="36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yangTal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1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yangTal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yangTal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t="3611" r="26205" b="70694"/>
          <a:stretch/>
        </p:blipFill>
        <p:spPr>
          <a:xfrm>
            <a:off x="2547937" y="1195387"/>
            <a:ext cx="6596063" cy="462388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667000" y="304800"/>
            <a:ext cx="7772400" cy="914400"/>
          </a:xfrm>
        </p:spPr>
        <p:txBody>
          <a:bodyPr/>
          <a:lstStyle/>
          <a:p>
            <a:r>
              <a:rPr lang="en-US" dirty="0" smtClean="0"/>
              <a:t>CHIME &amp; FRBs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7974" y="1447800"/>
            <a:ext cx="2189125" cy="4228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CHIME’s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* 220 </a:t>
            </a:r>
            <a:r>
              <a:rPr lang="en-US" dirty="0" err="1" smtClean="0">
                <a:solidFill>
                  <a:schemeClr val="tx1"/>
                </a:solidFill>
              </a:rPr>
              <a:t>sq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deg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field-of-view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* wide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400-800 MHz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Bandwidth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* Large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collecting Area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ean it will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detect </a:t>
            </a:r>
            <a:r>
              <a:rPr lang="en-US" u="sng" dirty="0" smtClean="0">
                <a:solidFill>
                  <a:schemeClr val="tx1"/>
                </a:solidFill>
              </a:rPr>
              <a:t>several</a:t>
            </a:r>
          </a:p>
          <a:p>
            <a:r>
              <a:rPr lang="en-US" u="sng" dirty="0" smtClean="0">
                <a:solidFill>
                  <a:schemeClr val="tx1"/>
                </a:solidFill>
              </a:rPr>
              <a:t>FRBs per day!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5943600"/>
            <a:ext cx="2736647" cy="356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Chawla et al. 2017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77240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5638800"/>
          </a:xfrm>
        </p:spPr>
        <p:txBody>
          <a:bodyPr>
            <a:normAutofit/>
          </a:bodyPr>
          <a:lstStyle/>
          <a:p>
            <a:r>
              <a:rPr lang="en-US" sz="3459" dirty="0" smtClean="0"/>
              <a:t>FRBs are here to stay</a:t>
            </a:r>
          </a:p>
          <a:p>
            <a:r>
              <a:rPr lang="en-US" sz="3459" dirty="0" smtClean="0"/>
              <a:t>Origin remains unknown</a:t>
            </a:r>
          </a:p>
          <a:p>
            <a:r>
              <a:rPr lang="en-US" sz="3459" dirty="0" smtClean="0"/>
              <a:t>Perhaps all repeat?</a:t>
            </a:r>
          </a:p>
          <a:p>
            <a:r>
              <a:rPr lang="en-US" sz="3459" dirty="0" smtClean="0"/>
              <a:t>First localization accomplished</a:t>
            </a:r>
          </a:p>
          <a:p>
            <a:pPr lvl="1"/>
            <a:r>
              <a:rPr lang="en-US" sz="3059" dirty="0" smtClean="0">
                <a:solidFill>
                  <a:schemeClr val="accent3"/>
                </a:solidFill>
              </a:rPr>
              <a:t>Cosmological distance confirmed!</a:t>
            </a:r>
          </a:p>
          <a:p>
            <a:r>
              <a:rPr lang="is-IS" sz="3459" dirty="0" smtClean="0">
                <a:solidFill>
                  <a:schemeClr val="accent2"/>
                </a:solidFill>
              </a:rPr>
              <a:t>CHIME will be a great FRB machine!</a:t>
            </a:r>
            <a:endParaRPr lang="en-US" sz="3459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791200" y="2743200"/>
            <a:ext cx="3124200" cy="1524000"/>
            <a:chOff x="5257800" y="1600200"/>
            <a:chExt cx="3886200" cy="1600200"/>
          </a:xfrm>
        </p:grpSpPr>
        <p:sp>
          <p:nvSpPr>
            <p:cNvPr id="6" name="Rectangle 5"/>
            <p:cNvSpPr/>
            <p:nvPr/>
          </p:nvSpPr>
          <p:spPr bwMode="auto">
            <a:xfrm>
              <a:off x="5257800" y="1600200"/>
              <a:ext cx="3886200" cy="1600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5483225" y="1676400"/>
            <a:ext cx="3508375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513" name="Equation" r:id="rId3" imgW="825480" imgH="304560" progId="Equation.3">
                    <p:embed/>
                  </p:oleObj>
                </mc:Choice>
                <mc:Fallback>
                  <p:oleObj name="Equation" r:id="rId3" imgW="825480" imgH="3045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3225" y="1676400"/>
                          <a:ext cx="3508375" cy="1295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90953" y="269015"/>
            <a:ext cx="7772400" cy="914400"/>
          </a:xfrm>
        </p:spPr>
        <p:txBody>
          <a:bodyPr/>
          <a:lstStyle/>
          <a:p>
            <a:r>
              <a:rPr lang="en-US" dirty="0" smtClean="0"/>
              <a:t>Dispersion of Radio Waves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t="12222" r="9651" b="41111"/>
          <a:stretch/>
        </p:blipFill>
        <p:spPr>
          <a:xfrm>
            <a:off x="78200" y="2133600"/>
            <a:ext cx="5551338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711325" y="1223329"/>
            <a:ext cx="75438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t</a:t>
            </a:r>
            <a:r>
              <a:rPr lang="en-US" sz="4400" baseline="-25000" dirty="0" smtClean="0">
                <a:solidFill>
                  <a:schemeClr val="accent2"/>
                </a:solidFill>
              </a:rPr>
              <a:t>2</a:t>
            </a:r>
            <a:r>
              <a:rPr lang="en-US" sz="4400" dirty="0" smtClean="0">
                <a:solidFill>
                  <a:schemeClr val="accent2"/>
                </a:solidFill>
              </a:rPr>
              <a:t> - t</a:t>
            </a:r>
            <a:r>
              <a:rPr lang="en-US" sz="4400" baseline="-25000" dirty="0" smtClean="0">
                <a:solidFill>
                  <a:schemeClr val="accent2"/>
                </a:solidFill>
              </a:rPr>
              <a:t>1</a:t>
            </a:r>
            <a:r>
              <a:rPr lang="en-US" sz="4400" dirty="0" smtClean="0">
                <a:solidFill>
                  <a:schemeClr val="accent2"/>
                </a:solidFill>
              </a:rPr>
              <a:t> = </a:t>
            </a:r>
            <a:r>
              <a:rPr lang="en-US" sz="4400" i="1" dirty="0" smtClean="0">
                <a:solidFill>
                  <a:schemeClr val="accent2"/>
                </a:solidFill>
              </a:rPr>
              <a:t>DM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r>
              <a:rPr lang="en-US" sz="4400" smtClean="0">
                <a:solidFill>
                  <a:schemeClr val="accent2"/>
                </a:solidFill>
              </a:rPr>
              <a:t>( 1/f</a:t>
            </a:r>
            <a:r>
              <a:rPr lang="en-US" sz="4400" baseline="-25000" smtClean="0">
                <a:solidFill>
                  <a:schemeClr val="accent2"/>
                </a:solidFill>
              </a:rPr>
              <a:t>2</a:t>
            </a:r>
            <a:r>
              <a:rPr lang="en-US" sz="4400" baseline="30000" smtClean="0">
                <a:solidFill>
                  <a:schemeClr val="accent2"/>
                </a:solidFill>
              </a:rPr>
              <a:t>2</a:t>
            </a:r>
            <a:r>
              <a:rPr lang="en-US" sz="4400" smtClean="0">
                <a:solidFill>
                  <a:schemeClr val="accent2"/>
                </a:solidFill>
              </a:rPr>
              <a:t> – 1/f</a:t>
            </a:r>
            <a:r>
              <a:rPr lang="en-US" sz="4400" baseline="-25000" smtClean="0">
                <a:solidFill>
                  <a:schemeClr val="accent2"/>
                </a:solidFill>
              </a:rPr>
              <a:t>1</a:t>
            </a:r>
            <a:r>
              <a:rPr lang="en-US" sz="4400" baseline="30000">
                <a:solidFill>
                  <a:schemeClr val="accent2"/>
                </a:solidFill>
              </a:rPr>
              <a:t>2</a:t>
            </a:r>
            <a:r>
              <a:rPr lang="en-US" sz="4400" smtClean="0">
                <a:solidFill>
                  <a:schemeClr val="accent2"/>
                </a:solidFill>
              </a:rPr>
              <a:t>)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Thanks to…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200" y="5486400"/>
            <a:ext cx="8559800" cy="685801"/>
            <a:chOff x="228600" y="0"/>
            <a:chExt cx="8559800" cy="68580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0"/>
              <a:ext cx="13716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6943" y="0"/>
              <a:ext cx="161585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3824" y="0"/>
              <a:ext cx="1479176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81187" y="1"/>
              <a:ext cx="192921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7162800" y="0"/>
              <a:ext cx="1371600" cy="685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900" b="0" i="1" dirty="0" smtClean="0">
                  <a:latin typeface="Helvetica"/>
                  <a:cs typeface="Helvetica"/>
                </a:rPr>
                <a:t>Lorne </a:t>
              </a:r>
              <a:r>
                <a:rPr lang="en-US" sz="900" b="0" i="1" dirty="0" err="1" smtClean="0">
                  <a:latin typeface="Helvetica"/>
                  <a:cs typeface="Helvetica"/>
                </a:rPr>
                <a:t>Trottier</a:t>
              </a:r>
              <a:r>
                <a:rPr lang="en-US" sz="900" b="0" i="1" dirty="0" smtClean="0">
                  <a:latin typeface="Helvetica"/>
                  <a:cs typeface="Helvetica"/>
                </a:rPr>
                <a:t>  Chair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900" b="0" i="1" dirty="0" smtClean="0">
                  <a:latin typeface="Helvetica"/>
                  <a:cs typeface="Helvetica"/>
                </a:rPr>
                <a:t>i</a:t>
              </a: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effectLst/>
                  <a:latin typeface="Helvetica"/>
                  <a:cs typeface="Helvetica"/>
                </a:rPr>
                <a:t>n</a:t>
              </a:r>
              <a:r>
                <a:rPr kumimoji="0" lang="en-US" sz="900" b="0" i="1" u="none" strike="noStrike" cap="none" normalizeH="0" dirty="0" smtClean="0">
                  <a:ln>
                    <a:noFill/>
                  </a:ln>
                  <a:effectLst/>
                  <a:latin typeface="Helvetica"/>
                  <a:cs typeface="Helvetica"/>
                </a:rPr>
                <a:t> Astrophysics &amp;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900" b="0" i="1" baseline="0" dirty="0" smtClean="0">
                  <a:latin typeface="Helvetica"/>
                  <a:cs typeface="Helvetica"/>
                </a:rPr>
                <a:t>Cosmology</a:t>
              </a:r>
              <a:endParaRPr kumimoji="0" lang="en-US" sz="900" b="0" i="1" u="none" strike="noStrike" cap="none" normalizeH="0" baseline="0" dirty="0" smtClean="0">
                <a:ln>
                  <a:noFill/>
                </a:ln>
                <a:effectLst/>
                <a:latin typeface="Helvetica"/>
                <a:cs typeface="Helvetica"/>
              </a:endParaRP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05800" y="12700"/>
              <a:ext cx="482600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3962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82" t="26356" r="10882" b="26667"/>
          <a:stretch/>
        </p:blipFill>
        <p:spPr>
          <a:xfrm>
            <a:off x="838200" y="2112264"/>
            <a:ext cx="6858000" cy="3221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400" y="2209800"/>
            <a:ext cx="660400" cy="92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5500" y="2209800"/>
            <a:ext cx="609600" cy="853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2400" y="3098800"/>
            <a:ext cx="1016000" cy="10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400" y="4040145"/>
            <a:ext cx="927100" cy="13982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238" y="3172561"/>
            <a:ext cx="1069524" cy="609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Team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2" y="228600"/>
            <a:ext cx="8229600" cy="914400"/>
          </a:xfrm>
        </p:spPr>
        <p:txBody>
          <a:bodyPr/>
          <a:lstStyle/>
          <a:p>
            <a:r>
              <a:rPr lang="en-US" dirty="0" smtClean="0"/>
              <a:t>Free Electron Distribution</a:t>
            </a:r>
            <a:endParaRPr lang="en-US" dirty="0"/>
          </a:p>
        </p:txBody>
      </p:sp>
      <p:pic>
        <p:nvPicPr>
          <p:cNvPr id="5" name="Content Placeholder 4" descr="dispersion_contour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95262" y="1128712"/>
            <a:ext cx="5900738" cy="5572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1724" y="1154668"/>
            <a:ext cx="2786062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Milky Way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Model: </a:t>
            </a:r>
            <a:r>
              <a:rPr lang="en-US" sz="3600" dirty="0" smtClean="0">
                <a:solidFill>
                  <a:schemeClr val="tx2"/>
                </a:solidFill>
              </a:rPr>
              <a:t/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Contours </a:t>
            </a:r>
          </a:p>
          <a:p>
            <a:r>
              <a:rPr lang="en-US" sz="3600" dirty="0" smtClean="0">
                <a:solidFill>
                  <a:schemeClr val="tx2"/>
                </a:solidFill>
              </a:rPr>
              <a:t>of constant</a:t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free electron </a:t>
            </a:r>
          </a:p>
          <a:p>
            <a:r>
              <a:rPr lang="en-US" sz="3600" dirty="0">
                <a:solidFill>
                  <a:schemeClr val="tx2"/>
                </a:solidFill>
              </a:rPr>
              <a:t>c</a:t>
            </a:r>
            <a:r>
              <a:rPr lang="en-US" sz="3600" dirty="0" smtClean="0">
                <a:solidFill>
                  <a:schemeClr val="tx2"/>
                </a:solidFill>
              </a:rPr>
              <a:t>olumn density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149" y="6193218"/>
            <a:ext cx="279558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Cordes</a:t>
            </a:r>
            <a:r>
              <a:rPr lang="en-US" dirty="0" smtClean="0">
                <a:solidFill>
                  <a:srgbClr val="FFFFFF"/>
                </a:solidFill>
              </a:rPr>
              <a:t> &amp; Lazio 2002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191148"/>
            <a:ext cx="2243138" cy="17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2222" r="9651" b="41111"/>
          <a:stretch/>
        </p:blipFill>
        <p:spPr>
          <a:xfrm>
            <a:off x="0" y="1186071"/>
            <a:ext cx="6096000" cy="449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5984547"/>
            <a:ext cx="4019049" cy="356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Lorimer et al. 2007, Science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356165"/>
            <a:ext cx="624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“The Lorimer Burst”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946" y="1611321"/>
            <a:ext cx="3052439" cy="1772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err="1" smtClean="0">
                <a:solidFill>
                  <a:schemeClr val="accent3"/>
                </a:solidFill>
              </a:rPr>
              <a:t>DM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max</a:t>
            </a:r>
            <a:r>
              <a:rPr lang="en-US" sz="2800" dirty="0" smtClean="0">
                <a:solidFill>
                  <a:schemeClr val="accent3"/>
                </a:solidFill>
              </a:rPr>
              <a:t> = 25</a:t>
            </a:r>
            <a:r>
              <a:rPr lang="en-US" sz="2000" dirty="0" smtClean="0">
                <a:solidFill>
                  <a:schemeClr val="accent3"/>
                </a:solidFill>
              </a:rPr>
              <a:t> </a:t>
            </a:r>
            <a:r>
              <a:rPr lang="en-US" sz="1800" dirty="0" smtClean="0">
                <a:solidFill>
                  <a:schemeClr val="accent3"/>
                </a:solidFill>
              </a:rPr>
              <a:t>pc/cm</a:t>
            </a:r>
            <a:r>
              <a:rPr lang="en-US" sz="1800" baseline="30000" dirty="0" smtClean="0">
                <a:solidFill>
                  <a:schemeClr val="accent3"/>
                </a:solidFill>
              </a:rPr>
              <a:t>3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sz="2800" dirty="0" err="1" smtClean="0">
                <a:solidFill>
                  <a:schemeClr val="accent3"/>
                </a:solidFill>
              </a:rPr>
              <a:t>DM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burst</a:t>
            </a:r>
            <a:r>
              <a:rPr lang="en-US" sz="2800" baseline="-25000" dirty="0" smtClean="0">
                <a:solidFill>
                  <a:schemeClr val="accent3"/>
                </a:solidFill>
              </a:rPr>
              <a:t> </a:t>
            </a:r>
            <a:r>
              <a:rPr lang="en-US" sz="2800" dirty="0" smtClean="0">
                <a:solidFill>
                  <a:schemeClr val="accent3"/>
                </a:solidFill>
              </a:rPr>
              <a:t>= 375 </a:t>
            </a:r>
            <a:r>
              <a:rPr lang="en-US" sz="1800" dirty="0" smtClean="0">
                <a:solidFill>
                  <a:schemeClr val="accent3"/>
                </a:solidFill>
              </a:rPr>
              <a:t>pc/cm</a:t>
            </a:r>
            <a:r>
              <a:rPr lang="en-US" sz="1800" baseline="30000" dirty="0" smtClean="0">
                <a:solidFill>
                  <a:schemeClr val="accent3"/>
                </a:solidFill>
              </a:rPr>
              <a:t>3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3384114"/>
            <a:ext cx="1042273" cy="620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2"/>
                </a:solidFill>
              </a:rPr>
              <a:t>!!!!!</a:t>
            </a:r>
            <a:endParaRPr 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Cosmological Distance?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IGM Models:    DM = 1200 z     pc/cm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Implies z=0.3 for Lorimer burst</a:t>
            </a:r>
          </a:p>
          <a:p>
            <a:r>
              <a:rPr lang="en-US" dirty="0" smtClean="0"/>
              <a:t>Corresponds to ~1 </a:t>
            </a:r>
            <a:r>
              <a:rPr lang="en-US" dirty="0" err="1" smtClean="0"/>
              <a:t>Gpc</a:t>
            </a:r>
            <a:r>
              <a:rPr lang="is-IS" dirty="0" smtClean="0"/>
              <a:t>… really far!</a:t>
            </a:r>
            <a:endParaRPr lang="en-US" dirty="0" smtClean="0"/>
          </a:p>
          <a:p>
            <a:r>
              <a:rPr lang="en-US" dirty="0" smtClean="0"/>
              <a:t>BUT: likely upper limit</a:t>
            </a:r>
          </a:p>
          <a:p>
            <a:pPr lvl="1"/>
            <a:r>
              <a:rPr lang="en-US" dirty="0" smtClean="0"/>
              <a:t>some DM may be in host galaxy:</a:t>
            </a:r>
            <a:br>
              <a:rPr lang="en-US" dirty="0" smtClean="0"/>
            </a:br>
            <a:r>
              <a:rPr lang="en-US" sz="3600" dirty="0" err="1" smtClean="0">
                <a:solidFill>
                  <a:schemeClr val="accent2"/>
                </a:solidFill>
              </a:rPr>
              <a:t>DM</a:t>
            </a:r>
            <a:r>
              <a:rPr lang="en-US" sz="3600" baseline="-25000" dirty="0" err="1" smtClean="0">
                <a:solidFill>
                  <a:schemeClr val="accent2"/>
                </a:solidFill>
              </a:rPr>
              <a:t>tot</a:t>
            </a:r>
            <a:r>
              <a:rPr lang="en-US" sz="3600" dirty="0" smtClean="0">
                <a:solidFill>
                  <a:schemeClr val="accent2"/>
                </a:solidFill>
              </a:rPr>
              <a:t> = DM</a:t>
            </a:r>
            <a:r>
              <a:rPr lang="en-US" sz="3600" baseline="-25000" dirty="0" smtClean="0">
                <a:solidFill>
                  <a:schemeClr val="accent2"/>
                </a:solidFill>
              </a:rPr>
              <a:t>MW</a:t>
            </a:r>
            <a:r>
              <a:rPr lang="en-US" sz="3600" dirty="0" smtClean="0">
                <a:solidFill>
                  <a:schemeClr val="accent2"/>
                </a:solidFill>
              </a:rPr>
              <a:t> + DM</a:t>
            </a:r>
            <a:r>
              <a:rPr lang="en-US" sz="3600" baseline="-25000" dirty="0" smtClean="0">
                <a:solidFill>
                  <a:schemeClr val="accent2"/>
                </a:solidFill>
              </a:rPr>
              <a:t>IGM</a:t>
            </a:r>
            <a:r>
              <a:rPr lang="en-US" sz="3600" dirty="0" smtClean="0">
                <a:solidFill>
                  <a:schemeClr val="accent2"/>
                </a:solidFill>
              </a:rPr>
              <a:t> + </a:t>
            </a:r>
            <a:r>
              <a:rPr lang="en-US" sz="3600" dirty="0" err="1" smtClean="0">
                <a:solidFill>
                  <a:schemeClr val="accent2"/>
                </a:solidFill>
              </a:rPr>
              <a:t>DM</a:t>
            </a:r>
            <a:r>
              <a:rPr lang="en-US" sz="3600" baseline="-25000" dirty="0" err="1" smtClean="0">
                <a:solidFill>
                  <a:schemeClr val="accent2"/>
                </a:solidFill>
              </a:rPr>
              <a:t>host</a:t>
            </a:r>
            <a:endParaRPr lang="en-US" baseline="-25000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For d=500 </a:t>
            </a:r>
            <a:r>
              <a:rPr lang="en-US" dirty="0" err="1" smtClean="0"/>
              <a:t>Mpc</a:t>
            </a:r>
            <a:r>
              <a:rPr lang="en-US" dirty="0" smtClean="0"/>
              <a:t> radio energy ~ 10</a:t>
            </a:r>
            <a:r>
              <a:rPr lang="en-US" baseline="30000" dirty="0" smtClean="0"/>
              <a:t>40</a:t>
            </a:r>
            <a:r>
              <a:rPr lang="en-US" dirty="0" smtClean="0"/>
              <a:t> erg Corresponds to 10</a:t>
            </a:r>
            <a:r>
              <a:rPr lang="en-US" baseline="30000" dirty="0" smtClean="0"/>
              <a:t>36</a:t>
            </a:r>
            <a:r>
              <a:rPr lang="en-US" dirty="0" smtClean="0"/>
              <a:t> Watts = 10</a:t>
            </a:r>
            <a:r>
              <a:rPr lang="en-US" baseline="30000" dirty="0" smtClean="0"/>
              <a:t>10</a:t>
            </a:r>
            <a:r>
              <a:rPr lang="en-US" dirty="0" smtClean="0"/>
              <a:t> Suns!</a:t>
            </a:r>
          </a:p>
        </p:txBody>
      </p:sp>
    </p:spTree>
    <p:extLst>
      <p:ext uri="{BB962C8B-B14F-4D97-AF65-F5344CB8AC3E}">
        <p14:creationId xmlns:p14="http://schemas.microsoft.com/office/powerpoint/2010/main" val="17589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2064"/>
            <a:ext cx="8497529" cy="914400"/>
          </a:xfrm>
        </p:spPr>
        <p:txBody>
          <a:bodyPr/>
          <a:lstStyle/>
          <a:p>
            <a:r>
              <a:rPr lang="en-US" smtClean="0"/>
              <a:t>Cosmological Distances </a:t>
            </a:r>
            <a:r>
              <a:rPr lang="en-US" dirty="0" smtClean="0"/>
              <a:t>to FRBs?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35989"/>
            <a:ext cx="4038600" cy="542201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Roughly isotropic sky distribution</a:t>
            </a:r>
          </a:p>
          <a:p>
            <a:r>
              <a:rPr lang="en-US" dirty="0" smtClean="0"/>
              <a:t>Dispersion of radio waves strongly</a:t>
            </a:r>
            <a:br>
              <a:rPr lang="en-US" dirty="0" smtClean="0"/>
            </a:br>
            <a:r>
              <a:rPr lang="en-US" dirty="0" smtClean="0"/>
              <a:t>suggests extragalactic</a:t>
            </a:r>
          </a:p>
          <a:p>
            <a:r>
              <a:rPr lang="en-US" dirty="0" smtClean="0"/>
              <a:t>Standard models of intergalactic medium</a:t>
            </a:r>
            <a:br>
              <a:rPr lang="en-US" dirty="0" smtClean="0"/>
            </a:br>
            <a:r>
              <a:rPr lang="en-US" dirty="0" smtClean="0"/>
              <a:t>suggest cosmological distances</a:t>
            </a:r>
          </a:p>
          <a:p>
            <a:r>
              <a:rPr lang="en-US" dirty="0" smtClean="0"/>
              <a:t>FRBs could make excellent cosmological probes!  (e.g. Ravi et al. 2016)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r="5351" b="16921"/>
          <a:stretch/>
        </p:blipFill>
        <p:spPr>
          <a:xfrm>
            <a:off x="4267200" y="1426464"/>
            <a:ext cx="4687530" cy="2435420"/>
          </a:xfrm>
        </p:spPr>
      </p:pic>
      <p:sp>
        <p:nvSpPr>
          <p:cNvPr id="6" name="TextBox 5"/>
          <p:cNvSpPr txBox="1"/>
          <p:nvPr/>
        </p:nvSpPr>
        <p:spPr>
          <a:xfrm>
            <a:off x="6397618" y="3962400"/>
            <a:ext cx="2557110" cy="290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Courtesy Ziggy </a:t>
            </a:r>
            <a:r>
              <a:rPr lang="en-US" sz="1800" dirty="0" err="1" smtClean="0">
                <a:solidFill>
                  <a:schemeClr val="tx1"/>
                </a:solidFill>
              </a:rPr>
              <a:t>Pleunis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177" y="0"/>
            <a:ext cx="1188408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914400"/>
          </a:xfrm>
        </p:spPr>
        <p:txBody>
          <a:bodyPr/>
          <a:lstStyle/>
          <a:p>
            <a:r>
              <a:rPr lang="en-US" dirty="0" smtClean="0"/>
              <a:t>FRB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52536"/>
            <a:ext cx="8534400" cy="53006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More models than events!</a:t>
            </a:r>
          </a:p>
          <a:p>
            <a:r>
              <a:rPr lang="en-US" dirty="0" smtClean="0"/>
              <a:t>Energy not that constraining</a:t>
            </a:r>
            <a:r>
              <a:rPr lang="is-IS" dirty="0" smtClean="0"/>
              <a:t>…gamma-ray bursts can have isotropic E ~ 10</a:t>
            </a:r>
            <a:r>
              <a:rPr lang="is-IS" baseline="30000" dirty="0" smtClean="0"/>
              <a:t>53</a:t>
            </a:r>
            <a:r>
              <a:rPr lang="is-IS" dirty="0" smtClean="0"/>
              <a:t> erg</a:t>
            </a:r>
          </a:p>
          <a:p>
            <a:pPr lvl="1"/>
            <a:r>
              <a:rPr lang="is-IS" dirty="0" smtClean="0"/>
              <a:t>No GRB/FRB coincidences </a:t>
            </a:r>
            <a:r>
              <a:rPr lang="is-IS" sz="2100" dirty="0" smtClean="0"/>
              <a:t>(Tendulkar, VK, Patel 2016)</a:t>
            </a:r>
            <a:endParaRPr lang="is-IS" dirty="0" smtClean="0"/>
          </a:p>
          <a:p>
            <a:r>
              <a:rPr lang="is-IS" dirty="0" smtClean="0"/>
              <a:t>For FRBs, easily enough energy in cataclysmic events</a:t>
            </a:r>
          </a:p>
          <a:p>
            <a:pPr lvl="1"/>
            <a:r>
              <a:rPr lang="en-US" dirty="0" smtClean="0"/>
              <a:t>S</a:t>
            </a:r>
            <a:r>
              <a:rPr lang="is-IS" dirty="0" smtClean="0"/>
              <a:t>upernovae </a:t>
            </a:r>
          </a:p>
          <a:p>
            <a:pPr lvl="2"/>
            <a:r>
              <a:rPr lang="en-US" dirty="0" smtClean="0"/>
              <a:t>N</a:t>
            </a:r>
            <a:r>
              <a:rPr lang="is-IS" dirty="0" smtClean="0"/>
              <a:t>eed free-free opacity low...difficult!</a:t>
            </a:r>
          </a:p>
          <a:p>
            <a:pPr lvl="1"/>
            <a:r>
              <a:rPr lang="en-US" dirty="0" smtClean="0"/>
              <a:t>N</a:t>
            </a:r>
            <a:r>
              <a:rPr lang="is-IS" dirty="0" smtClean="0"/>
              <a:t>eutron star/black hole or neutron star/neutron star</a:t>
            </a:r>
            <a:br>
              <a:rPr lang="is-IS" dirty="0" smtClean="0"/>
            </a:br>
            <a:r>
              <a:rPr lang="is-IS" dirty="0" smtClean="0"/>
              <a:t>mergers...but rate too low!</a:t>
            </a:r>
          </a:p>
          <a:p>
            <a:r>
              <a:rPr lang="is-IS" dirty="0"/>
              <a:t>R</a:t>
            </a:r>
            <a:r>
              <a:rPr lang="is-IS" dirty="0" smtClean="0"/>
              <a:t>adiation </a:t>
            </a:r>
            <a:r>
              <a:rPr lang="is-IS" dirty="0"/>
              <a:t>mechanism must be coherent:</a:t>
            </a:r>
          </a:p>
          <a:p>
            <a:pPr lvl="1"/>
            <a:r>
              <a:rPr lang="is-IS" dirty="0"/>
              <a:t>Brightness temperature T</a:t>
            </a:r>
            <a:r>
              <a:rPr lang="is-IS" baseline="-25000" dirty="0"/>
              <a:t>b</a:t>
            </a:r>
            <a:r>
              <a:rPr lang="is-IS" dirty="0"/>
              <a:t> = I</a:t>
            </a:r>
            <a:r>
              <a:rPr lang="is-IS" baseline="-25000" dirty="0"/>
              <a:t>v</a:t>
            </a:r>
            <a:r>
              <a:rPr lang="is-IS" dirty="0"/>
              <a:t> c</a:t>
            </a:r>
            <a:r>
              <a:rPr lang="is-IS" baseline="30000" dirty="0"/>
              <a:t>2</a:t>
            </a:r>
            <a:r>
              <a:rPr lang="is-IS" dirty="0"/>
              <a:t>/2kv</a:t>
            </a:r>
            <a:r>
              <a:rPr lang="is-IS" baseline="30000" dirty="0"/>
              <a:t>2</a:t>
            </a:r>
            <a:r>
              <a:rPr lang="is-IS" dirty="0"/>
              <a:t>= 10</a:t>
            </a:r>
            <a:r>
              <a:rPr lang="is-IS" baseline="30000" dirty="0"/>
              <a:t>34</a:t>
            </a:r>
            <a:r>
              <a:rPr lang="is-IS" dirty="0"/>
              <a:t> K</a:t>
            </a:r>
            <a:r>
              <a:rPr lang="is-IS" dirty="0" smtClean="0"/>
              <a:t>!</a:t>
            </a:r>
          </a:p>
          <a:p>
            <a:pPr lvl="2"/>
            <a:r>
              <a:rPr lang="en-US" dirty="0" smtClean="0"/>
              <a:t>S</a:t>
            </a:r>
            <a:r>
              <a:rPr lang="is-IS" dirty="0" smtClean="0"/>
              <a:t>ame as in radio pulsars</a:t>
            </a:r>
            <a:endParaRPr lang="is-IS" dirty="0"/>
          </a:p>
          <a:p>
            <a:pPr lvl="2"/>
            <a:r>
              <a:rPr lang="en-US" dirty="0"/>
              <a:t>S</a:t>
            </a:r>
            <a:r>
              <a:rPr lang="is-IS" dirty="0"/>
              <a:t>trong magnetic field?</a:t>
            </a:r>
          </a:p>
          <a:p>
            <a:pPr lvl="1"/>
            <a:r>
              <a:rPr lang="is-IS" dirty="0"/>
              <a:t>Source size &lt; ct = 300 km</a:t>
            </a:r>
          </a:p>
          <a:p>
            <a:pPr lvl="2"/>
            <a:r>
              <a:rPr lang="en-US" dirty="0">
                <a:solidFill>
                  <a:schemeClr val="accent3"/>
                </a:solidFill>
              </a:rPr>
              <a:t>C</a:t>
            </a:r>
            <a:r>
              <a:rPr lang="is-IS" dirty="0">
                <a:solidFill>
                  <a:schemeClr val="accent3"/>
                </a:solidFill>
              </a:rPr>
              <a:t>ompact object</a:t>
            </a:r>
            <a:r>
              <a:rPr lang="is-IS" dirty="0" smtClean="0">
                <a:solidFill>
                  <a:schemeClr val="accent3"/>
                </a:solidFill>
              </a:rPr>
              <a:t>?</a:t>
            </a:r>
          </a:p>
          <a:p>
            <a:pPr lvl="1"/>
            <a:endParaRPr lang="is-I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17324</TotalTime>
  <Words>560</Words>
  <Application>Microsoft Macintosh PowerPoint</Application>
  <PresentationFormat>On-screen Show (4:3)</PresentationFormat>
  <Paragraphs>181</Paragraphs>
  <Slides>30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Consolas</vt:lpstr>
      <vt:lpstr>Corbel</vt:lpstr>
      <vt:lpstr>Helvetica</vt:lpstr>
      <vt:lpstr>Mangal</vt:lpstr>
      <vt:lpstr>ＭＳ Ｐゴシック</vt:lpstr>
      <vt:lpstr>Times New Roman</vt:lpstr>
      <vt:lpstr>Wingdings</vt:lpstr>
      <vt:lpstr>Wingdings 2</vt:lpstr>
      <vt:lpstr>Wingdings 3</vt:lpstr>
      <vt:lpstr>Metro</vt:lpstr>
      <vt:lpstr>Equation</vt:lpstr>
      <vt:lpstr>Fast Radio Bursts</vt:lpstr>
      <vt:lpstr>Fast Radio Bursts</vt:lpstr>
      <vt:lpstr>Dispersion of Radio Waves</vt:lpstr>
      <vt:lpstr>Free Electron Distribution</vt:lpstr>
      <vt:lpstr>PowerPoint Presentation</vt:lpstr>
      <vt:lpstr>Cosmological Distance?</vt:lpstr>
      <vt:lpstr>Cosmological Distances to FRBs?</vt:lpstr>
      <vt:lpstr>PowerPoint Presentation</vt:lpstr>
      <vt:lpstr>FRB Models</vt:lpstr>
      <vt:lpstr>Searching for FRBs: PALFA</vt:lpstr>
      <vt:lpstr>PowerPoint Presentation</vt:lpstr>
      <vt:lpstr>FRB 121102</vt:lpstr>
      <vt:lpstr>Arecibo FRB Repeats!</vt:lpstr>
      <vt:lpstr>Repeats Highly Clustered!</vt:lpstr>
      <vt:lpstr>Why Only 1 Repeater?</vt:lpstr>
      <vt:lpstr>Crab-like Giant Pulses?</vt:lpstr>
      <vt:lpstr>Radio Pulsar  Energetics: Spin-down</vt:lpstr>
      <vt:lpstr>Pros of FRBs as Magnetars</vt:lpstr>
      <vt:lpstr>JVLA observes FRB 121102</vt:lpstr>
      <vt:lpstr>PowerPoint Presentation</vt:lpstr>
      <vt:lpstr>JVLA Detections</vt:lpstr>
      <vt:lpstr>Optical counterpart: a Dwarf Galaxy</vt:lpstr>
      <vt:lpstr>FRBs: Where do we stand?</vt:lpstr>
      <vt:lpstr>CHIME: Canadian Hydrogen Intensity Mapping Experiment</vt:lpstr>
      <vt:lpstr>PowerPoint Presentation</vt:lpstr>
      <vt:lpstr>PowerPoint Presentation</vt:lpstr>
      <vt:lpstr>PowerPoint Presentation</vt:lpstr>
      <vt:lpstr>CHIME &amp; FRBs</vt:lpstr>
      <vt:lpstr>Conclusions</vt:lpstr>
      <vt:lpstr>Thanks to…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Observations of  Young Neutron Stars</dc:title>
  <cp:lastModifiedBy>Microsoft Office User</cp:lastModifiedBy>
  <cp:revision>755</cp:revision>
  <dcterms:created xsi:type="dcterms:W3CDTF">2016-02-02T03:10:28Z</dcterms:created>
  <dcterms:modified xsi:type="dcterms:W3CDTF">2017-08-13T03:28:10Z</dcterms:modified>
</cp:coreProperties>
</file>