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78" r:id="rId3"/>
    <p:sldId id="279" r:id="rId4"/>
    <p:sldId id="260" r:id="rId5"/>
    <p:sldId id="261" r:id="rId6"/>
    <p:sldId id="262" r:id="rId7"/>
    <p:sldId id="263" r:id="rId8"/>
    <p:sldId id="264" r:id="rId9"/>
    <p:sldId id="265" r:id="rId10"/>
    <p:sldId id="266" r:id="rId11"/>
    <p:sldId id="267" r:id="rId12"/>
    <p:sldId id="268" r:id="rId13"/>
    <p:sldId id="271" r:id="rId14"/>
    <p:sldId id="280" r:id="rId15"/>
    <p:sldId id="273" r:id="rId16"/>
    <p:sldId id="272" r:id="rId17"/>
    <p:sldId id="274" r:id="rId18"/>
    <p:sldId id="275" r:id="rId19"/>
    <p:sldId id="276" r:id="rId20"/>
    <p:sldId id="270" r:id="rId21"/>
    <p:sldId id="25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1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C8DFAE-37F4-564A-8421-24530883750D}" type="datetimeFigureOut">
              <a:rPr lang="en-US" smtClean="0"/>
              <a:t>8/11/17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0B0F3B-F976-7544-A264-749291220B85}" type="slidenum">
              <a:rPr lang="en-US" smtClean="0"/>
              <a:t>‹#›</a:t>
            </a:fld>
            <a:endParaRPr lang="en-US"/>
          </a:p>
        </p:txBody>
      </p:sp>
    </p:spTree>
    <p:extLst>
      <p:ext uri="{BB962C8B-B14F-4D97-AF65-F5344CB8AC3E}">
        <p14:creationId xmlns:p14="http://schemas.microsoft.com/office/powerpoint/2010/main" val="3263744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2628F-2185-4B4E-A506-5A311D082EB5}" type="datetimeFigureOut">
              <a:rPr lang="en-US" smtClean="0"/>
              <a:t>8/11/17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DF093-36CE-504E-AD35-59BAD3712814}" type="slidenum">
              <a:rPr lang="en-US" smtClean="0"/>
              <a:t>‹#›</a:t>
            </a:fld>
            <a:endParaRPr lang="en-US"/>
          </a:p>
        </p:txBody>
      </p:sp>
    </p:spTree>
    <p:extLst>
      <p:ext uri="{BB962C8B-B14F-4D97-AF65-F5344CB8AC3E}">
        <p14:creationId xmlns:p14="http://schemas.microsoft.com/office/powerpoint/2010/main" val="23101260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August 11 2017</a:t>
            </a:r>
            <a:endParaRPr lang="en-US"/>
          </a:p>
        </p:txBody>
      </p:sp>
      <p:sp>
        <p:nvSpPr>
          <p:cNvPr id="5" name="Footer Placeholder 4"/>
          <p:cNvSpPr>
            <a:spLocks noGrp="1"/>
          </p:cNvSpPr>
          <p:nvPr>
            <p:ph type="ftr" sz="quarter" idx="11"/>
          </p:nvPr>
        </p:nvSpPr>
        <p:spPr/>
        <p:txBody>
          <a:bodyPr/>
          <a:lstStyle/>
          <a:p>
            <a:r>
              <a:rPr lang="en-US" smtClean="0"/>
              <a:t>TevPA 2017 : VVD</a:t>
            </a:r>
            <a:endParaRPr lang="en-US"/>
          </a:p>
        </p:txBody>
      </p:sp>
      <p:sp>
        <p:nvSpPr>
          <p:cNvPr id="6" name="Slide Number Placeholder 5"/>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183624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11 2017</a:t>
            </a:r>
            <a:endParaRPr lang="en-US"/>
          </a:p>
        </p:txBody>
      </p:sp>
      <p:sp>
        <p:nvSpPr>
          <p:cNvPr id="5" name="Footer Placeholder 4"/>
          <p:cNvSpPr>
            <a:spLocks noGrp="1"/>
          </p:cNvSpPr>
          <p:nvPr>
            <p:ph type="ftr" sz="quarter" idx="11"/>
          </p:nvPr>
        </p:nvSpPr>
        <p:spPr/>
        <p:txBody>
          <a:bodyPr/>
          <a:lstStyle/>
          <a:p>
            <a:r>
              <a:rPr lang="en-US" smtClean="0"/>
              <a:t>TevPA 2017 : VVD</a:t>
            </a:r>
            <a:endParaRPr lang="en-US"/>
          </a:p>
        </p:txBody>
      </p:sp>
      <p:sp>
        <p:nvSpPr>
          <p:cNvPr id="6" name="Slide Number Placeholder 5"/>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2464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11 2017</a:t>
            </a:r>
            <a:endParaRPr lang="en-US"/>
          </a:p>
        </p:txBody>
      </p:sp>
      <p:sp>
        <p:nvSpPr>
          <p:cNvPr id="5" name="Footer Placeholder 4"/>
          <p:cNvSpPr>
            <a:spLocks noGrp="1"/>
          </p:cNvSpPr>
          <p:nvPr>
            <p:ph type="ftr" sz="quarter" idx="11"/>
          </p:nvPr>
        </p:nvSpPr>
        <p:spPr/>
        <p:txBody>
          <a:bodyPr/>
          <a:lstStyle/>
          <a:p>
            <a:r>
              <a:rPr lang="en-US" smtClean="0"/>
              <a:t>TevPA 2017 : VVD</a:t>
            </a:r>
            <a:endParaRPr lang="en-US"/>
          </a:p>
        </p:txBody>
      </p:sp>
      <p:sp>
        <p:nvSpPr>
          <p:cNvPr id="6" name="Slide Number Placeholder 5"/>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345125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11 2017</a:t>
            </a:r>
            <a:endParaRPr lang="en-US"/>
          </a:p>
        </p:txBody>
      </p:sp>
      <p:sp>
        <p:nvSpPr>
          <p:cNvPr id="5" name="Footer Placeholder 4"/>
          <p:cNvSpPr>
            <a:spLocks noGrp="1"/>
          </p:cNvSpPr>
          <p:nvPr>
            <p:ph type="ftr" sz="quarter" idx="11"/>
          </p:nvPr>
        </p:nvSpPr>
        <p:spPr/>
        <p:txBody>
          <a:bodyPr/>
          <a:lstStyle/>
          <a:p>
            <a:r>
              <a:rPr lang="en-US" smtClean="0"/>
              <a:t>TevPA 2017 : VVD</a:t>
            </a:r>
            <a:endParaRPr lang="en-US"/>
          </a:p>
        </p:txBody>
      </p:sp>
      <p:sp>
        <p:nvSpPr>
          <p:cNvPr id="6" name="Slide Number Placeholder 5"/>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296744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August 11 2017</a:t>
            </a:r>
            <a:endParaRPr lang="en-US"/>
          </a:p>
        </p:txBody>
      </p:sp>
      <p:sp>
        <p:nvSpPr>
          <p:cNvPr id="5" name="Footer Placeholder 4"/>
          <p:cNvSpPr>
            <a:spLocks noGrp="1"/>
          </p:cNvSpPr>
          <p:nvPr>
            <p:ph type="ftr" sz="quarter" idx="11"/>
          </p:nvPr>
        </p:nvSpPr>
        <p:spPr/>
        <p:txBody>
          <a:bodyPr/>
          <a:lstStyle/>
          <a:p>
            <a:r>
              <a:rPr lang="en-US" smtClean="0"/>
              <a:t>TevPA 2017 : VVD</a:t>
            </a:r>
            <a:endParaRPr lang="en-US"/>
          </a:p>
        </p:txBody>
      </p:sp>
      <p:sp>
        <p:nvSpPr>
          <p:cNvPr id="6" name="Slide Number Placeholder 5"/>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388233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August 11 2017</a:t>
            </a:r>
            <a:endParaRPr lang="en-US"/>
          </a:p>
        </p:txBody>
      </p:sp>
      <p:sp>
        <p:nvSpPr>
          <p:cNvPr id="6" name="Footer Placeholder 5"/>
          <p:cNvSpPr>
            <a:spLocks noGrp="1"/>
          </p:cNvSpPr>
          <p:nvPr>
            <p:ph type="ftr" sz="quarter" idx="11"/>
          </p:nvPr>
        </p:nvSpPr>
        <p:spPr/>
        <p:txBody>
          <a:bodyPr/>
          <a:lstStyle/>
          <a:p>
            <a:r>
              <a:rPr lang="en-US" smtClean="0"/>
              <a:t>TevPA 2017 : VVD</a:t>
            </a:r>
            <a:endParaRPr lang="en-US"/>
          </a:p>
        </p:txBody>
      </p:sp>
      <p:sp>
        <p:nvSpPr>
          <p:cNvPr id="7" name="Slide Number Placeholder 6"/>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91995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August 11 2017</a:t>
            </a:r>
            <a:endParaRPr lang="en-US"/>
          </a:p>
        </p:txBody>
      </p:sp>
      <p:sp>
        <p:nvSpPr>
          <p:cNvPr id="8" name="Footer Placeholder 7"/>
          <p:cNvSpPr>
            <a:spLocks noGrp="1"/>
          </p:cNvSpPr>
          <p:nvPr>
            <p:ph type="ftr" sz="quarter" idx="11"/>
          </p:nvPr>
        </p:nvSpPr>
        <p:spPr/>
        <p:txBody>
          <a:bodyPr/>
          <a:lstStyle/>
          <a:p>
            <a:r>
              <a:rPr lang="en-US" smtClean="0"/>
              <a:t>TevPA 2017 : VVD</a:t>
            </a:r>
            <a:endParaRPr lang="en-US"/>
          </a:p>
        </p:txBody>
      </p:sp>
      <p:sp>
        <p:nvSpPr>
          <p:cNvPr id="9" name="Slide Number Placeholder 8"/>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252757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August 11 2017</a:t>
            </a:r>
            <a:endParaRPr lang="en-US"/>
          </a:p>
        </p:txBody>
      </p:sp>
      <p:sp>
        <p:nvSpPr>
          <p:cNvPr id="4" name="Footer Placeholder 3"/>
          <p:cNvSpPr>
            <a:spLocks noGrp="1"/>
          </p:cNvSpPr>
          <p:nvPr>
            <p:ph type="ftr" sz="quarter" idx="11"/>
          </p:nvPr>
        </p:nvSpPr>
        <p:spPr/>
        <p:txBody>
          <a:bodyPr/>
          <a:lstStyle/>
          <a:p>
            <a:r>
              <a:rPr lang="en-US" smtClean="0"/>
              <a:t>TevPA 2017 : VVD</a:t>
            </a:r>
            <a:endParaRPr lang="en-US"/>
          </a:p>
        </p:txBody>
      </p:sp>
      <p:sp>
        <p:nvSpPr>
          <p:cNvPr id="5" name="Slide Number Placeholder 4"/>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96385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August 11 2017</a:t>
            </a:r>
            <a:endParaRPr lang="en-US"/>
          </a:p>
        </p:txBody>
      </p:sp>
      <p:sp>
        <p:nvSpPr>
          <p:cNvPr id="3" name="Footer Placeholder 2"/>
          <p:cNvSpPr>
            <a:spLocks noGrp="1"/>
          </p:cNvSpPr>
          <p:nvPr>
            <p:ph type="ftr" sz="quarter" idx="11"/>
          </p:nvPr>
        </p:nvSpPr>
        <p:spPr/>
        <p:txBody>
          <a:bodyPr/>
          <a:lstStyle/>
          <a:p>
            <a:r>
              <a:rPr lang="en-US" smtClean="0"/>
              <a:t>TevPA 2017 : VVD</a:t>
            </a:r>
            <a:endParaRPr lang="en-US"/>
          </a:p>
        </p:txBody>
      </p:sp>
      <p:sp>
        <p:nvSpPr>
          <p:cNvPr id="4" name="Slide Number Placeholder 3"/>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89107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11 2017</a:t>
            </a:r>
            <a:endParaRPr lang="en-US"/>
          </a:p>
        </p:txBody>
      </p:sp>
      <p:sp>
        <p:nvSpPr>
          <p:cNvPr id="6" name="Footer Placeholder 5"/>
          <p:cNvSpPr>
            <a:spLocks noGrp="1"/>
          </p:cNvSpPr>
          <p:nvPr>
            <p:ph type="ftr" sz="quarter" idx="11"/>
          </p:nvPr>
        </p:nvSpPr>
        <p:spPr/>
        <p:txBody>
          <a:bodyPr/>
          <a:lstStyle/>
          <a:p>
            <a:r>
              <a:rPr lang="en-US" smtClean="0"/>
              <a:t>TevPA 2017 : VVD</a:t>
            </a:r>
            <a:endParaRPr lang="en-US"/>
          </a:p>
        </p:txBody>
      </p:sp>
      <p:sp>
        <p:nvSpPr>
          <p:cNvPr id="7" name="Slide Number Placeholder 6"/>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28561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11 2017</a:t>
            </a:r>
            <a:endParaRPr lang="en-US"/>
          </a:p>
        </p:txBody>
      </p:sp>
      <p:sp>
        <p:nvSpPr>
          <p:cNvPr id="6" name="Footer Placeholder 5"/>
          <p:cNvSpPr>
            <a:spLocks noGrp="1"/>
          </p:cNvSpPr>
          <p:nvPr>
            <p:ph type="ftr" sz="quarter" idx="11"/>
          </p:nvPr>
        </p:nvSpPr>
        <p:spPr/>
        <p:txBody>
          <a:bodyPr/>
          <a:lstStyle/>
          <a:p>
            <a:r>
              <a:rPr lang="en-US" smtClean="0"/>
              <a:t>TevPA 2017 : VVD</a:t>
            </a:r>
            <a:endParaRPr lang="en-US"/>
          </a:p>
        </p:txBody>
      </p:sp>
      <p:sp>
        <p:nvSpPr>
          <p:cNvPr id="7" name="Slide Number Placeholder 6"/>
          <p:cNvSpPr>
            <a:spLocks noGrp="1"/>
          </p:cNvSpPr>
          <p:nvPr>
            <p:ph type="sldNum" sz="quarter" idx="12"/>
          </p:nvPr>
        </p:nvSpPr>
        <p:spPr/>
        <p:txBody>
          <a:bodyPr/>
          <a:lstStyle/>
          <a:p>
            <a:fld id="{B4DFA186-0F85-4E49-B8CC-7210AC12B06C}" type="slidenum">
              <a:rPr lang="en-US" smtClean="0"/>
              <a:t>‹#›</a:t>
            </a:fld>
            <a:endParaRPr lang="en-US"/>
          </a:p>
        </p:txBody>
      </p:sp>
    </p:spTree>
    <p:extLst>
      <p:ext uri="{BB962C8B-B14F-4D97-AF65-F5344CB8AC3E}">
        <p14:creationId xmlns:p14="http://schemas.microsoft.com/office/powerpoint/2010/main" val="41076237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August 11 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TevPA 2017 : VVD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FA186-0F85-4E49-B8CC-7210AC12B06C}" type="slidenum">
              <a:rPr lang="en-US" smtClean="0"/>
              <a:t>‹#›</a:t>
            </a:fld>
            <a:endParaRPr lang="en-US"/>
          </a:p>
        </p:txBody>
      </p:sp>
    </p:spTree>
    <p:extLst>
      <p:ext uri="{BB962C8B-B14F-4D97-AF65-F5344CB8AC3E}">
        <p14:creationId xmlns:p14="http://schemas.microsoft.com/office/powerpoint/2010/main" val="393610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2.emf"/><Relationship Id="rId5" Type="http://schemas.openxmlformats.org/officeDocument/2006/relationships/oleObject" Target="../embeddings/oleObject8.bin"/><Relationship Id="rId6"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4681"/>
            <a:ext cx="7772400" cy="2131101"/>
          </a:xfrm>
        </p:spPr>
        <p:txBody>
          <a:bodyPr>
            <a:normAutofit/>
          </a:bodyPr>
          <a:lstStyle/>
          <a:p>
            <a:r>
              <a:rPr lang="en-US" dirty="0" smtClean="0">
                <a:solidFill>
                  <a:srgbClr val="FF0000"/>
                </a:solidFill>
              </a:rPr>
              <a:t>Gamma-rays and Neutrinos from Efficient Cosmic-Ray Acceleration in Young Supernovae</a:t>
            </a:r>
            <a:endParaRPr lang="en-US" dirty="0">
              <a:solidFill>
                <a:srgbClr val="FF0000"/>
              </a:solidFill>
            </a:endParaRPr>
          </a:p>
        </p:txBody>
      </p:sp>
      <p:sp>
        <p:nvSpPr>
          <p:cNvPr id="3" name="Subtitle 2"/>
          <p:cNvSpPr>
            <a:spLocks noGrp="1"/>
          </p:cNvSpPr>
          <p:nvPr>
            <p:ph type="subTitle" idx="1"/>
          </p:nvPr>
        </p:nvSpPr>
        <p:spPr>
          <a:xfrm>
            <a:off x="897466" y="3039463"/>
            <a:ext cx="7444967" cy="2576445"/>
          </a:xfrm>
        </p:spPr>
        <p:txBody>
          <a:bodyPr>
            <a:normAutofit/>
          </a:bodyPr>
          <a:lstStyle/>
          <a:p>
            <a:r>
              <a:rPr lang="en-US" dirty="0" smtClean="0">
                <a:solidFill>
                  <a:srgbClr val="3366FF"/>
                </a:solidFill>
                <a:latin typeface="Apple Chancery"/>
                <a:cs typeface="Apple Chancery"/>
              </a:rPr>
              <a:t>Vikram </a:t>
            </a:r>
            <a:r>
              <a:rPr lang="en-US" dirty="0" err="1" smtClean="0">
                <a:solidFill>
                  <a:srgbClr val="3366FF"/>
                </a:solidFill>
                <a:latin typeface="Apple Chancery"/>
                <a:cs typeface="Apple Chancery"/>
              </a:rPr>
              <a:t>Dwarkadas</a:t>
            </a:r>
            <a:r>
              <a:rPr lang="en-US" dirty="0" smtClean="0">
                <a:solidFill>
                  <a:srgbClr val="3366FF"/>
                </a:solidFill>
                <a:latin typeface="Apple Chancery"/>
                <a:cs typeface="Apple Chancery"/>
              </a:rPr>
              <a:t> </a:t>
            </a:r>
            <a:r>
              <a:rPr lang="en-US" dirty="0" smtClean="0">
                <a:solidFill>
                  <a:srgbClr val="008000"/>
                </a:solidFill>
              </a:rPr>
              <a:t>(U Chicago)</a:t>
            </a:r>
          </a:p>
          <a:p>
            <a:r>
              <a:rPr lang="en-US" dirty="0" err="1" smtClean="0">
                <a:solidFill>
                  <a:srgbClr val="3366FF"/>
                </a:solidFill>
                <a:latin typeface="Apple Chancery"/>
                <a:cs typeface="Apple Chancery"/>
              </a:rPr>
              <a:t>Matthieu</a:t>
            </a:r>
            <a:r>
              <a:rPr lang="en-US" dirty="0" smtClean="0">
                <a:solidFill>
                  <a:srgbClr val="3366FF"/>
                </a:solidFill>
                <a:latin typeface="Apple Chancery"/>
                <a:cs typeface="Apple Chancery"/>
              </a:rPr>
              <a:t> Renaud, </a:t>
            </a:r>
            <a:r>
              <a:rPr lang="en-US" dirty="0" err="1" smtClean="0">
                <a:solidFill>
                  <a:srgbClr val="3366FF"/>
                </a:solidFill>
                <a:latin typeface="Apple Chancery"/>
                <a:cs typeface="Apple Chancery"/>
              </a:rPr>
              <a:t>Alexandre</a:t>
            </a:r>
            <a:r>
              <a:rPr lang="en-US" dirty="0" smtClean="0">
                <a:solidFill>
                  <a:srgbClr val="3366FF"/>
                </a:solidFill>
                <a:latin typeface="Apple Chancery"/>
                <a:cs typeface="Apple Chancery"/>
              </a:rPr>
              <a:t> </a:t>
            </a:r>
            <a:r>
              <a:rPr lang="en-US" dirty="0" err="1" smtClean="0">
                <a:solidFill>
                  <a:srgbClr val="3366FF"/>
                </a:solidFill>
                <a:latin typeface="Apple Chancery"/>
                <a:cs typeface="Apple Chancery"/>
              </a:rPr>
              <a:t>Marcowith</a:t>
            </a:r>
            <a:r>
              <a:rPr lang="en-US" dirty="0" smtClean="0">
                <a:solidFill>
                  <a:srgbClr val="3366FF"/>
                </a:solidFill>
                <a:latin typeface="Apple Chancery"/>
                <a:cs typeface="Apple Chancery"/>
              </a:rPr>
              <a:t> </a:t>
            </a:r>
            <a:r>
              <a:rPr lang="en-US" dirty="0" smtClean="0">
                <a:solidFill>
                  <a:srgbClr val="008000"/>
                </a:solidFill>
              </a:rPr>
              <a:t>(LUPM, U Montpellier)</a:t>
            </a:r>
          </a:p>
          <a:p>
            <a:r>
              <a:rPr lang="en-US" dirty="0" smtClean="0">
                <a:solidFill>
                  <a:srgbClr val="3366FF"/>
                </a:solidFill>
                <a:latin typeface="Apple Chancery"/>
                <a:cs typeface="Apple Chancery"/>
              </a:rPr>
              <a:t>Vincent </a:t>
            </a:r>
            <a:r>
              <a:rPr lang="en-US" dirty="0" err="1" smtClean="0">
                <a:solidFill>
                  <a:srgbClr val="3366FF"/>
                </a:solidFill>
                <a:latin typeface="Apple Chancery"/>
                <a:cs typeface="Apple Chancery"/>
              </a:rPr>
              <a:t>Tatischeff</a:t>
            </a:r>
            <a:r>
              <a:rPr lang="en-US" dirty="0" smtClean="0">
                <a:solidFill>
                  <a:srgbClr val="3366FF"/>
                </a:solidFill>
                <a:latin typeface="Apple Chancery"/>
                <a:cs typeface="Apple Chancery"/>
              </a:rPr>
              <a:t> </a:t>
            </a:r>
            <a:r>
              <a:rPr lang="en-US" dirty="0" smtClean="0">
                <a:solidFill>
                  <a:srgbClr val="008000"/>
                </a:solidFill>
              </a:rPr>
              <a:t>(</a:t>
            </a:r>
            <a:r>
              <a:rPr lang="en-US" dirty="0" err="1" smtClean="0">
                <a:solidFill>
                  <a:srgbClr val="008000"/>
                </a:solidFill>
              </a:rPr>
              <a:t>Univ</a:t>
            </a:r>
            <a:r>
              <a:rPr lang="en-US" dirty="0" smtClean="0">
                <a:solidFill>
                  <a:srgbClr val="008000"/>
                </a:solidFill>
              </a:rPr>
              <a:t> Paris-</a:t>
            </a:r>
            <a:r>
              <a:rPr lang="en-US" dirty="0" err="1" smtClean="0">
                <a:solidFill>
                  <a:srgbClr val="008000"/>
                </a:solidFill>
              </a:rPr>
              <a:t>Sud</a:t>
            </a:r>
            <a:r>
              <a:rPr lang="en-US" dirty="0" smtClean="0">
                <a:solidFill>
                  <a:srgbClr val="008000"/>
                </a:solidFill>
              </a:rPr>
              <a:t>)</a:t>
            </a:r>
            <a:endParaRPr lang="en-US" dirty="0">
              <a:solidFill>
                <a:srgbClr val="008000"/>
              </a:solidFill>
            </a:endParaRPr>
          </a:p>
        </p:txBody>
      </p:sp>
      <p:sp>
        <p:nvSpPr>
          <p:cNvPr id="4" name="Date Placeholder 3"/>
          <p:cNvSpPr>
            <a:spLocks noGrp="1"/>
          </p:cNvSpPr>
          <p:nvPr>
            <p:ph type="dt" sz="half" idx="10"/>
          </p:nvPr>
        </p:nvSpPr>
        <p:spPr/>
        <p:txBody>
          <a:bodyPr/>
          <a:lstStyle/>
          <a:p>
            <a:r>
              <a:rPr lang="en-US" smtClean="0"/>
              <a:t>August 11 2017</a:t>
            </a:r>
            <a:endParaRPr lang="en-US"/>
          </a:p>
        </p:txBody>
      </p:sp>
      <p:sp>
        <p:nvSpPr>
          <p:cNvPr id="5" name="Footer Placeholder 4"/>
          <p:cNvSpPr>
            <a:spLocks noGrp="1"/>
          </p:cNvSpPr>
          <p:nvPr>
            <p:ph type="ftr" sz="quarter" idx="11"/>
          </p:nvPr>
        </p:nvSpPr>
        <p:spPr/>
        <p:txBody>
          <a:bodyPr/>
          <a:lstStyle/>
          <a:p>
            <a:r>
              <a:rPr lang="en-US" smtClean="0"/>
              <a:t>TevPA 2017 : VVD</a:t>
            </a:r>
            <a:endParaRPr lang="en-US"/>
          </a:p>
        </p:txBody>
      </p:sp>
      <p:sp>
        <p:nvSpPr>
          <p:cNvPr id="6" name="Slide Number Placeholder 5"/>
          <p:cNvSpPr>
            <a:spLocks noGrp="1"/>
          </p:cNvSpPr>
          <p:nvPr>
            <p:ph type="sldNum" sz="quarter" idx="12"/>
          </p:nvPr>
        </p:nvSpPr>
        <p:spPr/>
        <p:txBody>
          <a:bodyPr/>
          <a:lstStyle/>
          <a:p>
            <a:fld id="{B4DFA186-0F85-4E49-B8CC-7210AC12B06C}" type="slidenum">
              <a:rPr lang="en-US" smtClean="0"/>
              <a:t>1</a:t>
            </a:fld>
            <a:endParaRPr lang="en-US"/>
          </a:p>
        </p:txBody>
      </p:sp>
      <p:sp>
        <p:nvSpPr>
          <p:cNvPr id="7" name="TextBox 6"/>
          <p:cNvSpPr txBox="1"/>
          <p:nvPr/>
        </p:nvSpPr>
        <p:spPr>
          <a:xfrm>
            <a:off x="897466" y="5653261"/>
            <a:ext cx="7444967" cy="646331"/>
          </a:xfrm>
          <a:prstGeom prst="rect">
            <a:avLst/>
          </a:prstGeom>
          <a:noFill/>
        </p:spPr>
        <p:txBody>
          <a:bodyPr wrap="square" rtlCol="0">
            <a:spAutoFit/>
          </a:bodyPr>
          <a:lstStyle/>
          <a:p>
            <a:pPr algn="ctr"/>
            <a:r>
              <a:rPr lang="en-US" dirty="0" smtClean="0">
                <a:solidFill>
                  <a:schemeClr val="accent6">
                    <a:lumMod val="50000"/>
                  </a:schemeClr>
                </a:solidFill>
                <a:latin typeface="Copperplate Gothic Light"/>
                <a:cs typeface="Copperplate Gothic Light"/>
              </a:rPr>
              <a:t>We acknowledge support from the FACCTS program at </a:t>
            </a:r>
            <a:r>
              <a:rPr lang="en-US" dirty="0" err="1" smtClean="0">
                <a:solidFill>
                  <a:schemeClr val="accent6">
                    <a:lumMod val="50000"/>
                  </a:schemeClr>
                </a:solidFill>
                <a:latin typeface="Copperplate Gothic Light"/>
                <a:cs typeface="Copperplate Gothic Light"/>
              </a:rPr>
              <a:t>Univ</a:t>
            </a:r>
            <a:r>
              <a:rPr lang="en-US" dirty="0" smtClean="0">
                <a:solidFill>
                  <a:schemeClr val="accent6">
                    <a:lumMod val="50000"/>
                  </a:schemeClr>
                </a:solidFill>
                <a:latin typeface="Copperplate Gothic Light"/>
                <a:cs typeface="Copperplate Gothic Light"/>
              </a:rPr>
              <a:t> of Chicago </a:t>
            </a:r>
            <a:endParaRPr lang="en-US" dirty="0">
              <a:solidFill>
                <a:schemeClr val="accent6">
                  <a:lumMod val="50000"/>
                </a:schemeClr>
              </a:solidFill>
              <a:latin typeface="Copperplate Gothic Light"/>
              <a:cs typeface="Copperplate Gothic Light"/>
            </a:endParaRPr>
          </a:p>
        </p:txBody>
      </p:sp>
    </p:spTree>
    <p:extLst>
      <p:ext uri="{BB962C8B-B14F-4D97-AF65-F5344CB8AC3E}">
        <p14:creationId xmlns:p14="http://schemas.microsoft.com/office/powerpoint/2010/main" val="41066393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Maximum Energies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solidFill>
                  <a:srgbClr val="000000"/>
                </a:solidFill>
              </a:rPr>
              <a:t>At early times, maximum energy limited by SN age, and obtained by </a:t>
            </a:r>
            <a:r>
              <a:rPr lang="en-US" dirty="0" smtClean="0">
                <a:solidFill>
                  <a:schemeClr val="accent3">
                    <a:lumMod val="75000"/>
                  </a:schemeClr>
                </a:solidFill>
              </a:rPr>
              <a:t>equating acceleration timescale with the age</a:t>
            </a:r>
            <a:r>
              <a:rPr lang="en-US" dirty="0" smtClean="0">
                <a:solidFill>
                  <a:srgbClr val="000000"/>
                </a:solidFill>
              </a:rPr>
              <a:t>: </a:t>
            </a:r>
          </a:p>
          <a:p>
            <a:pPr marL="0" indent="0">
              <a:buNone/>
            </a:pPr>
            <a:r>
              <a:rPr lang="en-US" dirty="0" smtClean="0">
                <a:solidFill>
                  <a:srgbClr val="000000"/>
                </a:solidFill>
              </a:rPr>
              <a:t>		</a:t>
            </a:r>
            <a:r>
              <a:rPr lang="en-US" dirty="0" err="1" smtClean="0">
                <a:solidFill>
                  <a:srgbClr val="000000"/>
                </a:solidFill>
              </a:rPr>
              <a:t>t</a:t>
            </a:r>
            <a:r>
              <a:rPr lang="en-US" baseline="-25000" dirty="0" err="1" smtClean="0">
                <a:solidFill>
                  <a:srgbClr val="000000"/>
                </a:solidFill>
              </a:rPr>
              <a:t>age</a:t>
            </a:r>
            <a:r>
              <a:rPr lang="en-US" dirty="0" smtClean="0">
                <a:solidFill>
                  <a:srgbClr val="000000"/>
                </a:solidFill>
              </a:rPr>
              <a:t> = </a:t>
            </a:r>
            <a:r>
              <a:rPr lang="en-US" dirty="0" err="1" smtClean="0">
                <a:solidFill>
                  <a:srgbClr val="000000"/>
                </a:solidFill>
                <a:latin typeface="Symbol" charset="2"/>
                <a:cs typeface="Symbol" charset="2"/>
              </a:rPr>
              <a:t>t</a:t>
            </a:r>
            <a:r>
              <a:rPr lang="en-US" baseline="-25000" dirty="0" err="1" smtClean="0">
                <a:solidFill>
                  <a:srgbClr val="000000"/>
                </a:solidFill>
                <a:cs typeface="Symbol" charset="2"/>
              </a:rPr>
              <a:t>acc</a:t>
            </a:r>
            <a:r>
              <a:rPr lang="en-US" dirty="0" smtClean="0">
                <a:solidFill>
                  <a:srgbClr val="000000"/>
                </a:solidFill>
                <a:cs typeface="Symbol" charset="2"/>
              </a:rPr>
              <a:t> = g(r) </a:t>
            </a:r>
            <a:r>
              <a:rPr lang="en-US" dirty="0" err="1" smtClean="0">
                <a:solidFill>
                  <a:srgbClr val="000000"/>
                </a:solidFill>
                <a:latin typeface="Symbol" charset="2"/>
                <a:cs typeface="Symbol" charset="2"/>
              </a:rPr>
              <a:t>k</a:t>
            </a:r>
            <a:r>
              <a:rPr lang="en-US" baseline="-25000" dirty="0" err="1" smtClean="0">
                <a:solidFill>
                  <a:srgbClr val="000000"/>
                </a:solidFill>
                <a:cs typeface="Symbol" charset="2"/>
              </a:rPr>
              <a:t>u</a:t>
            </a:r>
            <a:r>
              <a:rPr lang="en-US" dirty="0" smtClean="0">
                <a:solidFill>
                  <a:srgbClr val="000000"/>
                </a:solidFill>
                <a:cs typeface="Symbol" charset="2"/>
              </a:rPr>
              <a:t>/u</a:t>
            </a:r>
            <a:r>
              <a:rPr lang="en-US" baseline="-25000" dirty="0" smtClean="0">
                <a:solidFill>
                  <a:srgbClr val="000000"/>
                </a:solidFill>
                <a:cs typeface="Symbol" charset="2"/>
              </a:rPr>
              <a:t>sh</a:t>
            </a:r>
            <a:r>
              <a:rPr lang="en-US" baseline="30000" dirty="0" smtClean="0">
                <a:solidFill>
                  <a:srgbClr val="000000"/>
                </a:solidFill>
                <a:cs typeface="Symbol" charset="2"/>
              </a:rPr>
              <a:t>2</a:t>
            </a:r>
            <a:r>
              <a:rPr lang="en-US" dirty="0" smtClean="0">
                <a:solidFill>
                  <a:srgbClr val="000000"/>
                </a:solidFill>
                <a:cs typeface="Symbol" charset="2"/>
              </a:rPr>
              <a:t> </a:t>
            </a:r>
          </a:p>
          <a:p>
            <a:pPr marL="0" indent="0">
              <a:buNone/>
            </a:pPr>
            <a:r>
              <a:rPr lang="en-US" dirty="0" smtClean="0">
                <a:solidFill>
                  <a:srgbClr val="000000"/>
                </a:solidFill>
                <a:cs typeface="Symbol" charset="2"/>
              </a:rPr>
              <a:t>		where g(r) =3r/(r-1)×(</a:t>
            </a:r>
            <a:r>
              <a:rPr lang="en-US" dirty="0" err="1" smtClean="0">
                <a:solidFill>
                  <a:srgbClr val="000000"/>
                </a:solidFill>
                <a:latin typeface="Symbol" charset="2"/>
                <a:cs typeface="Symbol" charset="2"/>
              </a:rPr>
              <a:t>k</a:t>
            </a:r>
            <a:r>
              <a:rPr lang="en-US" baseline="-25000" dirty="0" err="1" smtClean="0">
                <a:solidFill>
                  <a:srgbClr val="000000"/>
                </a:solidFill>
                <a:cs typeface="Symbol" charset="2"/>
              </a:rPr>
              <a:t>d</a:t>
            </a:r>
            <a:r>
              <a:rPr lang="en-US" dirty="0" smtClean="0">
                <a:solidFill>
                  <a:srgbClr val="000000"/>
                </a:solidFill>
                <a:cs typeface="Symbol" charset="2"/>
              </a:rPr>
              <a:t>/</a:t>
            </a:r>
            <a:r>
              <a:rPr lang="en-US" dirty="0" err="1" smtClean="0">
                <a:solidFill>
                  <a:srgbClr val="000000"/>
                </a:solidFill>
                <a:latin typeface="Symbol" charset="2"/>
                <a:cs typeface="Symbol" charset="2"/>
              </a:rPr>
              <a:t>k</a:t>
            </a:r>
            <a:r>
              <a:rPr lang="en-US" baseline="-25000" dirty="0" err="1" smtClean="0">
                <a:solidFill>
                  <a:srgbClr val="000000"/>
                </a:solidFill>
                <a:cs typeface="Symbol" charset="2"/>
              </a:rPr>
              <a:t>u</a:t>
            </a:r>
            <a:r>
              <a:rPr lang="en-US" dirty="0" err="1" smtClean="0">
                <a:solidFill>
                  <a:srgbClr val="000000"/>
                </a:solidFill>
                <a:cs typeface="Symbol" charset="2"/>
              </a:rPr>
              <a:t>r</a:t>
            </a:r>
            <a:r>
              <a:rPr lang="en-US" dirty="0" smtClean="0">
                <a:solidFill>
                  <a:srgbClr val="000000"/>
                </a:solidFill>
                <a:cs typeface="Symbol" charset="2"/>
              </a:rPr>
              <a:t> + 1).</a:t>
            </a:r>
            <a:endParaRPr lang="en-US" dirty="0" smtClean="0">
              <a:solidFill>
                <a:srgbClr val="FF0000"/>
              </a:solidFill>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92226165"/>
              </p:ext>
            </p:extLst>
          </p:nvPr>
        </p:nvGraphicFramePr>
        <p:xfrm>
          <a:off x="1777999" y="4510922"/>
          <a:ext cx="5615743" cy="1325939"/>
        </p:xfrm>
        <a:graphic>
          <a:graphicData uri="http://schemas.openxmlformats.org/presentationml/2006/ole">
            <mc:AlternateContent xmlns:mc="http://schemas.openxmlformats.org/markup-compatibility/2006">
              <mc:Choice xmlns:v="urn:schemas-microsoft-com:vml" Requires="v">
                <p:oleObj spid="_x0000_s7257" name="Equation" r:id="rId3" imgW="1828800" imgH="431800" progId="Equation.3">
                  <p:embed/>
                </p:oleObj>
              </mc:Choice>
              <mc:Fallback>
                <p:oleObj name="Equation" r:id="rId3" imgW="1828800" imgH="431800" progId="Equation.3">
                  <p:embed/>
                  <p:pic>
                    <p:nvPicPr>
                      <p:cNvPr id="0" name=""/>
                      <p:cNvPicPr/>
                      <p:nvPr/>
                    </p:nvPicPr>
                    <p:blipFill>
                      <a:blip r:embed="rId4"/>
                      <a:stretch>
                        <a:fillRect/>
                      </a:stretch>
                    </p:blipFill>
                    <p:spPr>
                      <a:xfrm>
                        <a:off x="1777999" y="4510922"/>
                        <a:ext cx="5615743" cy="1325939"/>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r>
              <a:rPr lang="en-US" smtClean="0"/>
              <a:t>August 11 2017</a:t>
            </a:r>
            <a:endParaRPr lang="en-US"/>
          </a:p>
        </p:txBody>
      </p:sp>
      <p:sp>
        <p:nvSpPr>
          <p:cNvPr id="6" name="Footer Placeholder 5"/>
          <p:cNvSpPr>
            <a:spLocks noGrp="1"/>
          </p:cNvSpPr>
          <p:nvPr>
            <p:ph type="ftr" sz="quarter" idx="11"/>
          </p:nvPr>
        </p:nvSpPr>
        <p:spPr/>
        <p:txBody>
          <a:bodyPr/>
          <a:lstStyle/>
          <a:p>
            <a:r>
              <a:rPr lang="en-US" smtClean="0"/>
              <a:t>TevPA 2017 : VVD</a:t>
            </a:r>
            <a:endParaRPr lang="en-US"/>
          </a:p>
        </p:txBody>
      </p:sp>
      <p:sp>
        <p:nvSpPr>
          <p:cNvPr id="7" name="Slide Number Placeholder 6"/>
          <p:cNvSpPr>
            <a:spLocks noGrp="1"/>
          </p:cNvSpPr>
          <p:nvPr>
            <p:ph type="sldNum" sz="quarter" idx="12"/>
          </p:nvPr>
        </p:nvSpPr>
        <p:spPr/>
        <p:txBody>
          <a:bodyPr/>
          <a:lstStyle/>
          <a:p>
            <a:fld id="{B4DFA186-0F85-4E49-B8CC-7210AC12B06C}" type="slidenum">
              <a:rPr lang="en-US" smtClean="0"/>
              <a:t>10</a:t>
            </a:fld>
            <a:endParaRPr lang="en-US"/>
          </a:p>
        </p:txBody>
      </p:sp>
    </p:spTree>
    <p:extLst>
      <p:ext uri="{BB962C8B-B14F-4D97-AF65-F5344CB8AC3E}">
        <p14:creationId xmlns:p14="http://schemas.microsoft.com/office/powerpoint/2010/main" val="1812396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Maximum Energies (</a:t>
            </a:r>
            <a:r>
              <a:rPr lang="en-US" dirty="0" err="1" smtClean="0">
                <a:solidFill>
                  <a:srgbClr val="0000FF"/>
                </a:solidFill>
              </a:rPr>
              <a:t>Contd</a:t>
            </a:r>
            <a:r>
              <a:rPr lang="en-US" dirty="0" smtClean="0">
                <a:solidFill>
                  <a:srgbClr val="0000FF"/>
                </a:solidFill>
              </a:rPr>
              <a:t>)</a:t>
            </a:r>
            <a:endParaRPr lang="en-US" dirty="0">
              <a:solidFill>
                <a:srgbClr val="0000FF"/>
              </a:solidFill>
            </a:endParaRPr>
          </a:p>
        </p:txBody>
      </p:sp>
      <p:sp>
        <p:nvSpPr>
          <p:cNvPr id="3" name="Content Placeholder 2"/>
          <p:cNvSpPr>
            <a:spLocks noGrp="1"/>
          </p:cNvSpPr>
          <p:nvPr>
            <p:ph idx="1"/>
          </p:nvPr>
        </p:nvSpPr>
        <p:spPr/>
        <p:txBody>
          <a:bodyPr>
            <a:normAutofit fontScale="92500" lnSpcReduction="20000"/>
          </a:bodyPr>
          <a:lstStyle/>
          <a:p>
            <a:r>
              <a:rPr lang="en-US" dirty="0" smtClean="0"/>
              <a:t>If NR streaming instability is active:</a:t>
            </a:r>
          </a:p>
          <a:p>
            <a:endParaRPr lang="en-US" dirty="0"/>
          </a:p>
          <a:p>
            <a:endParaRPr lang="en-US" dirty="0" smtClean="0"/>
          </a:p>
          <a:p>
            <a:r>
              <a:rPr lang="en-US" dirty="0" smtClean="0"/>
              <a:t>If long wavelength fluctuations due to </a:t>
            </a:r>
            <a:r>
              <a:rPr lang="en-US" dirty="0" err="1" smtClean="0"/>
              <a:t>ponderomotive</a:t>
            </a:r>
            <a:r>
              <a:rPr lang="en-US" dirty="0" smtClean="0"/>
              <a:t> instability (</a:t>
            </a:r>
            <a:r>
              <a:rPr lang="en-US" dirty="0" err="1" smtClean="0"/>
              <a:t>Maund</a:t>
            </a:r>
            <a:r>
              <a:rPr lang="en-US" dirty="0" smtClean="0"/>
              <a:t> et al 2004)</a:t>
            </a:r>
          </a:p>
          <a:p>
            <a:endParaRPr lang="en-US" dirty="0"/>
          </a:p>
          <a:p>
            <a:endParaRPr lang="en-US" dirty="0" smtClean="0"/>
          </a:p>
          <a:p>
            <a:endParaRPr lang="en-US" dirty="0" smtClean="0"/>
          </a:p>
          <a:p>
            <a:r>
              <a:rPr lang="en-US" dirty="0" smtClean="0"/>
              <a:t>Caveat: Highest Energy particles may not experience maximum B field.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52641152"/>
              </p:ext>
            </p:extLst>
          </p:nvPr>
        </p:nvGraphicFramePr>
        <p:xfrm>
          <a:off x="2104404" y="2120900"/>
          <a:ext cx="4131296" cy="867590"/>
        </p:xfrm>
        <a:graphic>
          <a:graphicData uri="http://schemas.openxmlformats.org/presentationml/2006/ole">
            <mc:AlternateContent xmlns:mc="http://schemas.openxmlformats.org/markup-compatibility/2006">
              <mc:Choice xmlns:v="urn:schemas-microsoft-com:vml" Requires="v">
                <p:oleObj spid="_x0000_s8360" name="Equation" r:id="rId3" imgW="1206500" imgH="254000" progId="Equation.3">
                  <p:embed/>
                </p:oleObj>
              </mc:Choice>
              <mc:Fallback>
                <p:oleObj name="Equation" r:id="rId3" imgW="1206500" imgH="254000" progId="Equation.3">
                  <p:embed/>
                  <p:pic>
                    <p:nvPicPr>
                      <p:cNvPr id="0" name=""/>
                      <p:cNvPicPr/>
                      <p:nvPr/>
                    </p:nvPicPr>
                    <p:blipFill>
                      <a:blip r:embed="rId4"/>
                      <a:stretch>
                        <a:fillRect/>
                      </a:stretch>
                    </p:blipFill>
                    <p:spPr>
                      <a:xfrm>
                        <a:off x="2104404" y="2120900"/>
                        <a:ext cx="4131296" cy="86759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68219228"/>
              </p:ext>
            </p:extLst>
          </p:nvPr>
        </p:nvGraphicFramePr>
        <p:xfrm>
          <a:off x="2104404" y="3911600"/>
          <a:ext cx="5109236" cy="1294957"/>
        </p:xfrm>
        <a:graphic>
          <a:graphicData uri="http://schemas.openxmlformats.org/presentationml/2006/ole">
            <mc:AlternateContent xmlns:mc="http://schemas.openxmlformats.org/markup-compatibility/2006">
              <mc:Choice xmlns:v="urn:schemas-microsoft-com:vml" Requires="v">
                <p:oleObj spid="_x0000_s8361" name="Equation" r:id="rId5" imgW="1701800" imgH="431800" progId="Equation.3">
                  <p:embed/>
                </p:oleObj>
              </mc:Choice>
              <mc:Fallback>
                <p:oleObj name="Equation" r:id="rId5" imgW="1701800" imgH="431800" progId="Equation.3">
                  <p:embed/>
                  <p:pic>
                    <p:nvPicPr>
                      <p:cNvPr id="0" name=""/>
                      <p:cNvPicPr/>
                      <p:nvPr/>
                    </p:nvPicPr>
                    <p:blipFill>
                      <a:blip r:embed="rId6"/>
                      <a:stretch>
                        <a:fillRect/>
                      </a:stretch>
                    </p:blipFill>
                    <p:spPr>
                      <a:xfrm>
                        <a:off x="2104404" y="3911600"/>
                        <a:ext cx="5109236" cy="1294957"/>
                      </a:xfrm>
                      <a:prstGeom prst="rect">
                        <a:avLst/>
                      </a:prstGeom>
                    </p:spPr>
                  </p:pic>
                </p:oleObj>
              </mc:Fallback>
            </mc:AlternateContent>
          </a:graphicData>
        </a:graphic>
      </p:graphicFrame>
      <p:sp>
        <p:nvSpPr>
          <p:cNvPr id="6" name="Date Placeholder 5"/>
          <p:cNvSpPr>
            <a:spLocks noGrp="1"/>
          </p:cNvSpPr>
          <p:nvPr>
            <p:ph type="dt" sz="half" idx="10"/>
          </p:nvPr>
        </p:nvSpPr>
        <p:spPr/>
        <p:txBody>
          <a:bodyPr/>
          <a:lstStyle/>
          <a:p>
            <a:r>
              <a:rPr lang="en-US" smtClean="0"/>
              <a:t>August 11 2017</a:t>
            </a:r>
            <a:endParaRPr lang="en-US"/>
          </a:p>
        </p:txBody>
      </p:sp>
      <p:sp>
        <p:nvSpPr>
          <p:cNvPr id="7" name="Footer Placeholder 6"/>
          <p:cNvSpPr>
            <a:spLocks noGrp="1"/>
          </p:cNvSpPr>
          <p:nvPr>
            <p:ph type="ftr" sz="quarter" idx="11"/>
          </p:nvPr>
        </p:nvSpPr>
        <p:spPr/>
        <p:txBody>
          <a:bodyPr/>
          <a:lstStyle/>
          <a:p>
            <a:r>
              <a:rPr lang="en-US" smtClean="0"/>
              <a:t>TevPA 2017 : VVD</a:t>
            </a:r>
            <a:endParaRPr lang="en-US"/>
          </a:p>
        </p:txBody>
      </p:sp>
      <p:sp>
        <p:nvSpPr>
          <p:cNvPr id="8" name="Slide Number Placeholder 7"/>
          <p:cNvSpPr>
            <a:spLocks noGrp="1"/>
          </p:cNvSpPr>
          <p:nvPr>
            <p:ph type="sldNum" sz="quarter" idx="12"/>
          </p:nvPr>
        </p:nvSpPr>
        <p:spPr/>
        <p:txBody>
          <a:bodyPr/>
          <a:lstStyle/>
          <a:p>
            <a:fld id="{B4DFA186-0F85-4E49-B8CC-7210AC12B06C}" type="slidenum">
              <a:rPr lang="en-US" smtClean="0"/>
              <a:t>11</a:t>
            </a:fld>
            <a:endParaRPr lang="en-US"/>
          </a:p>
        </p:txBody>
      </p:sp>
    </p:spTree>
    <p:extLst>
      <p:ext uri="{BB962C8B-B14F-4D97-AF65-F5344CB8AC3E}">
        <p14:creationId xmlns:p14="http://schemas.microsoft.com/office/powerpoint/2010/main" val="25929504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Particle Acceleration </a:t>
            </a:r>
            <a:r>
              <a:rPr lang="en-US" dirty="0" err="1" smtClean="0">
                <a:solidFill>
                  <a:srgbClr val="953735"/>
                </a:solidFill>
              </a:rPr>
              <a:t>Modelling</a:t>
            </a:r>
            <a:endParaRPr lang="en-US" dirty="0">
              <a:solidFill>
                <a:srgbClr val="953735"/>
              </a:solidFill>
            </a:endParaRPr>
          </a:p>
        </p:txBody>
      </p:sp>
      <p:sp>
        <p:nvSpPr>
          <p:cNvPr id="3" name="Content Placeholder 2"/>
          <p:cNvSpPr>
            <a:spLocks noGrp="1"/>
          </p:cNvSpPr>
          <p:nvPr>
            <p:ph idx="1"/>
          </p:nvPr>
        </p:nvSpPr>
        <p:spPr/>
        <p:txBody>
          <a:bodyPr>
            <a:normAutofit fontScale="85000" lnSpcReduction="20000"/>
          </a:bodyPr>
          <a:lstStyle/>
          <a:p>
            <a:r>
              <a:rPr lang="en-US" u="sng" dirty="0" smtClean="0"/>
              <a:t>Procedure</a:t>
            </a:r>
            <a:r>
              <a:rPr lang="en-US" dirty="0" smtClean="0"/>
              <a:t>: </a:t>
            </a:r>
            <a:r>
              <a:rPr lang="en-US" sz="2400" dirty="0">
                <a:solidFill>
                  <a:srgbClr val="FF0000"/>
                </a:solidFill>
              </a:rPr>
              <a:t>[</a:t>
            </a:r>
            <a:r>
              <a:rPr lang="en-US" sz="2400" dirty="0" smtClean="0">
                <a:solidFill>
                  <a:srgbClr val="FF0000"/>
                </a:solidFill>
              </a:rPr>
              <a:t>Renaud et al. </a:t>
            </a:r>
            <a:r>
              <a:rPr lang="en-US" sz="2400" smtClean="0">
                <a:solidFill>
                  <a:srgbClr val="FF0000"/>
                </a:solidFill>
              </a:rPr>
              <a:t>(2017) </a:t>
            </a:r>
            <a:r>
              <a:rPr lang="en-US" sz="2400" dirty="0" smtClean="0">
                <a:solidFill>
                  <a:srgbClr val="FF0000"/>
                </a:solidFill>
              </a:rPr>
              <a:t>in prep]</a:t>
            </a:r>
            <a:endParaRPr lang="en-US" dirty="0" smtClean="0">
              <a:solidFill>
                <a:srgbClr val="FF0000"/>
              </a:solidFill>
            </a:endParaRPr>
          </a:p>
          <a:p>
            <a:pPr lvl="1"/>
            <a:r>
              <a:rPr lang="en-US" dirty="0" smtClean="0"/>
              <a:t>Using 1D solutions at the shock front:</a:t>
            </a:r>
          </a:p>
          <a:p>
            <a:pPr lvl="2"/>
            <a:r>
              <a:rPr lang="en-US" dirty="0" smtClean="0"/>
              <a:t>Calculate </a:t>
            </a:r>
            <a:r>
              <a:rPr lang="en-US" dirty="0" err="1" smtClean="0"/>
              <a:t>E</a:t>
            </a:r>
            <a:r>
              <a:rPr lang="en-US" baseline="-25000" dirty="0" err="1" smtClean="0"/>
              <a:t>max</a:t>
            </a:r>
            <a:r>
              <a:rPr lang="en-US" dirty="0" smtClean="0"/>
              <a:t>(t) for protons and electrons (</a:t>
            </a:r>
            <a:r>
              <a:rPr lang="en-US" dirty="0" err="1" smtClean="0"/>
              <a:t>radiative</a:t>
            </a:r>
            <a:r>
              <a:rPr lang="en-US" dirty="0" smtClean="0"/>
              <a:t> losses) taking various instabilities into account</a:t>
            </a:r>
          </a:p>
          <a:p>
            <a:pPr lvl="2"/>
            <a:r>
              <a:rPr lang="en-US" dirty="0" smtClean="0"/>
              <a:t>Inject a modified non-linear spectrum at the shock.</a:t>
            </a:r>
          </a:p>
          <a:p>
            <a:pPr marL="594360" lvl="2" indent="0">
              <a:buNone/>
            </a:pPr>
            <a:endParaRPr lang="en-US" dirty="0" smtClean="0"/>
          </a:p>
          <a:p>
            <a:pPr lvl="1"/>
            <a:r>
              <a:rPr lang="en-US" dirty="0" smtClean="0"/>
              <a:t>Downstream evolution (One-zone model):</a:t>
            </a:r>
          </a:p>
          <a:p>
            <a:pPr lvl="2"/>
            <a:r>
              <a:rPr lang="en-US" dirty="0" err="1" smtClean="0"/>
              <a:t>Radiative</a:t>
            </a:r>
            <a:r>
              <a:rPr lang="en-US" dirty="0" smtClean="0"/>
              <a:t> + adiabatic losses</a:t>
            </a:r>
          </a:p>
          <a:p>
            <a:pPr lvl="2"/>
            <a:r>
              <a:rPr lang="en-US" dirty="0" smtClean="0"/>
              <a:t>Pion production: </a:t>
            </a:r>
            <a:r>
              <a:rPr lang="en-US" dirty="0" err="1" smtClean="0"/>
              <a:t>Secondaries</a:t>
            </a:r>
            <a:r>
              <a:rPr lang="en-US" dirty="0" smtClean="0"/>
              <a:t> production (electron/positron, neutrinos)</a:t>
            </a:r>
          </a:p>
          <a:p>
            <a:pPr marL="594360" lvl="2" indent="0">
              <a:buNone/>
            </a:pPr>
            <a:endParaRPr lang="en-US" dirty="0" smtClean="0"/>
          </a:p>
          <a:p>
            <a:pPr lvl="1"/>
            <a:r>
              <a:rPr lang="en-US" dirty="0" smtClean="0"/>
              <a:t>Compute time dependent multi-wavelength spectra from primaries and </a:t>
            </a:r>
            <a:r>
              <a:rPr lang="en-US" dirty="0" err="1" smtClean="0"/>
              <a:t>secondaries</a:t>
            </a:r>
            <a:r>
              <a:rPr lang="en-US" dirty="0" smtClean="0"/>
              <a:t>.</a:t>
            </a:r>
          </a:p>
          <a:p>
            <a:pPr lvl="2"/>
            <a:r>
              <a:rPr lang="en-US" dirty="0" err="1" smtClean="0"/>
              <a:t>GeV-TeV</a:t>
            </a:r>
            <a:r>
              <a:rPr lang="en-US" dirty="0" smtClean="0"/>
              <a:t> signal accounting from gamma-gamma absorption.</a:t>
            </a:r>
          </a:p>
          <a:p>
            <a:endParaRPr lang="en-US" dirty="0"/>
          </a:p>
        </p:txBody>
      </p:sp>
      <p:sp>
        <p:nvSpPr>
          <p:cNvPr id="4" name="Date Placeholder 3"/>
          <p:cNvSpPr>
            <a:spLocks noGrp="1"/>
          </p:cNvSpPr>
          <p:nvPr>
            <p:ph type="dt" sz="half" idx="10"/>
          </p:nvPr>
        </p:nvSpPr>
        <p:spPr/>
        <p:txBody>
          <a:bodyPr/>
          <a:lstStyle/>
          <a:p>
            <a:r>
              <a:rPr lang="en-US" smtClean="0"/>
              <a:t>August 11 2017</a:t>
            </a:r>
            <a:endParaRPr lang="en-US"/>
          </a:p>
        </p:txBody>
      </p:sp>
      <p:sp>
        <p:nvSpPr>
          <p:cNvPr id="5" name="Footer Placeholder 4"/>
          <p:cNvSpPr>
            <a:spLocks noGrp="1"/>
          </p:cNvSpPr>
          <p:nvPr>
            <p:ph type="ftr" sz="quarter" idx="11"/>
          </p:nvPr>
        </p:nvSpPr>
        <p:spPr/>
        <p:txBody>
          <a:bodyPr/>
          <a:lstStyle/>
          <a:p>
            <a:r>
              <a:rPr lang="en-US" smtClean="0"/>
              <a:t>TevPA 2017 : VVD</a:t>
            </a:r>
            <a:endParaRPr lang="en-US"/>
          </a:p>
        </p:txBody>
      </p:sp>
      <p:sp>
        <p:nvSpPr>
          <p:cNvPr id="6" name="Slide Number Placeholder 5"/>
          <p:cNvSpPr>
            <a:spLocks noGrp="1"/>
          </p:cNvSpPr>
          <p:nvPr>
            <p:ph type="sldNum" sz="quarter" idx="12"/>
          </p:nvPr>
        </p:nvSpPr>
        <p:spPr/>
        <p:txBody>
          <a:bodyPr/>
          <a:lstStyle/>
          <a:p>
            <a:fld id="{B4DFA186-0F85-4E49-B8CC-7210AC12B06C}" type="slidenum">
              <a:rPr lang="en-US" smtClean="0"/>
              <a:t>12</a:t>
            </a:fld>
            <a:endParaRPr lang="en-US"/>
          </a:p>
        </p:txBody>
      </p:sp>
    </p:spTree>
    <p:extLst>
      <p:ext uri="{BB962C8B-B14F-4D97-AF65-F5344CB8AC3E}">
        <p14:creationId xmlns:p14="http://schemas.microsoft.com/office/powerpoint/2010/main" val="31361034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Gamma-ray Absorption</a:t>
            </a:r>
            <a:endParaRPr lang="en-US" dirty="0">
              <a:solidFill>
                <a:srgbClr val="800000"/>
              </a:solidFill>
            </a:endParaRPr>
          </a:p>
        </p:txBody>
      </p:sp>
      <p:sp>
        <p:nvSpPr>
          <p:cNvPr id="3" name="Date Placeholder 2"/>
          <p:cNvSpPr>
            <a:spLocks noGrp="1"/>
          </p:cNvSpPr>
          <p:nvPr>
            <p:ph type="dt" sz="half" idx="10"/>
          </p:nvPr>
        </p:nvSpPr>
        <p:spPr/>
        <p:txBody>
          <a:bodyPr/>
          <a:lstStyle/>
          <a:p>
            <a:pPr eaLnBrk="1" latinLnBrk="0" hangingPunct="1"/>
            <a:r>
              <a:rPr lang="en-US" smtClean="0"/>
              <a:t>August 11 2017</a:t>
            </a:r>
            <a:endParaRPr lang="en-US"/>
          </a:p>
        </p:txBody>
      </p:sp>
      <p:sp>
        <p:nvSpPr>
          <p:cNvPr id="4" name="Footer Placeholder 3"/>
          <p:cNvSpPr>
            <a:spLocks noGrp="1"/>
          </p:cNvSpPr>
          <p:nvPr>
            <p:ph type="ftr" sz="quarter" idx="11"/>
          </p:nvPr>
        </p:nvSpPr>
        <p:spPr/>
        <p:txBody>
          <a:bodyPr/>
          <a:lstStyle/>
          <a:p>
            <a:r>
              <a:rPr kumimoji="0" lang="en-US" smtClean="0"/>
              <a:t>TevPA 2017 : VVD</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13</a:t>
            </a:fld>
            <a:endParaRPr kumimoji="0" lang="en-US" dirty="0"/>
          </a:p>
        </p:txBody>
      </p:sp>
      <p:sp>
        <p:nvSpPr>
          <p:cNvPr id="6" name="Content Placeholder 5"/>
          <p:cNvSpPr>
            <a:spLocks noGrp="1"/>
          </p:cNvSpPr>
          <p:nvPr>
            <p:ph sz="quarter" idx="1"/>
          </p:nvPr>
        </p:nvSpPr>
        <p:spPr/>
        <p:txBody>
          <a:bodyPr>
            <a:normAutofit/>
          </a:bodyPr>
          <a:lstStyle/>
          <a:p>
            <a:r>
              <a:rPr lang="en-US" sz="2400" dirty="0" smtClean="0"/>
              <a:t>Anisotropic Gamma-Gamma absorption over soft photons produced at the SN photosphere (</a:t>
            </a:r>
            <a:r>
              <a:rPr lang="en-US" sz="2400" dirty="0" err="1" smtClean="0"/>
              <a:t>UV,optical</a:t>
            </a:r>
            <a:r>
              <a:rPr lang="en-US" sz="2400" dirty="0" smtClean="0"/>
              <a:t>)</a:t>
            </a:r>
            <a:endParaRPr lang="en-US" sz="2400" dirty="0"/>
          </a:p>
        </p:txBody>
      </p:sp>
      <p:grpSp>
        <p:nvGrpSpPr>
          <p:cNvPr id="8" name="Group 7"/>
          <p:cNvGrpSpPr/>
          <p:nvPr/>
        </p:nvGrpSpPr>
        <p:grpSpPr>
          <a:xfrm>
            <a:off x="359836" y="2427279"/>
            <a:ext cx="5715000" cy="4038600"/>
            <a:chOff x="304800" y="1828800"/>
            <a:chExt cx="5715000" cy="4038600"/>
          </a:xfrm>
        </p:grpSpPr>
        <p:sp>
          <p:nvSpPr>
            <p:cNvPr id="9" name="Oval 4"/>
            <p:cNvSpPr>
              <a:spLocks noChangeArrowheads="1"/>
            </p:cNvSpPr>
            <p:nvPr/>
          </p:nvSpPr>
          <p:spPr bwMode="auto">
            <a:xfrm>
              <a:off x="1066800" y="2667000"/>
              <a:ext cx="1981200" cy="1905000"/>
            </a:xfrm>
            <a:prstGeom prst="ellipse">
              <a:avLst/>
            </a:prstGeom>
            <a:solidFill>
              <a:schemeClr val="accent2">
                <a:alpha val="21960"/>
              </a:schemeClr>
            </a:solidFill>
            <a:ln w="9525">
              <a:solidFill>
                <a:schemeClr val="tx1"/>
              </a:solidFill>
              <a:round/>
              <a:headEnd/>
              <a:tailEnd/>
            </a:ln>
          </p:spPr>
          <p:txBody>
            <a:bodyPr wrap="none" anchor="ctr"/>
            <a:lstStyle/>
            <a:p>
              <a:endParaRPr lang="en-US"/>
            </a:p>
          </p:txBody>
        </p:sp>
        <p:sp>
          <p:nvSpPr>
            <p:cNvPr id="10" name="Oval 5"/>
            <p:cNvSpPr>
              <a:spLocks noChangeArrowheads="1"/>
            </p:cNvSpPr>
            <p:nvPr/>
          </p:nvSpPr>
          <p:spPr bwMode="auto">
            <a:xfrm>
              <a:off x="762000" y="2362200"/>
              <a:ext cx="2590800" cy="2514600"/>
            </a:xfrm>
            <a:prstGeom prst="ellipse">
              <a:avLst/>
            </a:prstGeom>
            <a:solidFill>
              <a:srgbClr val="DD1313">
                <a:alpha val="23137"/>
              </a:srgbClr>
            </a:solidFill>
            <a:ln w="9525">
              <a:solidFill>
                <a:schemeClr val="tx1"/>
              </a:solidFill>
              <a:round/>
              <a:headEnd/>
              <a:tailEnd/>
            </a:ln>
          </p:spPr>
          <p:txBody>
            <a:bodyPr wrap="none" anchor="ctr"/>
            <a:lstStyle/>
            <a:p>
              <a:pPr algn="ctr"/>
              <a:endParaRPr lang="en-US"/>
            </a:p>
          </p:txBody>
        </p:sp>
        <p:sp>
          <p:nvSpPr>
            <p:cNvPr id="11" name="Line 6"/>
            <p:cNvSpPr>
              <a:spLocks noChangeShapeType="1"/>
            </p:cNvSpPr>
            <p:nvPr/>
          </p:nvSpPr>
          <p:spPr bwMode="auto">
            <a:xfrm>
              <a:off x="2667000" y="2514600"/>
              <a:ext cx="3352800" cy="0"/>
            </a:xfrm>
            <a:prstGeom prst="line">
              <a:avLst/>
            </a:prstGeom>
            <a:noFill/>
            <a:ln w="9525">
              <a:solidFill>
                <a:srgbClr val="DD131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7"/>
            <p:cNvSpPr>
              <a:spLocks noChangeShapeType="1"/>
            </p:cNvSpPr>
            <p:nvPr/>
          </p:nvSpPr>
          <p:spPr bwMode="auto">
            <a:xfrm flipV="1">
              <a:off x="2743200" y="2209800"/>
              <a:ext cx="2819400" cy="685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9"/>
            <p:cNvSpPr txBox="1">
              <a:spLocks noChangeArrowheads="1"/>
            </p:cNvSpPr>
            <p:nvPr/>
          </p:nvSpPr>
          <p:spPr bwMode="auto">
            <a:xfrm>
              <a:off x="1609725" y="2895600"/>
              <a:ext cx="7524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Copperplate" charset="0"/>
                </a:rPr>
                <a:t>R</a:t>
              </a:r>
              <a:r>
                <a:rPr lang="en-US" sz="2000" baseline="-25000">
                  <a:latin typeface="Copperplate" charset="0"/>
                </a:rPr>
                <a:t>phot</a:t>
              </a:r>
              <a:endParaRPr lang="en-US" sz="2000">
                <a:latin typeface="Copperplate" charset="0"/>
              </a:endParaRPr>
            </a:p>
          </p:txBody>
        </p:sp>
        <p:sp>
          <p:nvSpPr>
            <p:cNvPr id="14" name="Line 10"/>
            <p:cNvSpPr>
              <a:spLocks noChangeShapeType="1"/>
            </p:cNvSpPr>
            <p:nvPr/>
          </p:nvSpPr>
          <p:spPr bwMode="auto">
            <a:xfrm flipV="1">
              <a:off x="2057400" y="2895600"/>
              <a:ext cx="685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1"/>
            <p:cNvSpPr>
              <a:spLocks noChangeShapeType="1"/>
            </p:cNvSpPr>
            <p:nvPr/>
          </p:nvSpPr>
          <p:spPr bwMode="auto">
            <a:xfrm>
              <a:off x="2057400" y="3581400"/>
              <a:ext cx="914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12"/>
            <p:cNvSpPr txBox="1">
              <a:spLocks noChangeArrowheads="1"/>
            </p:cNvSpPr>
            <p:nvPr/>
          </p:nvSpPr>
          <p:spPr bwMode="auto">
            <a:xfrm>
              <a:off x="2249488" y="4251325"/>
              <a:ext cx="569912"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latin typeface="Copperplate" charset="0"/>
                </a:rPr>
                <a:t>R</a:t>
              </a:r>
              <a:r>
                <a:rPr lang="en-US" sz="2000" baseline="-25000">
                  <a:latin typeface="Copperplate" charset="0"/>
                </a:rPr>
                <a:t>sh</a:t>
              </a:r>
              <a:endParaRPr lang="en-US" sz="2000">
                <a:latin typeface="Copperplate" charset="0"/>
              </a:endParaRPr>
            </a:p>
          </p:txBody>
        </p:sp>
        <p:sp>
          <p:nvSpPr>
            <p:cNvPr id="17" name="Line 13"/>
            <p:cNvSpPr>
              <a:spLocks noChangeShapeType="1"/>
            </p:cNvSpPr>
            <p:nvPr/>
          </p:nvSpPr>
          <p:spPr bwMode="auto">
            <a:xfrm>
              <a:off x="2057400" y="1828800"/>
              <a:ext cx="0" cy="38862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14"/>
            <p:cNvSpPr txBox="1">
              <a:spLocks noChangeArrowheads="1"/>
            </p:cNvSpPr>
            <p:nvPr/>
          </p:nvSpPr>
          <p:spPr bwMode="auto">
            <a:xfrm>
              <a:off x="304800" y="5410200"/>
              <a:ext cx="16303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Copperplate" charset="0"/>
                </a:rPr>
                <a:t>Opacity </a:t>
              </a:r>
              <a:r>
                <a:rPr lang="en-US">
                  <a:latin typeface="Copperplate" charset="0"/>
                  <a:sym typeface="Symbol" charset="0"/>
                </a:rPr>
                <a:t></a:t>
              </a:r>
              <a:endParaRPr lang="en-US">
                <a:latin typeface="Copperplate" charset="0"/>
              </a:endParaRPr>
            </a:p>
          </p:txBody>
        </p:sp>
        <p:sp>
          <p:nvSpPr>
            <p:cNvPr id="19" name="Text Box 15"/>
            <p:cNvSpPr txBox="1">
              <a:spLocks noChangeArrowheads="1"/>
            </p:cNvSpPr>
            <p:nvPr/>
          </p:nvSpPr>
          <p:spPr bwMode="auto">
            <a:xfrm>
              <a:off x="2209800" y="5410200"/>
              <a:ext cx="16303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Copperplate" charset="0"/>
                </a:rPr>
                <a:t>Opacity </a:t>
              </a:r>
              <a:r>
                <a:rPr lang="en-US">
                  <a:latin typeface="Copperplate" charset="0"/>
                  <a:sym typeface="Symbol" charset="0"/>
                </a:rPr>
                <a:t></a:t>
              </a:r>
              <a:endParaRPr lang="en-US">
                <a:latin typeface="Copperplate" charset="0"/>
              </a:endParaRPr>
            </a:p>
          </p:txBody>
        </p:sp>
        <p:sp>
          <p:nvSpPr>
            <p:cNvPr id="20" name="Line 16"/>
            <p:cNvSpPr>
              <a:spLocks noChangeShapeType="1"/>
            </p:cNvSpPr>
            <p:nvPr/>
          </p:nvSpPr>
          <p:spPr bwMode="auto">
            <a:xfrm>
              <a:off x="1447800" y="4724400"/>
              <a:ext cx="3352800" cy="0"/>
            </a:xfrm>
            <a:prstGeom prst="line">
              <a:avLst/>
            </a:prstGeom>
            <a:noFill/>
            <a:ln w="9525">
              <a:solidFill>
                <a:srgbClr val="DD131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7"/>
            <p:cNvSpPr>
              <a:spLocks noChangeShapeType="1"/>
            </p:cNvSpPr>
            <p:nvPr/>
          </p:nvSpPr>
          <p:spPr bwMode="auto">
            <a:xfrm flipH="1">
              <a:off x="1828800" y="4572000"/>
              <a:ext cx="152400" cy="609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Text Box 20"/>
            <p:cNvSpPr txBox="1">
              <a:spLocks noChangeArrowheads="1"/>
            </p:cNvSpPr>
            <p:nvPr/>
          </p:nvSpPr>
          <p:spPr bwMode="auto">
            <a:xfrm>
              <a:off x="3565525" y="1970088"/>
              <a:ext cx="1420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atin typeface="Copperplate" charset="0"/>
                </a:rPr>
                <a:t>Rear-on</a:t>
              </a:r>
            </a:p>
          </p:txBody>
        </p:sp>
      </p:grpSp>
      <p:sp>
        <p:nvSpPr>
          <p:cNvPr id="24" name="Text Box 21"/>
          <p:cNvSpPr txBox="1">
            <a:spLocks noChangeArrowheads="1"/>
          </p:cNvSpPr>
          <p:nvPr/>
        </p:nvSpPr>
        <p:spPr bwMode="auto">
          <a:xfrm>
            <a:off x="301752" y="5559946"/>
            <a:ext cx="1438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Copperplate" charset="0"/>
              </a:rPr>
              <a:t>Head-on</a:t>
            </a:r>
          </a:p>
        </p:txBody>
      </p:sp>
      <p:sp>
        <p:nvSpPr>
          <p:cNvPr id="25" name="TextBox 24"/>
          <p:cNvSpPr txBox="1"/>
          <p:nvPr/>
        </p:nvSpPr>
        <p:spPr>
          <a:xfrm>
            <a:off x="5088973" y="5253199"/>
            <a:ext cx="3699625" cy="1015663"/>
          </a:xfrm>
          <a:prstGeom prst="rect">
            <a:avLst/>
          </a:prstGeom>
          <a:noFill/>
        </p:spPr>
        <p:txBody>
          <a:bodyPr wrap="square" rtlCol="0">
            <a:spAutoFit/>
          </a:bodyPr>
          <a:lstStyle/>
          <a:p>
            <a:r>
              <a:rPr lang="en-US" sz="2000" dirty="0" smtClean="0"/>
              <a:t>produces much less absorption than in isotropic calculations (</a:t>
            </a:r>
            <a:r>
              <a:rPr lang="en-US" sz="2000" dirty="0" err="1" smtClean="0"/>
              <a:t>eg</a:t>
            </a:r>
            <a:r>
              <a:rPr lang="en-US" sz="2000" dirty="0" smtClean="0"/>
              <a:t> </a:t>
            </a:r>
            <a:r>
              <a:rPr lang="en-US" sz="2000" dirty="0" err="1" smtClean="0"/>
              <a:t>Tatischeff</a:t>
            </a:r>
            <a:r>
              <a:rPr lang="en-US" sz="2000" dirty="0" smtClean="0"/>
              <a:t>, Kirk)</a:t>
            </a:r>
            <a:endParaRPr lang="en-US" sz="2000" dirty="0"/>
          </a:p>
        </p:txBody>
      </p:sp>
      <p:pic>
        <p:nvPicPr>
          <p:cNvPr id="2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902" y="3113079"/>
            <a:ext cx="4318000"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785783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rPr>
              <a:t>Gamma-Ray Absorption (Preliminary)</a:t>
            </a:r>
            <a:endParaRPr lang="en-US" dirty="0">
              <a:solidFill>
                <a:srgbClr val="800000"/>
              </a:solidFill>
            </a:endParaRPr>
          </a:p>
        </p:txBody>
      </p:sp>
      <p:sp>
        <p:nvSpPr>
          <p:cNvPr id="5" name="TextBox 4"/>
          <p:cNvSpPr txBox="1"/>
          <p:nvPr/>
        </p:nvSpPr>
        <p:spPr>
          <a:xfrm>
            <a:off x="295333" y="1263841"/>
            <a:ext cx="2295467" cy="3539430"/>
          </a:xfrm>
          <a:prstGeom prst="rect">
            <a:avLst/>
          </a:prstGeom>
          <a:noFill/>
        </p:spPr>
        <p:txBody>
          <a:bodyPr wrap="square" rtlCol="0">
            <a:spAutoFit/>
          </a:bodyPr>
          <a:lstStyle/>
          <a:p>
            <a:pPr marL="457200" indent="-457200">
              <a:buFont typeface="Arial"/>
              <a:buChar char="•"/>
            </a:pPr>
            <a:r>
              <a:rPr lang="en-US" sz="1600" dirty="0" smtClean="0"/>
              <a:t>Gamma- rays can be absorbed by soft photon fields to produce electron-positron pairs (gamma-gamma absorption). </a:t>
            </a:r>
          </a:p>
          <a:p>
            <a:pPr marL="457200" indent="-457200">
              <a:buFont typeface="Arial"/>
              <a:buChar char="•"/>
            </a:pPr>
            <a:r>
              <a:rPr lang="en-US" sz="1600" dirty="0" smtClean="0"/>
              <a:t>Photon source - SN photosphere. Full calculation of </a:t>
            </a:r>
            <a:r>
              <a:rPr lang="en-US" sz="1600" dirty="0" smtClean="0">
                <a:latin typeface="Symbol" charset="2"/>
                <a:cs typeface="Symbol" charset="2"/>
              </a:rPr>
              <a:t>g</a:t>
            </a:r>
            <a:r>
              <a:rPr lang="en-US" sz="1600" dirty="0" smtClean="0">
                <a:cs typeface="Symbol" charset="2"/>
              </a:rPr>
              <a:t>-</a:t>
            </a:r>
            <a:r>
              <a:rPr lang="en-US" sz="1600" dirty="0" smtClean="0">
                <a:latin typeface="Symbol" charset="2"/>
                <a:cs typeface="Symbol" charset="2"/>
              </a:rPr>
              <a:t>g </a:t>
            </a:r>
            <a:r>
              <a:rPr lang="en-US" sz="1600" dirty="0" smtClean="0">
                <a:cs typeface="Symbol" charset="2"/>
              </a:rPr>
              <a:t>opacity including geometrical effects due to anisotropic interaction.</a:t>
            </a:r>
            <a:endParaRPr lang="en-US" sz="1600" dirty="0" smtClean="0"/>
          </a:p>
        </p:txBody>
      </p:sp>
      <p:pic>
        <p:nvPicPr>
          <p:cNvPr id="6" name="Picture 5" descr="SN1993J_Fint_Tim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351" y="1417637"/>
            <a:ext cx="6036792" cy="5033619"/>
          </a:xfrm>
          <a:prstGeom prst="rect">
            <a:avLst/>
          </a:prstGeom>
        </p:spPr>
      </p:pic>
      <p:sp>
        <p:nvSpPr>
          <p:cNvPr id="7" name="TextBox 6"/>
          <p:cNvSpPr txBox="1"/>
          <p:nvPr/>
        </p:nvSpPr>
        <p:spPr>
          <a:xfrm>
            <a:off x="186771" y="4806517"/>
            <a:ext cx="2937429" cy="1754327"/>
          </a:xfrm>
          <a:prstGeom prst="rect">
            <a:avLst/>
          </a:prstGeom>
          <a:noFill/>
        </p:spPr>
        <p:txBody>
          <a:bodyPr wrap="square" rtlCol="0">
            <a:spAutoFit/>
          </a:bodyPr>
          <a:lstStyle/>
          <a:p>
            <a:r>
              <a:rPr lang="en-US" dirty="0" smtClean="0"/>
              <a:t>Dashed line – unabsorbed flux</a:t>
            </a:r>
          </a:p>
          <a:p>
            <a:r>
              <a:rPr lang="en-US" dirty="0" smtClean="0"/>
              <a:t>Solid line -  Absorbed Flux</a:t>
            </a:r>
          </a:p>
          <a:p>
            <a:endParaRPr lang="en-US" dirty="0" smtClean="0"/>
          </a:p>
          <a:p>
            <a:pPr algn="ctr"/>
            <a:r>
              <a:rPr lang="en-US" dirty="0" smtClean="0"/>
              <a:t>Above 0.1 </a:t>
            </a:r>
            <a:r>
              <a:rPr lang="en-US" dirty="0" err="1" smtClean="0"/>
              <a:t>TeV</a:t>
            </a:r>
            <a:endParaRPr lang="en-US" dirty="0" smtClean="0"/>
          </a:p>
          <a:p>
            <a:pPr algn="ctr"/>
            <a:r>
              <a:rPr lang="en-US" dirty="0" smtClean="0">
                <a:solidFill>
                  <a:srgbClr val="FF0000"/>
                </a:solidFill>
              </a:rPr>
              <a:t>Above 1 </a:t>
            </a:r>
            <a:r>
              <a:rPr lang="en-US" dirty="0" err="1" smtClean="0">
                <a:solidFill>
                  <a:srgbClr val="FF0000"/>
                </a:solidFill>
              </a:rPr>
              <a:t>TeV</a:t>
            </a:r>
            <a:endParaRPr lang="en-US" dirty="0">
              <a:solidFill>
                <a:srgbClr val="FF0000"/>
              </a:solidFill>
            </a:endParaRPr>
          </a:p>
        </p:txBody>
      </p:sp>
      <p:sp>
        <p:nvSpPr>
          <p:cNvPr id="3" name="Date Placeholder 2"/>
          <p:cNvSpPr>
            <a:spLocks noGrp="1"/>
          </p:cNvSpPr>
          <p:nvPr>
            <p:ph type="dt" sz="half" idx="10"/>
          </p:nvPr>
        </p:nvSpPr>
        <p:spPr/>
        <p:txBody>
          <a:bodyPr/>
          <a:lstStyle/>
          <a:p>
            <a:r>
              <a:rPr lang="en-US" smtClean="0"/>
              <a:t>August 11 2017</a:t>
            </a:r>
            <a:endParaRPr lang="en-US"/>
          </a:p>
        </p:txBody>
      </p:sp>
      <p:sp>
        <p:nvSpPr>
          <p:cNvPr id="8" name="Footer Placeholder 7"/>
          <p:cNvSpPr>
            <a:spLocks noGrp="1"/>
          </p:cNvSpPr>
          <p:nvPr>
            <p:ph type="ftr" sz="quarter" idx="11"/>
          </p:nvPr>
        </p:nvSpPr>
        <p:spPr/>
        <p:txBody>
          <a:bodyPr/>
          <a:lstStyle/>
          <a:p>
            <a:r>
              <a:rPr lang="en-US" smtClean="0"/>
              <a:t>TevPA 2017 : VVD</a:t>
            </a:r>
            <a:endParaRPr lang="en-US"/>
          </a:p>
        </p:txBody>
      </p:sp>
      <p:sp>
        <p:nvSpPr>
          <p:cNvPr id="9" name="Slide Number Placeholder 8"/>
          <p:cNvSpPr>
            <a:spLocks noGrp="1"/>
          </p:cNvSpPr>
          <p:nvPr>
            <p:ph type="sldNum" sz="quarter" idx="12"/>
          </p:nvPr>
        </p:nvSpPr>
        <p:spPr/>
        <p:txBody>
          <a:bodyPr/>
          <a:lstStyle/>
          <a:p>
            <a:fld id="{B4DFA186-0F85-4E49-B8CC-7210AC12B06C}" type="slidenum">
              <a:rPr lang="en-US" smtClean="0"/>
              <a:t>14</a:t>
            </a:fld>
            <a:endParaRPr lang="en-US"/>
          </a:p>
        </p:txBody>
      </p:sp>
    </p:spTree>
    <p:extLst>
      <p:ext uri="{BB962C8B-B14F-4D97-AF65-F5344CB8AC3E}">
        <p14:creationId xmlns:p14="http://schemas.microsoft.com/office/powerpoint/2010/main" val="35916386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983"/>
          </a:xfrm>
        </p:spPr>
        <p:txBody>
          <a:bodyPr>
            <a:normAutofit fontScale="90000"/>
          </a:bodyPr>
          <a:lstStyle/>
          <a:p>
            <a:r>
              <a:rPr lang="en-US" dirty="0" smtClean="0"/>
              <a:t>Emission from secondary leptons</a:t>
            </a:r>
            <a:endParaRPr lang="en-US" dirty="0"/>
          </a:p>
        </p:txBody>
      </p:sp>
      <p:sp>
        <p:nvSpPr>
          <p:cNvPr id="3" name="Date Placeholder 2"/>
          <p:cNvSpPr>
            <a:spLocks noGrp="1"/>
          </p:cNvSpPr>
          <p:nvPr>
            <p:ph type="dt" sz="half" idx="10"/>
          </p:nvPr>
        </p:nvSpPr>
        <p:spPr/>
        <p:txBody>
          <a:bodyPr/>
          <a:lstStyle/>
          <a:p>
            <a:pPr eaLnBrk="1" latinLnBrk="0" hangingPunct="1"/>
            <a:r>
              <a:rPr lang="en-US" smtClean="0"/>
              <a:t>August 11 2017</a:t>
            </a:r>
            <a:endParaRPr lang="en-US"/>
          </a:p>
        </p:txBody>
      </p:sp>
      <p:sp>
        <p:nvSpPr>
          <p:cNvPr id="4" name="Footer Placeholder 3"/>
          <p:cNvSpPr>
            <a:spLocks noGrp="1"/>
          </p:cNvSpPr>
          <p:nvPr>
            <p:ph type="ftr" sz="quarter" idx="11"/>
          </p:nvPr>
        </p:nvSpPr>
        <p:spPr/>
        <p:txBody>
          <a:bodyPr/>
          <a:lstStyle/>
          <a:p>
            <a:r>
              <a:rPr kumimoji="0" lang="en-US" smtClean="0"/>
              <a:t>TevPA 2017 : VVD</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15</a:t>
            </a:fld>
            <a:endParaRPr kumimoji="0" lang="en-US"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39410" y="1216160"/>
            <a:ext cx="8296742" cy="3759315"/>
          </a:xfrm>
          <a:prstGeom prst="rect">
            <a:avLst/>
          </a:prstGeom>
        </p:spPr>
      </p:pic>
      <p:sp>
        <p:nvSpPr>
          <p:cNvPr id="6" name="TextBox 5"/>
          <p:cNvSpPr txBox="1"/>
          <p:nvPr/>
        </p:nvSpPr>
        <p:spPr>
          <a:xfrm>
            <a:off x="457200" y="5025283"/>
            <a:ext cx="8229600" cy="1754327"/>
          </a:xfrm>
          <a:prstGeom prst="rect">
            <a:avLst/>
          </a:prstGeom>
          <a:noFill/>
        </p:spPr>
        <p:txBody>
          <a:bodyPr wrap="square" rtlCol="0">
            <a:spAutoFit/>
          </a:bodyPr>
          <a:lstStyle/>
          <a:p>
            <a:r>
              <a:rPr lang="en-US" dirty="0" smtClean="0"/>
              <a:t>Time dependent spectra from electron-positron </a:t>
            </a:r>
            <a:r>
              <a:rPr lang="en-US" dirty="0" err="1" smtClean="0"/>
              <a:t>secondaries</a:t>
            </a:r>
            <a:r>
              <a:rPr lang="en-US" dirty="0" smtClean="0"/>
              <a:t> at four different times after outburst. Radio data (</a:t>
            </a:r>
            <a:r>
              <a:rPr lang="en-US" dirty="0" err="1" smtClean="0"/>
              <a:t>Weiler</a:t>
            </a:r>
            <a:r>
              <a:rPr lang="en-US" dirty="0" smtClean="0"/>
              <a:t> et al., 2007, </a:t>
            </a:r>
            <a:r>
              <a:rPr lang="en-US" dirty="0" err="1" smtClean="0"/>
              <a:t>ApJ</a:t>
            </a:r>
            <a:r>
              <a:rPr lang="en-US" dirty="0" smtClean="0"/>
              <a:t>). X-ray data (Zimmerman et al., 1994, Nature),  at about 7 days after outburst. Dotted lines represent unabsorbed synchrotron spectra while continuous lines include synchrotron self-absorption. The plot shows that the emission from the </a:t>
            </a:r>
            <a:r>
              <a:rPr lang="en-US" dirty="0" err="1" smtClean="0"/>
              <a:t>secondaries</a:t>
            </a:r>
            <a:r>
              <a:rPr lang="en-US" dirty="0" smtClean="0"/>
              <a:t> lies below the observed radio and X-ray levels.</a:t>
            </a:r>
          </a:p>
        </p:txBody>
      </p:sp>
    </p:spTree>
    <p:extLst>
      <p:ext uri="{BB962C8B-B14F-4D97-AF65-F5344CB8AC3E}">
        <p14:creationId xmlns:p14="http://schemas.microsoft.com/office/powerpoint/2010/main" val="15618313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Neutrinos</a:t>
            </a:r>
            <a:endParaRPr lang="en-US" dirty="0">
              <a:solidFill>
                <a:schemeClr val="accent4">
                  <a:lumMod val="60000"/>
                  <a:lumOff val="40000"/>
                </a:schemeClr>
              </a:solidFill>
            </a:endParaRPr>
          </a:p>
        </p:txBody>
      </p:sp>
      <p:sp>
        <p:nvSpPr>
          <p:cNvPr id="3" name="Date Placeholder 2"/>
          <p:cNvSpPr>
            <a:spLocks noGrp="1"/>
          </p:cNvSpPr>
          <p:nvPr>
            <p:ph type="dt" sz="half" idx="10"/>
          </p:nvPr>
        </p:nvSpPr>
        <p:spPr/>
        <p:txBody>
          <a:bodyPr/>
          <a:lstStyle/>
          <a:p>
            <a:pPr eaLnBrk="1" latinLnBrk="0" hangingPunct="1"/>
            <a:r>
              <a:rPr lang="en-US" smtClean="0"/>
              <a:t>August 11 2017</a:t>
            </a:r>
            <a:endParaRPr lang="en-US"/>
          </a:p>
        </p:txBody>
      </p:sp>
      <p:sp>
        <p:nvSpPr>
          <p:cNvPr id="4" name="Footer Placeholder 3"/>
          <p:cNvSpPr>
            <a:spLocks noGrp="1"/>
          </p:cNvSpPr>
          <p:nvPr>
            <p:ph type="ftr" sz="quarter" idx="11"/>
          </p:nvPr>
        </p:nvSpPr>
        <p:spPr/>
        <p:txBody>
          <a:bodyPr/>
          <a:lstStyle/>
          <a:p>
            <a:r>
              <a:rPr kumimoji="0" lang="en-US" smtClean="0"/>
              <a:t>TevPA 2017 : VVD</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16</a:t>
            </a:fld>
            <a:endParaRPr kumimoji="0" lang="en-US" dirty="0"/>
          </a:p>
        </p:txBody>
      </p:sp>
      <p:pic>
        <p:nvPicPr>
          <p:cNvPr id="8" name="Picture 7" descr="neutrin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34" y="1417638"/>
            <a:ext cx="5632466" cy="4928904"/>
          </a:xfrm>
          <a:prstGeom prst="rect">
            <a:avLst/>
          </a:prstGeom>
        </p:spPr>
      </p:pic>
      <p:sp>
        <p:nvSpPr>
          <p:cNvPr id="9" name="TextBox 8"/>
          <p:cNvSpPr txBox="1"/>
          <p:nvPr/>
        </p:nvSpPr>
        <p:spPr>
          <a:xfrm>
            <a:off x="6375400" y="1290736"/>
            <a:ext cx="2590800" cy="5078314"/>
          </a:xfrm>
          <a:prstGeom prst="rect">
            <a:avLst/>
          </a:prstGeom>
          <a:noFill/>
        </p:spPr>
        <p:txBody>
          <a:bodyPr wrap="square" rtlCol="0">
            <a:spAutoFit/>
          </a:bodyPr>
          <a:lstStyle/>
          <a:p>
            <a:r>
              <a:rPr lang="en-US" dirty="0" smtClean="0"/>
              <a:t>Neutrinos are by-products of pion production. Time dependent neutrino flux of SN 1993J above an energy E expected by an instrument equivalent to KM3NeT (solid lines) at four different times after the outburst. Dotted lines show the atmospheric neutrino backgrounds. In order to detect at least one neutrino from such a source, it must be at a distance &lt; 1 </a:t>
            </a:r>
            <a:r>
              <a:rPr lang="en-US" dirty="0" err="1" smtClean="0"/>
              <a:t>Mpc</a:t>
            </a:r>
            <a:r>
              <a:rPr lang="en-US" dirty="0" smtClean="0"/>
              <a:t>, or the gamma-ray signal has to be ten times stronger.</a:t>
            </a:r>
            <a:endParaRPr lang="en-US" dirty="0"/>
          </a:p>
        </p:txBody>
      </p:sp>
    </p:spTree>
    <p:extLst>
      <p:ext uri="{BB962C8B-B14F-4D97-AF65-F5344CB8AC3E}">
        <p14:creationId xmlns:p14="http://schemas.microsoft.com/office/powerpoint/2010/main" val="21711355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rPr>
              <a:t>Analysis of various effects</a:t>
            </a:r>
          </a:p>
        </p:txBody>
      </p:sp>
      <p:sp>
        <p:nvSpPr>
          <p:cNvPr id="3" name="Date Placeholder 2"/>
          <p:cNvSpPr>
            <a:spLocks noGrp="1"/>
          </p:cNvSpPr>
          <p:nvPr>
            <p:ph type="dt" sz="half" idx="10"/>
          </p:nvPr>
        </p:nvSpPr>
        <p:spPr/>
        <p:txBody>
          <a:bodyPr/>
          <a:lstStyle/>
          <a:p>
            <a:pPr eaLnBrk="1" latinLnBrk="0" hangingPunct="1"/>
            <a:r>
              <a:rPr lang="en-US" smtClean="0"/>
              <a:t>August 11 2017</a:t>
            </a:r>
            <a:endParaRPr lang="en-US"/>
          </a:p>
        </p:txBody>
      </p:sp>
      <p:sp>
        <p:nvSpPr>
          <p:cNvPr id="4" name="Footer Placeholder 3"/>
          <p:cNvSpPr>
            <a:spLocks noGrp="1"/>
          </p:cNvSpPr>
          <p:nvPr>
            <p:ph type="ftr" sz="quarter" idx="11"/>
          </p:nvPr>
        </p:nvSpPr>
        <p:spPr/>
        <p:txBody>
          <a:bodyPr/>
          <a:lstStyle/>
          <a:p>
            <a:r>
              <a:rPr kumimoji="0" lang="en-US" smtClean="0"/>
              <a:t>TevPA 2017 : VVD</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17</a:t>
            </a:fld>
            <a:endParaRPr kumimoji="0" lang="en-US" dirty="0"/>
          </a:p>
        </p:txBody>
      </p:sp>
      <p:graphicFrame>
        <p:nvGraphicFramePr>
          <p:cNvPr id="7" name="Table 6"/>
          <p:cNvGraphicFramePr>
            <a:graphicFrameLocks noGrp="1"/>
          </p:cNvGraphicFramePr>
          <p:nvPr>
            <p:extLst>
              <p:ext uri="{D42A27DB-BD31-4B8C-83A1-F6EECF244321}">
                <p14:modId xmlns:p14="http://schemas.microsoft.com/office/powerpoint/2010/main" val="933029199"/>
              </p:ext>
            </p:extLst>
          </p:nvPr>
        </p:nvGraphicFramePr>
        <p:xfrm>
          <a:off x="233076" y="1461194"/>
          <a:ext cx="8707034" cy="4353942"/>
        </p:xfrm>
        <a:graphic>
          <a:graphicData uri="http://schemas.openxmlformats.org/drawingml/2006/table">
            <a:tbl>
              <a:tblPr firstRow="1" bandRow="1">
                <a:tableStyleId>{5C22544A-7EE6-4342-B048-85BDC9FD1C3A}</a:tableStyleId>
              </a:tblPr>
              <a:tblGrid>
                <a:gridCol w="4353517"/>
                <a:gridCol w="4353517"/>
              </a:tblGrid>
              <a:tr h="516431">
                <a:tc>
                  <a:txBody>
                    <a:bodyPr/>
                    <a:lstStyle/>
                    <a:p>
                      <a:r>
                        <a:rPr lang="en-US" dirty="0" smtClean="0"/>
                        <a:t>key parameters</a:t>
                      </a:r>
                      <a:endParaRPr lang="en-US" dirty="0"/>
                    </a:p>
                  </a:txBody>
                  <a:tcPr/>
                </a:tc>
                <a:tc>
                  <a:txBody>
                    <a:bodyPr/>
                    <a:lstStyle/>
                    <a:p>
                      <a:r>
                        <a:rPr lang="en-US" dirty="0" smtClean="0"/>
                        <a:t>main effects</a:t>
                      </a:r>
                      <a:endParaRPr lang="en-US" dirty="0"/>
                    </a:p>
                  </a:txBody>
                  <a:tcPr/>
                </a:tc>
              </a:tr>
              <a:tr h="1384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Mass loss rate/wind velocity</a:t>
                      </a:r>
                    </a:p>
                  </a:txBody>
                  <a:tcPr/>
                </a:tc>
                <a:tc>
                  <a:txBody>
                    <a:bodyPr/>
                    <a:lstStyle/>
                    <a:p>
                      <a:r>
                        <a:rPr lang="en-US" baseline="0" dirty="0" smtClean="0"/>
                        <a:t>CSM density and instability growth rate</a:t>
                      </a:r>
                    </a:p>
                    <a:p>
                      <a:r>
                        <a:rPr lang="en-US" baseline="0" dirty="0" smtClean="0"/>
                        <a:t>Target material and gamma-ray luminosity</a:t>
                      </a:r>
                      <a:endParaRPr lang="en-US" dirty="0"/>
                    </a:p>
                  </a:txBody>
                  <a:tcPr/>
                </a:tc>
              </a:tr>
              <a:tr h="903754">
                <a:tc>
                  <a:txBody>
                    <a:bodyPr/>
                    <a:lstStyle/>
                    <a:p>
                      <a:r>
                        <a:rPr lang="en-US" dirty="0" smtClean="0"/>
                        <a:t>Shock</a:t>
                      </a:r>
                      <a:r>
                        <a:rPr lang="en-US" baseline="0" dirty="0" smtClean="0"/>
                        <a:t> velocity</a:t>
                      </a:r>
                      <a:endParaRPr lang="en-US" dirty="0"/>
                    </a:p>
                  </a:txBody>
                  <a:tcPr/>
                </a:tc>
                <a:tc>
                  <a:txBody>
                    <a:bodyPr/>
                    <a:lstStyle/>
                    <a:p>
                      <a:r>
                        <a:rPr lang="en-US" dirty="0" smtClean="0"/>
                        <a:t>Instability</a:t>
                      </a:r>
                      <a:r>
                        <a:rPr lang="en-US" baseline="0" dirty="0" smtClean="0"/>
                        <a:t> growth rate and a</a:t>
                      </a:r>
                      <a:r>
                        <a:rPr lang="en-US" dirty="0" smtClean="0"/>
                        <a:t>cceleration timescale </a:t>
                      </a:r>
                      <a:endParaRPr lang="en-US" dirty="0"/>
                    </a:p>
                  </a:txBody>
                  <a:tcPr/>
                </a:tc>
              </a:tr>
              <a:tr h="516431">
                <a:tc>
                  <a:txBody>
                    <a:bodyPr/>
                    <a:lstStyle/>
                    <a:p>
                      <a:r>
                        <a:rPr lang="en-US" dirty="0" smtClean="0"/>
                        <a:t>Local ionization degree</a:t>
                      </a:r>
                      <a:endParaRPr lang="en-US" dirty="0"/>
                    </a:p>
                  </a:txBody>
                  <a:tcPr/>
                </a:tc>
                <a:tc>
                  <a:txBody>
                    <a:bodyPr/>
                    <a:lstStyle/>
                    <a:p>
                      <a:r>
                        <a:rPr lang="en-US" dirty="0" smtClean="0"/>
                        <a:t>Composition, instability</a:t>
                      </a:r>
                      <a:r>
                        <a:rPr lang="en-US" baseline="0" dirty="0" smtClean="0"/>
                        <a:t> growth </a:t>
                      </a:r>
                      <a:endParaRPr lang="en-US" dirty="0"/>
                    </a:p>
                  </a:txBody>
                  <a:tcPr/>
                </a:tc>
              </a:tr>
              <a:tr h="516431">
                <a:tc>
                  <a:txBody>
                    <a:bodyPr/>
                    <a:lstStyle/>
                    <a:p>
                      <a:r>
                        <a:rPr lang="en-US" dirty="0" smtClean="0"/>
                        <a:t>Background magnetic field </a:t>
                      </a:r>
                      <a:endParaRPr lang="en-US" dirty="0"/>
                    </a:p>
                  </a:txBody>
                  <a:tcPr/>
                </a:tc>
                <a:tc>
                  <a:txBody>
                    <a:bodyPr/>
                    <a:lstStyle/>
                    <a:p>
                      <a:r>
                        <a:rPr lang="en-US" dirty="0" smtClean="0"/>
                        <a:t>Magnetization and obliquity</a:t>
                      </a:r>
                      <a:endParaRPr lang="en-US" dirty="0"/>
                    </a:p>
                  </a:txBody>
                  <a:tcPr/>
                </a:tc>
              </a:tr>
              <a:tr h="516431">
                <a:tc>
                  <a:txBody>
                    <a:bodyPr/>
                    <a:lstStyle/>
                    <a:p>
                      <a:r>
                        <a:rPr lang="en-US" dirty="0" smtClean="0"/>
                        <a:t>SN luminosity (peak</a:t>
                      </a:r>
                      <a:r>
                        <a:rPr lang="en-US" baseline="0" dirty="0" smtClean="0"/>
                        <a:t> and light curve)</a:t>
                      </a:r>
                      <a:endParaRPr lang="en-US" dirty="0"/>
                    </a:p>
                  </a:txBody>
                  <a:tcPr/>
                </a:tc>
                <a:tc>
                  <a:txBody>
                    <a:bodyPr/>
                    <a:lstStyle/>
                    <a:p>
                      <a:r>
                        <a:rPr lang="en-US" dirty="0" smtClean="0"/>
                        <a:t>Gamma-gamma absorption</a:t>
                      </a:r>
                      <a:endParaRPr lang="en-US" dirty="0"/>
                    </a:p>
                  </a:txBody>
                  <a:tcPr/>
                </a:tc>
              </a:tr>
            </a:tbl>
          </a:graphicData>
        </a:graphic>
      </p:graphicFrame>
    </p:spTree>
    <p:extLst>
      <p:ext uri="{BB962C8B-B14F-4D97-AF65-F5344CB8AC3E}">
        <p14:creationId xmlns:p14="http://schemas.microsoft.com/office/powerpoint/2010/main" val="40065112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665"/>
            <a:ext cx="8229600" cy="484941"/>
          </a:xfrm>
        </p:spPr>
        <p:txBody>
          <a:bodyPr>
            <a:normAutofit fontScale="90000"/>
          </a:bodyPr>
          <a:lstStyle/>
          <a:p>
            <a:r>
              <a:rPr lang="en-US" dirty="0" smtClean="0">
                <a:solidFill>
                  <a:srgbClr val="4A452A"/>
                </a:solidFill>
              </a:rPr>
              <a:t>Analysis of SN Types</a:t>
            </a:r>
            <a:endParaRPr lang="en-US" dirty="0">
              <a:solidFill>
                <a:srgbClr val="4A452A"/>
              </a:solidFill>
            </a:endParaRPr>
          </a:p>
        </p:txBody>
      </p:sp>
      <p:sp>
        <p:nvSpPr>
          <p:cNvPr id="3" name="Date Placeholder 2"/>
          <p:cNvSpPr>
            <a:spLocks noGrp="1"/>
          </p:cNvSpPr>
          <p:nvPr>
            <p:ph type="dt" sz="half" idx="10"/>
          </p:nvPr>
        </p:nvSpPr>
        <p:spPr/>
        <p:txBody>
          <a:bodyPr/>
          <a:lstStyle/>
          <a:p>
            <a:pPr eaLnBrk="1" latinLnBrk="0" hangingPunct="1"/>
            <a:r>
              <a:rPr lang="en-US" smtClean="0"/>
              <a:t>August 11 2017</a:t>
            </a:r>
            <a:endParaRPr lang="en-US"/>
          </a:p>
        </p:txBody>
      </p:sp>
      <p:sp>
        <p:nvSpPr>
          <p:cNvPr id="4" name="Footer Placeholder 3"/>
          <p:cNvSpPr>
            <a:spLocks noGrp="1"/>
          </p:cNvSpPr>
          <p:nvPr>
            <p:ph type="ftr" sz="quarter" idx="11"/>
          </p:nvPr>
        </p:nvSpPr>
        <p:spPr/>
        <p:txBody>
          <a:bodyPr/>
          <a:lstStyle/>
          <a:p>
            <a:r>
              <a:rPr kumimoji="0" lang="en-US" smtClean="0"/>
              <a:t>TevPA 2017 : VVD</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18</a:t>
            </a:fld>
            <a:endParaRPr kumimoji="0" lang="en-US" dirty="0"/>
          </a:p>
        </p:txBody>
      </p:sp>
      <p:sp>
        <p:nvSpPr>
          <p:cNvPr id="7" name="Content Placeholder 6"/>
          <p:cNvSpPr txBox="1">
            <a:spLocks noGrp="1"/>
          </p:cNvSpPr>
          <p:nvPr>
            <p:ph sz="quarter" idx="1"/>
          </p:nvPr>
        </p:nvSpPr>
        <p:spPr>
          <a:xfrm>
            <a:off x="339105" y="954256"/>
            <a:ext cx="8503920" cy="5924698"/>
          </a:xfrm>
          <a:prstGeom prst="rect">
            <a:avLst/>
          </a:prstGeom>
          <a:solidFill>
            <a:schemeClr val="accent3">
              <a:lumMod val="60000"/>
              <a:lumOff val="40000"/>
            </a:schemeClr>
          </a:solidFill>
          <a:ln>
            <a:noFill/>
          </a:ln>
        </p:spPr>
        <p:txBody>
          <a:bodyPr wrap="square" rtlCol="0">
            <a:spAutoFit/>
          </a:bodyPr>
          <a:lstStyle/>
          <a:p>
            <a:pPr marL="342900" indent="-342900">
              <a:buFont typeface="Arial"/>
              <a:buChar char="•"/>
            </a:pPr>
            <a:r>
              <a:rPr lang="en-US" dirty="0" smtClean="0"/>
              <a:t>SN </a:t>
            </a:r>
            <a:r>
              <a:rPr lang="en-US" dirty="0" err="1" smtClean="0"/>
              <a:t>IIb</a:t>
            </a:r>
            <a:r>
              <a:rPr lang="en-US" dirty="0" smtClean="0"/>
              <a:t> </a:t>
            </a:r>
          </a:p>
          <a:p>
            <a:pPr marL="617220" lvl="1" indent="-342900"/>
            <a:r>
              <a:rPr lang="en-US" sz="1900" dirty="0"/>
              <a:t>I</a:t>
            </a:r>
            <a:r>
              <a:rPr lang="en-US" sz="1900" dirty="0" smtClean="0"/>
              <a:t>nteresting but rare </a:t>
            </a:r>
            <a:r>
              <a:rPr lang="en-US" sz="1900" dirty="0"/>
              <a:t>events </a:t>
            </a:r>
            <a:r>
              <a:rPr lang="en-US" sz="1900" dirty="0" smtClean="0"/>
              <a:t>~4-</a:t>
            </a:r>
            <a:r>
              <a:rPr lang="en-US" sz="1900" dirty="0"/>
              <a:t>6% of c</a:t>
            </a:r>
            <a:r>
              <a:rPr lang="en-US" sz="1900" dirty="0" smtClean="0"/>
              <a:t>ore collapse</a:t>
            </a:r>
          </a:p>
          <a:p>
            <a:pPr marL="274320" lvl="1" indent="0">
              <a:buNone/>
            </a:pPr>
            <a:r>
              <a:rPr lang="en-US" sz="1900" dirty="0" smtClean="0"/>
              <a:t> </a:t>
            </a:r>
            <a:r>
              <a:rPr lang="en-US" sz="1900" dirty="0" err="1" smtClean="0"/>
              <a:t>SNe</a:t>
            </a:r>
            <a:r>
              <a:rPr lang="en-US" sz="1900" dirty="0" smtClean="0"/>
              <a:t> </a:t>
            </a:r>
            <a:r>
              <a:rPr lang="en-US" sz="1900" dirty="0">
                <a:solidFill>
                  <a:srgbClr val="FF0000"/>
                </a:solidFill>
              </a:rPr>
              <a:t>(Smartt+09</a:t>
            </a:r>
            <a:r>
              <a:rPr lang="en-US" sz="1900" dirty="0" smtClean="0">
                <a:solidFill>
                  <a:srgbClr val="FF0000"/>
                </a:solidFill>
              </a:rPr>
              <a:t>). </a:t>
            </a:r>
            <a:r>
              <a:rPr lang="en-US" sz="1900" dirty="0" smtClean="0"/>
              <a:t>Some (</a:t>
            </a:r>
            <a:r>
              <a:rPr lang="en-US" sz="1900" dirty="0" err="1" smtClean="0"/>
              <a:t>IIb</a:t>
            </a:r>
            <a:r>
              <a:rPr lang="en-US" sz="1900" dirty="0" smtClean="0"/>
              <a:t>(e) -  93J) have higher ambient densities, other sub-types (</a:t>
            </a:r>
            <a:r>
              <a:rPr lang="en-US" sz="1900" dirty="0" err="1" smtClean="0"/>
              <a:t>IIb</a:t>
            </a:r>
            <a:r>
              <a:rPr lang="en-US" sz="1900" dirty="0" smtClean="0"/>
              <a:t>(c)) may have much lower densities.</a:t>
            </a:r>
            <a:endParaRPr lang="en-US" sz="1900" u="sng" dirty="0" smtClean="0"/>
          </a:p>
          <a:p>
            <a:pPr marL="342900" indent="-342900">
              <a:buFont typeface="Arial"/>
              <a:buChar char="•"/>
            </a:pPr>
            <a:r>
              <a:rPr lang="en-US" dirty="0" smtClean="0"/>
              <a:t>SN </a:t>
            </a:r>
            <a:r>
              <a:rPr lang="en-US" dirty="0" err="1" smtClean="0"/>
              <a:t>IIn</a:t>
            </a:r>
            <a:r>
              <a:rPr lang="en-US" dirty="0" smtClean="0"/>
              <a:t> </a:t>
            </a:r>
          </a:p>
          <a:p>
            <a:pPr marL="617220" lvl="1" indent="-342900"/>
            <a:r>
              <a:rPr lang="en-US" sz="1900" dirty="0" smtClean="0"/>
              <a:t> ~1-</a:t>
            </a:r>
            <a:r>
              <a:rPr lang="en-US" sz="1900" dirty="0"/>
              <a:t>4</a:t>
            </a:r>
            <a:r>
              <a:rPr lang="en-US" sz="1900" dirty="0" smtClean="0"/>
              <a:t>% of Core-collapse </a:t>
            </a:r>
            <a:r>
              <a:rPr lang="en-US" sz="1900" dirty="0" err="1" smtClean="0"/>
              <a:t>SNe</a:t>
            </a:r>
            <a:r>
              <a:rPr lang="en-US" sz="1900" dirty="0" smtClean="0"/>
              <a:t> : more luminous, higher density.</a:t>
            </a:r>
          </a:p>
          <a:p>
            <a:pPr marL="274320" lvl="1" indent="0">
              <a:buNone/>
            </a:pPr>
            <a:r>
              <a:rPr lang="en-US" sz="1900" dirty="0" smtClean="0"/>
              <a:t> But not necessarily wind interaction; perhaps dense shell. Somewhat different </a:t>
            </a:r>
            <a:r>
              <a:rPr lang="en-US" sz="1900" dirty="0" err="1" smtClean="0"/>
              <a:t>hydrodynamical</a:t>
            </a:r>
            <a:r>
              <a:rPr lang="en-US" sz="1900" dirty="0" smtClean="0"/>
              <a:t> model required – cannot use self-similar solutions.</a:t>
            </a:r>
          </a:p>
          <a:p>
            <a:pPr marL="217170"/>
            <a:r>
              <a:rPr lang="en-US" dirty="0" smtClean="0"/>
              <a:t>SN IIP </a:t>
            </a:r>
          </a:p>
          <a:p>
            <a:pPr marL="617220" lvl="1"/>
            <a:r>
              <a:rPr lang="en-US" sz="1900" dirty="0" smtClean="0"/>
              <a:t>around 50-55% of Core-Collapse </a:t>
            </a:r>
            <a:r>
              <a:rPr lang="en-US" sz="1900" dirty="0" err="1" smtClean="0"/>
              <a:t>SNe</a:t>
            </a:r>
            <a:r>
              <a:rPr lang="en-US" sz="1900" dirty="0" smtClean="0"/>
              <a:t> - less luminous, particularly in X-rays; suggests lower mass loss/wind velocity ratio than observed for RSG stars.</a:t>
            </a:r>
          </a:p>
          <a:p>
            <a:pPr marL="342900" indent="-342900">
              <a:buFont typeface="Arial"/>
              <a:buChar char="•"/>
            </a:pPr>
            <a:r>
              <a:rPr lang="en-US" dirty="0" smtClean="0"/>
              <a:t>SN </a:t>
            </a:r>
            <a:r>
              <a:rPr lang="en-US" dirty="0" err="1" smtClean="0"/>
              <a:t>Ib</a:t>
            </a:r>
            <a:r>
              <a:rPr lang="en-US" dirty="0" smtClean="0"/>
              <a:t>/</a:t>
            </a:r>
            <a:r>
              <a:rPr lang="en-US" dirty="0" err="1" smtClean="0"/>
              <a:t>Ic</a:t>
            </a:r>
            <a:endParaRPr lang="en-US" dirty="0" smtClean="0"/>
          </a:p>
          <a:p>
            <a:pPr marL="617220" lvl="1" indent="-342900"/>
            <a:r>
              <a:rPr lang="en-US" sz="1900" dirty="0" smtClean="0"/>
              <a:t>mildly relativistic shocks. </a:t>
            </a:r>
            <a:r>
              <a:rPr lang="en-US" sz="1900" dirty="0"/>
              <a:t>A</a:t>
            </a:r>
            <a:r>
              <a:rPr lang="en-US" sz="1900" dirty="0" smtClean="0"/>
              <a:t>ssociated with a WR phase, so low density ambient medium. X-rays presumably due to Inverse Compton, thus show evidence of particle acceleration already.</a:t>
            </a:r>
            <a:endParaRPr lang="en-US" sz="1900" dirty="0"/>
          </a:p>
        </p:txBody>
      </p:sp>
      <p:sp>
        <p:nvSpPr>
          <p:cNvPr id="8" name="Content Placeholder 5"/>
          <p:cNvSpPr txBox="1">
            <a:spLocks/>
          </p:cNvSpPr>
          <p:nvPr/>
        </p:nvSpPr>
        <p:spPr>
          <a:xfrm>
            <a:off x="301752" y="1425450"/>
            <a:ext cx="8503920"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endParaRPr lang="en-US" sz="2000" dirty="0" smtClean="0"/>
          </a:p>
        </p:txBody>
      </p:sp>
      <p:pic>
        <p:nvPicPr>
          <p:cNvPr id="6" name="Picture 5"/>
          <p:cNvPicPr>
            <a:picLocks noChangeAspect="1"/>
          </p:cNvPicPr>
          <p:nvPr/>
        </p:nvPicPr>
        <p:blipFill>
          <a:blip r:embed="rId2"/>
          <a:stretch>
            <a:fillRect/>
          </a:stretch>
        </p:blipFill>
        <p:spPr>
          <a:xfrm>
            <a:off x="6553200" y="954256"/>
            <a:ext cx="1986276" cy="959919"/>
          </a:xfrm>
          <a:prstGeom prst="rect">
            <a:avLst/>
          </a:prstGeom>
        </p:spPr>
      </p:pic>
      <p:pic>
        <p:nvPicPr>
          <p:cNvPr id="9" name="Picture 3"/>
          <p:cNvPicPr>
            <a:picLocks noChangeArrowheads="1"/>
          </p:cNvPicPr>
          <p:nvPr/>
        </p:nvPicPr>
        <p:blipFill>
          <a:blip r:embed="rId3">
            <a:extLst>
              <a:ext uri="{28A0092B-C50C-407E-A947-70E740481C1C}">
                <a14:useLocalDpi xmlns:a14="http://schemas.microsoft.com/office/drawing/2010/main" val="0"/>
              </a:ext>
            </a:extLst>
          </a:blip>
          <a:srcRect l="16144" t="1884"/>
          <a:stretch>
            <a:fillRect/>
          </a:stretch>
        </p:blipFill>
        <p:spPr bwMode="auto">
          <a:xfrm>
            <a:off x="7499377" y="2548602"/>
            <a:ext cx="1040099" cy="96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7433497" y="3981396"/>
            <a:ext cx="1105979" cy="713051"/>
          </a:xfrm>
          <a:prstGeom prst="rect">
            <a:avLst/>
          </a:prstGeom>
        </p:spPr>
      </p:pic>
      <p:pic>
        <p:nvPicPr>
          <p:cNvPr id="11" name="Picture 10"/>
          <p:cNvPicPr>
            <a:picLocks noChangeAspect="1"/>
          </p:cNvPicPr>
          <p:nvPr/>
        </p:nvPicPr>
        <p:blipFill>
          <a:blip r:embed="rId5"/>
          <a:stretch>
            <a:fillRect/>
          </a:stretch>
        </p:blipFill>
        <p:spPr>
          <a:xfrm>
            <a:off x="7402822" y="5245133"/>
            <a:ext cx="1136654" cy="632264"/>
          </a:xfrm>
          <a:prstGeom prst="rect">
            <a:avLst/>
          </a:prstGeom>
        </p:spPr>
      </p:pic>
    </p:spTree>
    <p:extLst>
      <p:ext uri="{BB962C8B-B14F-4D97-AF65-F5344CB8AC3E}">
        <p14:creationId xmlns:p14="http://schemas.microsoft.com/office/powerpoint/2010/main" val="8440786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022"/>
            <a:ext cx="8229600" cy="584558"/>
          </a:xfrm>
        </p:spPr>
        <p:txBody>
          <a:bodyPr>
            <a:normAutofit fontScale="90000"/>
          </a:bodyPr>
          <a:lstStyle/>
          <a:p>
            <a:r>
              <a:rPr lang="en-US" dirty="0" smtClean="0">
                <a:solidFill>
                  <a:schemeClr val="accent1">
                    <a:lumMod val="60000"/>
                    <a:lumOff val="40000"/>
                  </a:schemeClr>
                </a:solidFill>
              </a:rPr>
              <a:t>Conclusions</a:t>
            </a:r>
            <a:endParaRPr lang="en-US" dirty="0">
              <a:solidFill>
                <a:schemeClr val="accent1">
                  <a:lumMod val="60000"/>
                  <a:lumOff val="40000"/>
                </a:schemeClr>
              </a:solidFill>
            </a:endParaRPr>
          </a:p>
        </p:txBody>
      </p:sp>
      <p:sp>
        <p:nvSpPr>
          <p:cNvPr id="3" name="Date Placeholder 2"/>
          <p:cNvSpPr>
            <a:spLocks noGrp="1"/>
          </p:cNvSpPr>
          <p:nvPr>
            <p:ph type="dt" sz="half" idx="10"/>
          </p:nvPr>
        </p:nvSpPr>
        <p:spPr/>
        <p:txBody>
          <a:bodyPr/>
          <a:lstStyle/>
          <a:p>
            <a:pPr eaLnBrk="1" latinLnBrk="0" hangingPunct="1"/>
            <a:r>
              <a:rPr lang="en-US" smtClean="0"/>
              <a:t>August 11 2017</a:t>
            </a:r>
            <a:endParaRPr lang="en-US"/>
          </a:p>
        </p:txBody>
      </p:sp>
      <p:sp>
        <p:nvSpPr>
          <p:cNvPr id="4" name="Footer Placeholder 3"/>
          <p:cNvSpPr>
            <a:spLocks noGrp="1"/>
          </p:cNvSpPr>
          <p:nvPr>
            <p:ph type="ftr" sz="quarter" idx="11"/>
          </p:nvPr>
        </p:nvSpPr>
        <p:spPr/>
        <p:txBody>
          <a:bodyPr/>
          <a:lstStyle/>
          <a:p>
            <a:r>
              <a:rPr kumimoji="0" lang="en-US" smtClean="0"/>
              <a:t>TevPA 2017 : VVD</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19</a:t>
            </a:fld>
            <a:endParaRPr kumimoji="0" lang="en-US" dirty="0"/>
          </a:p>
        </p:txBody>
      </p:sp>
      <p:sp>
        <p:nvSpPr>
          <p:cNvPr id="6" name="Content Placeholder 5"/>
          <p:cNvSpPr>
            <a:spLocks noGrp="1"/>
          </p:cNvSpPr>
          <p:nvPr>
            <p:ph sz="quarter" idx="1"/>
          </p:nvPr>
        </p:nvSpPr>
        <p:spPr>
          <a:xfrm>
            <a:off x="199222" y="838065"/>
            <a:ext cx="8828046" cy="5350018"/>
          </a:xfrm>
        </p:spPr>
        <p:txBody>
          <a:bodyPr>
            <a:noAutofit/>
          </a:bodyPr>
          <a:lstStyle/>
          <a:p>
            <a:r>
              <a:rPr lang="en-US" sz="2000" dirty="0" smtClean="0"/>
              <a:t>Highest GCR energies are reached for </a:t>
            </a:r>
            <a:r>
              <a:rPr lang="en-US" sz="2000" dirty="0" smtClean="0">
                <a:solidFill>
                  <a:schemeClr val="accent2"/>
                </a:solidFill>
              </a:rPr>
              <a:t>fast shocks</a:t>
            </a:r>
            <a:r>
              <a:rPr lang="en-US" sz="2000" dirty="0" smtClean="0"/>
              <a:t>. Current driven instabilities grow the fastest in </a:t>
            </a:r>
            <a:r>
              <a:rPr lang="en-US" sz="2000" dirty="0" smtClean="0">
                <a:solidFill>
                  <a:srgbClr val="C0504D"/>
                </a:solidFill>
              </a:rPr>
              <a:t>dense environments</a:t>
            </a:r>
            <a:r>
              <a:rPr lang="en-US" sz="2000" dirty="0" smtClean="0"/>
              <a:t>.</a:t>
            </a:r>
          </a:p>
          <a:p>
            <a:pPr marL="0" indent="0">
              <a:buNone/>
            </a:pPr>
            <a:r>
              <a:rPr lang="en-US" sz="2000" dirty="0" smtClean="0"/>
              <a:t>                 Explore </a:t>
            </a:r>
            <a:r>
              <a:rPr lang="en-US" sz="2000" dirty="0"/>
              <a:t>p</a:t>
            </a:r>
            <a:r>
              <a:rPr lang="en-US" sz="2000" dirty="0" smtClean="0"/>
              <a:t>article acceleration in very young </a:t>
            </a:r>
            <a:r>
              <a:rPr lang="en-US" sz="2000" dirty="0" err="1" smtClean="0"/>
              <a:t>SNe</a:t>
            </a:r>
            <a:r>
              <a:rPr lang="en-US" sz="2000" dirty="0" smtClean="0"/>
              <a:t>. </a:t>
            </a:r>
          </a:p>
          <a:p>
            <a:r>
              <a:rPr lang="en-US" sz="2000" u="sng" dirty="0" smtClean="0"/>
              <a:t>Test case 93J</a:t>
            </a:r>
            <a:r>
              <a:rPr lang="en-US" sz="2000" dirty="0" smtClean="0"/>
              <a:t>:</a:t>
            </a:r>
          </a:p>
          <a:p>
            <a:pPr lvl="1"/>
            <a:r>
              <a:rPr lang="en-US" sz="2000" dirty="0" smtClean="0">
                <a:solidFill>
                  <a:srgbClr val="FF0000"/>
                </a:solidFill>
              </a:rPr>
              <a:t>Maximum energies: Up to few </a:t>
            </a:r>
            <a:r>
              <a:rPr lang="en-US" sz="2000" dirty="0" err="1" smtClean="0">
                <a:solidFill>
                  <a:srgbClr val="FF0000"/>
                </a:solidFill>
              </a:rPr>
              <a:t>PeV</a:t>
            </a:r>
            <a:r>
              <a:rPr lang="en-US" sz="2000" dirty="0" smtClean="0">
                <a:solidFill>
                  <a:srgbClr val="FF0000"/>
                </a:solidFill>
              </a:rPr>
              <a:t> </a:t>
            </a:r>
            <a:r>
              <a:rPr lang="en-US" sz="2000" dirty="0" smtClean="0"/>
              <a:t>for protons, </a:t>
            </a:r>
          </a:p>
          <a:p>
            <a:pPr lvl="1"/>
            <a:r>
              <a:rPr lang="en-US" sz="2000" dirty="0" smtClean="0">
                <a:solidFill>
                  <a:srgbClr val="FF0000"/>
                </a:solidFill>
              </a:rPr>
              <a:t>Gamma-gamma absorption reduces flux considerably</a:t>
            </a:r>
            <a:r>
              <a:rPr lang="en-US" sz="2000" dirty="0" smtClean="0"/>
              <a:t>, up to several orders of magnitude.</a:t>
            </a:r>
          </a:p>
          <a:p>
            <a:pPr lvl="1"/>
            <a:r>
              <a:rPr lang="en-US" sz="2000" dirty="0" smtClean="0"/>
              <a:t>Gamma-ray detection of 93J-like </a:t>
            </a:r>
            <a:r>
              <a:rPr lang="en-US" sz="2000" dirty="0" err="1" smtClean="0"/>
              <a:t>SNe</a:t>
            </a:r>
            <a:r>
              <a:rPr lang="en-US" sz="2000" dirty="0" smtClean="0"/>
              <a:t> possible above 0.1TeV for CTA. Much higher ambient densities</a:t>
            </a:r>
            <a:r>
              <a:rPr lang="en-US" sz="2000" dirty="0"/>
              <a:t> </a:t>
            </a:r>
            <a:r>
              <a:rPr lang="en-US" sz="2000" dirty="0" smtClean="0"/>
              <a:t>required for HESS, VERITAS and MAGIC.</a:t>
            </a:r>
          </a:p>
          <a:p>
            <a:pPr lvl="1"/>
            <a:r>
              <a:rPr lang="en-US" sz="2000" dirty="0" smtClean="0"/>
              <a:t>High-energy neutrinos expected however the flux is low (depends on p-p interaction and surrounding density).</a:t>
            </a:r>
          </a:p>
          <a:p>
            <a:pPr lvl="1"/>
            <a:r>
              <a:rPr lang="en-US" sz="2000" dirty="0" smtClean="0"/>
              <a:t>Our neutrino fluxes lower than some others (</a:t>
            </a:r>
            <a:r>
              <a:rPr lang="en-US" sz="2000" dirty="0" err="1" smtClean="0"/>
              <a:t>Murase</a:t>
            </a:r>
            <a:r>
              <a:rPr lang="en-US" sz="2000" dirty="0" smtClean="0"/>
              <a:t> et al., </a:t>
            </a:r>
            <a:r>
              <a:rPr lang="en-US" sz="2000" dirty="0" err="1" smtClean="0"/>
              <a:t>Zirakashvili</a:t>
            </a:r>
            <a:r>
              <a:rPr lang="en-US" sz="2000" dirty="0" smtClean="0"/>
              <a:t> </a:t>
            </a:r>
            <a:r>
              <a:rPr lang="en-US" sz="2000" dirty="0" err="1" smtClean="0"/>
              <a:t>etc</a:t>
            </a:r>
            <a:r>
              <a:rPr lang="en-US" sz="2000" dirty="0" smtClean="0"/>
              <a:t>)  because these authors use much higher ambient densities.</a:t>
            </a:r>
          </a:p>
          <a:p>
            <a:r>
              <a:rPr lang="en-US" sz="2000" dirty="0" smtClean="0"/>
              <a:t>Other SN classes:</a:t>
            </a:r>
          </a:p>
          <a:p>
            <a:pPr lvl="1"/>
            <a:r>
              <a:rPr lang="en-US" sz="2000" dirty="0" smtClean="0">
                <a:solidFill>
                  <a:srgbClr val="FF0000"/>
                </a:solidFill>
              </a:rPr>
              <a:t>Type </a:t>
            </a:r>
            <a:r>
              <a:rPr lang="en-US" sz="2000" dirty="0" err="1" smtClean="0">
                <a:solidFill>
                  <a:srgbClr val="FF0000"/>
                </a:solidFill>
              </a:rPr>
              <a:t>IIn</a:t>
            </a:r>
            <a:r>
              <a:rPr lang="en-US" sz="2000" dirty="0" smtClean="0">
                <a:solidFill>
                  <a:srgbClr val="FF0000"/>
                </a:solidFill>
              </a:rPr>
              <a:t> </a:t>
            </a:r>
            <a:r>
              <a:rPr lang="en-US" sz="2000" dirty="0" smtClean="0"/>
              <a:t>seem obvious targets</a:t>
            </a:r>
            <a:r>
              <a:rPr lang="en-US" sz="2000" dirty="0"/>
              <a:t> </a:t>
            </a:r>
            <a:r>
              <a:rPr lang="en-US" sz="2000" dirty="0" smtClean="0"/>
              <a:t>– high density in surrounding medium. </a:t>
            </a:r>
            <a:endParaRPr lang="en-US" sz="2000" dirty="0"/>
          </a:p>
        </p:txBody>
      </p:sp>
      <p:sp>
        <p:nvSpPr>
          <p:cNvPr id="7" name="Notched Right Arrow 6"/>
          <p:cNvSpPr/>
          <p:nvPr/>
        </p:nvSpPr>
        <p:spPr>
          <a:xfrm>
            <a:off x="756024" y="1556518"/>
            <a:ext cx="401947" cy="37356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530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61"/>
            <a:ext cx="8229600" cy="783791"/>
          </a:xfrm>
        </p:spPr>
        <p:txBody>
          <a:bodyPr/>
          <a:lstStyle/>
          <a:p>
            <a:r>
              <a:rPr lang="en-US" dirty="0" smtClean="0">
                <a:solidFill>
                  <a:schemeClr val="accent4">
                    <a:lumMod val="75000"/>
                  </a:schemeClr>
                </a:solidFill>
              </a:rPr>
              <a:t>SNRs - Galactic </a:t>
            </a:r>
            <a:r>
              <a:rPr lang="en-US" dirty="0" err="1" smtClean="0">
                <a:solidFill>
                  <a:schemeClr val="accent4">
                    <a:lumMod val="75000"/>
                  </a:schemeClr>
                </a:solidFill>
              </a:rPr>
              <a:t>Pevatrons</a:t>
            </a:r>
            <a:r>
              <a:rPr lang="en-US" dirty="0" smtClean="0">
                <a:solidFill>
                  <a:schemeClr val="accent4">
                    <a:lumMod val="75000"/>
                  </a:schemeClr>
                </a:solidFill>
              </a:rPr>
              <a:t>?</a:t>
            </a:r>
            <a:r>
              <a:rPr lang="en-US" dirty="0" smtClean="0"/>
              <a:t>	</a:t>
            </a:r>
            <a:endParaRPr lang="en-US" dirty="0"/>
          </a:p>
        </p:txBody>
      </p:sp>
      <p:sp>
        <p:nvSpPr>
          <p:cNvPr id="3" name="Content Placeholder 2"/>
          <p:cNvSpPr>
            <a:spLocks noGrp="1"/>
          </p:cNvSpPr>
          <p:nvPr>
            <p:ph idx="1"/>
          </p:nvPr>
        </p:nvSpPr>
        <p:spPr>
          <a:xfrm>
            <a:off x="186771" y="1319924"/>
            <a:ext cx="2589892" cy="4781609"/>
          </a:xfrm>
        </p:spPr>
        <p:txBody>
          <a:bodyPr anchor="t">
            <a:normAutofit/>
          </a:bodyPr>
          <a:lstStyle/>
          <a:p>
            <a:pPr marL="0" indent="0">
              <a:buNone/>
            </a:pPr>
            <a:r>
              <a:rPr lang="en-US" sz="2400" dirty="0" smtClean="0"/>
              <a:t>Can </a:t>
            </a:r>
            <a:r>
              <a:rPr lang="en-US" sz="2400" dirty="0" err="1" smtClean="0"/>
              <a:t>SNe</a:t>
            </a:r>
            <a:r>
              <a:rPr lang="en-US" sz="2400" dirty="0" smtClean="0"/>
              <a:t> accelerate particles up to the knee of the cosmic-ray spectrum – i.e. are they Galactic </a:t>
            </a:r>
            <a:r>
              <a:rPr lang="en-US" sz="2400" dirty="0" err="1" smtClean="0"/>
              <a:t>Pevatrons</a:t>
            </a:r>
            <a:r>
              <a:rPr lang="en-US" sz="2400" dirty="0" smtClean="0"/>
              <a:t>?</a:t>
            </a:r>
          </a:p>
          <a:p>
            <a:pPr marL="0" indent="0">
              <a:buNone/>
            </a:pPr>
            <a:endParaRPr lang="en-US" sz="2400" dirty="0"/>
          </a:p>
          <a:p>
            <a:pPr marL="0" indent="0">
              <a:buNone/>
            </a:pPr>
            <a:r>
              <a:rPr lang="en-US" sz="2400" dirty="0" smtClean="0"/>
              <a:t>When are the </a:t>
            </a:r>
            <a:r>
              <a:rPr lang="en-US" sz="2400" dirty="0" err="1" smtClean="0">
                <a:solidFill>
                  <a:schemeClr val="accent4">
                    <a:lumMod val="75000"/>
                  </a:schemeClr>
                </a:solidFill>
              </a:rPr>
              <a:t>PeV</a:t>
            </a:r>
            <a:r>
              <a:rPr lang="en-US" sz="2400" dirty="0" smtClean="0">
                <a:solidFill>
                  <a:schemeClr val="accent4">
                    <a:lumMod val="75000"/>
                  </a:schemeClr>
                </a:solidFill>
              </a:rPr>
              <a:t> energy particles emitted</a:t>
            </a:r>
            <a:r>
              <a:rPr lang="en-US" sz="2400" dirty="0" smtClean="0"/>
              <a:t>?</a:t>
            </a:r>
            <a:endParaRPr lang="en-US" sz="2400" dirty="0"/>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783" y="987637"/>
            <a:ext cx="4501608" cy="5641379"/>
          </a:xfrm>
          <a:prstGeom prst="rect">
            <a:avLst/>
          </a:prstGeom>
        </p:spPr>
      </p:pic>
      <p:sp>
        <p:nvSpPr>
          <p:cNvPr id="6" name="Date Placeholder 5"/>
          <p:cNvSpPr>
            <a:spLocks noGrp="1"/>
          </p:cNvSpPr>
          <p:nvPr>
            <p:ph type="dt" sz="half" idx="10"/>
          </p:nvPr>
        </p:nvSpPr>
        <p:spPr/>
        <p:txBody>
          <a:bodyPr/>
          <a:lstStyle/>
          <a:p>
            <a:r>
              <a:rPr lang="en-US" smtClean="0"/>
              <a:t>August 11 2017</a:t>
            </a:r>
            <a:endParaRPr lang="en-US"/>
          </a:p>
        </p:txBody>
      </p:sp>
      <p:sp>
        <p:nvSpPr>
          <p:cNvPr id="7" name="Footer Placeholder 6"/>
          <p:cNvSpPr>
            <a:spLocks noGrp="1"/>
          </p:cNvSpPr>
          <p:nvPr>
            <p:ph type="ftr" sz="quarter" idx="11"/>
          </p:nvPr>
        </p:nvSpPr>
        <p:spPr/>
        <p:txBody>
          <a:bodyPr/>
          <a:lstStyle/>
          <a:p>
            <a:r>
              <a:rPr lang="en-US" smtClean="0"/>
              <a:t>TevPA 2017 : VVD</a:t>
            </a:r>
            <a:endParaRPr lang="en-US"/>
          </a:p>
        </p:txBody>
      </p:sp>
      <p:sp>
        <p:nvSpPr>
          <p:cNvPr id="8" name="Slide Number Placeholder 7"/>
          <p:cNvSpPr>
            <a:spLocks noGrp="1"/>
          </p:cNvSpPr>
          <p:nvPr>
            <p:ph type="sldNum" sz="quarter" idx="12"/>
          </p:nvPr>
        </p:nvSpPr>
        <p:spPr/>
        <p:txBody>
          <a:bodyPr/>
          <a:lstStyle/>
          <a:p>
            <a:fld id="{B4DFA186-0F85-4E49-B8CC-7210AC12B06C}" type="slidenum">
              <a:rPr lang="en-US" smtClean="0"/>
              <a:t>2</a:t>
            </a:fld>
            <a:endParaRPr lang="en-US"/>
          </a:p>
        </p:txBody>
      </p:sp>
    </p:spTree>
    <p:extLst>
      <p:ext uri="{BB962C8B-B14F-4D97-AF65-F5344CB8AC3E}">
        <p14:creationId xmlns:p14="http://schemas.microsoft.com/office/powerpoint/2010/main" val="30319493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August 11 2017</a:t>
            </a:r>
            <a:endParaRPr lang="en-US"/>
          </a:p>
        </p:txBody>
      </p:sp>
      <p:sp>
        <p:nvSpPr>
          <p:cNvPr id="5" name="Footer Placeholder 4"/>
          <p:cNvSpPr>
            <a:spLocks noGrp="1"/>
          </p:cNvSpPr>
          <p:nvPr>
            <p:ph type="ftr" sz="quarter" idx="11"/>
          </p:nvPr>
        </p:nvSpPr>
        <p:spPr/>
        <p:txBody>
          <a:bodyPr/>
          <a:lstStyle/>
          <a:p>
            <a:r>
              <a:rPr lang="en-US" smtClean="0"/>
              <a:t>TevPA 2017 : VVD</a:t>
            </a:r>
            <a:endParaRPr lang="en-US"/>
          </a:p>
        </p:txBody>
      </p:sp>
      <p:sp>
        <p:nvSpPr>
          <p:cNvPr id="6" name="Slide Number Placeholder 5"/>
          <p:cNvSpPr>
            <a:spLocks noGrp="1"/>
          </p:cNvSpPr>
          <p:nvPr>
            <p:ph type="sldNum" sz="quarter" idx="12"/>
          </p:nvPr>
        </p:nvSpPr>
        <p:spPr/>
        <p:txBody>
          <a:bodyPr/>
          <a:lstStyle/>
          <a:p>
            <a:fld id="{B4DFA186-0F85-4E49-B8CC-7210AC12B06C}" type="slidenum">
              <a:rPr lang="en-US" smtClean="0"/>
              <a:t>20</a:t>
            </a:fld>
            <a:endParaRPr lang="en-US"/>
          </a:p>
        </p:txBody>
      </p:sp>
      <p:sp>
        <p:nvSpPr>
          <p:cNvPr id="8" name="TextBox 7"/>
          <p:cNvSpPr txBox="1"/>
          <p:nvPr/>
        </p:nvSpPr>
        <p:spPr>
          <a:xfrm>
            <a:off x="747084" y="2988507"/>
            <a:ext cx="7657614" cy="707886"/>
          </a:xfrm>
          <a:prstGeom prst="rect">
            <a:avLst/>
          </a:prstGeom>
          <a:noFill/>
        </p:spPr>
        <p:txBody>
          <a:bodyPr wrap="square" rtlCol="0">
            <a:spAutoFit/>
          </a:bodyPr>
          <a:lstStyle/>
          <a:p>
            <a:pPr algn="ctr"/>
            <a:r>
              <a:rPr lang="en-US" sz="4000" dirty="0" smtClean="0">
                <a:solidFill>
                  <a:srgbClr val="FF6600"/>
                </a:solidFill>
              </a:rPr>
              <a:t>Questions and Discussions</a:t>
            </a:r>
            <a:endParaRPr lang="en-US" sz="4000" dirty="0">
              <a:solidFill>
                <a:srgbClr val="FF6600"/>
              </a:solidFill>
            </a:endParaRPr>
          </a:p>
        </p:txBody>
      </p:sp>
    </p:spTree>
    <p:extLst>
      <p:ext uri="{BB962C8B-B14F-4D97-AF65-F5344CB8AC3E}">
        <p14:creationId xmlns:p14="http://schemas.microsoft.com/office/powerpoint/2010/main" val="27159899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6244"/>
          </a:xfrm>
        </p:spPr>
        <p:txBody>
          <a:bodyPr/>
          <a:lstStyle/>
          <a:p>
            <a:r>
              <a:rPr lang="en-US" dirty="0" smtClean="0"/>
              <a:t>SNRs as Particle Accelerators	</a:t>
            </a:r>
            <a:endParaRPr lang="en-US" dirty="0"/>
          </a:p>
        </p:txBody>
      </p:sp>
      <p:sp>
        <p:nvSpPr>
          <p:cNvPr id="8" name="Content Placeholder 7"/>
          <p:cNvSpPr>
            <a:spLocks noGrp="1"/>
          </p:cNvSpPr>
          <p:nvPr>
            <p:ph idx="1"/>
          </p:nvPr>
        </p:nvSpPr>
        <p:spPr>
          <a:xfrm>
            <a:off x="457200" y="1276448"/>
            <a:ext cx="4373945" cy="4962059"/>
          </a:xfrm>
        </p:spPr>
        <p:txBody>
          <a:bodyPr>
            <a:normAutofit fontScale="85000" lnSpcReduction="10000"/>
          </a:bodyPr>
          <a:lstStyle/>
          <a:p>
            <a:r>
              <a:rPr lang="en-US" dirty="0" err="1" smtClean="0">
                <a:solidFill>
                  <a:schemeClr val="tx1">
                    <a:lumMod val="75000"/>
                    <a:lumOff val="25000"/>
                  </a:schemeClr>
                </a:solidFill>
              </a:rPr>
              <a:t>E</a:t>
            </a:r>
            <a:r>
              <a:rPr lang="en-US" baseline="-25000" dirty="0" err="1" smtClean="0">
                <a:solidFill>
                  <a:schemeClr val="tx1">
                    <a:lumMod val="75000"/>
                    <a:lumOff val="25000"/>
                  </a:schemeClr>
                </a:solidFill>
              </a:rPr>
              <a:t>max</a:t>
            </a:r>
            <a:r>
              <a:rPr lang="en-US" dirty="0" smtClean="0">
                <a:solidFill>
                  <a:schemeClr val="tx1">
                    <a:lumMod val="75000"/>
                    <a:lumOff val="25000"/>
                  </a:schemeClr>
                </a:solidFill>
              </a:rPr>
              <a:t> ~ B </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sh</a:t>
            </a:r>
            <a:r>
              <a:rPr lang="en-US" dirty="0" smtClean="0">
                <a:solidFill>
                  <a:schemeClr val="tx1">
                    <a:lumMod val="75000"/>
                    <a:lumOff val="25000"/>
                  </a:schemeClr>
                </a:solidFill>
              </a:rPr>
              <a:t> </a:t>
            </a:r>
            <a:r>
              <a:rPr lang="en-US" dirty="0" err="1" smtClean="0">
                <a:solidFill>
                  <a:schemeClr val="tx1">
                    <a:lumMod val="75000"/>
                    <a:lumOff val="25000"/>
                  </a:schemeClr>
                </a:solidFill>
              </a:rPr>
              <a:t>v</a:t>
            </a:r>
            <a:r>
              <a:rPr lang="en-US" baseline="-25000" dirty="0" err="1" smtClean="0">
                <a:solidFill>
                  <a:schemeClr val="tx1">
                    <a:lumMod val="75000"/>
                    <a:lumOff val="25000"/>
                  </a:schemeClr>
                </a:solidFill>
              </a:rPr>
              <a:t>sh</a:t>
            </a:r>
            <a:endParaRPr lang="en-US" baseline="-25000" dirty="0" smtClean="0">
              <a:solidFill>
                <a:schemeClr val="tx1">
                  <a:lumMod val="75000"/>
                  <a:lumOff val="25000"/>
                </a:schemeClr>
              </a:solidFill>
            </a:endParaRPr>
          </a:p>
          <a:p>
            <a:r>
              <a:rPr lang="en-US" dirty="0" smtClean="0">
                <a:solidFill>
                  <a:schemeClr val="tx1">
                    <a:lumMod val="75000"/>
                    <a:lumOff val="25000"/>
                  </a:schemeClr>
                </a:solidFill>
              </a:rPr>
              <a:t>In general, not high enough to give </a:t>
            </a:r>
            <a:r>
              <a:rPr lang="en-US" dirty="0" err="1" smtClean="0">
                <a:solidFill>
                  <a:schemeClr val="tx1">
                    <a:lumMod val="75000"/>
                    <a:lumOff val="25000"/>
                  </a:schemeClr>
                </a:solidFill>
              </a:rPr>
              <a:t>Pevatrons</a:t>
            </a:r>
            <a:r>
              <a:rPr lang="en-US" dirty="0" smtClean="0">
                <a:solidFill>
                  <a:schemeClr val="tx1">
                    <a:lumMod val="75000"/>
                    <a:lumOff val="25000"/>
                  </a:schemeClr>
                </a:solidFill>
              </a:rPr>
              <a:t> using interstellar B values.</a:t>
            </a:r>
          </a:p>
          <a:p>
            <a:r>
              <a:rPr lang="en-US" dirty="0" smtClean="0">
                <a:solidFill>
                  <a:schemeClr val="tx1">
                    <a:lumMod val="75000"/>
                    <a:lumOff val="25000"/>
                  </a:schemeClr>
                </a:solidFill>
              </a:rPr>
              <a:t>	            Magnetic field must be amplified if high values of </a:t>
            </a:r>
            <a:r>
              <a:rPr lang="en-US" dirty="0" err="1" smtClean="0">
                <a:solidFill>
                  <a:schemeClr val="tx1">
                    <a:lumMod val="75000"/>
                    <a:lumOff val="25000"/>
                  </a:schemeClr>
                </a:solidFill>
              </a:rPr>
              <a:t>E</a:t>
            </a:r>
            <a:r>
              <a:rPr lang="en-US" baseline="-25000" dirty="0" err="1" smtClean="0">
                <a:solidFill>
                  <a:schemeClr val="tx1">
                    <a:lumMod val="75000"/>
                    <a:lumOff val="25000"/>
                  </a:schemeClr>
                </a:solidFill>
              </a:rPr>
              <a:t>max</a:t>
            </a:r>
            <a:r>
              <a:rPr lang="en-US" dirty="0" smtClean="0">
                <a:solidFill>
                  <a:schemeClr val="tx1">
                    <a:lumMod val="75000"/>
                    <a:lumOff val="25000"/>
                  </a:schemeClr>
                </a:solidFill>
              </a:rPr>
              <a:t> are to be reached (Bell &amp; </a:t>
            </a:r>
            <a:r>
              <a:rPr lang="en-US" dirty="0" err="1" smtClean="0">
                <a:solidFill>
                  <a:schemeClr val="tx1">
                    <a:lumMod val="75000"/>
                    <a:lumOff val="25000"/>
                  </a:schemeClr>
                </a:solidFill>
              </a:rPr>
              <a:t>Lucek</a:t>
            </a:r>
            <a:r>
              <a:rPr lang="en-US" dirty="0" smtClean="0">
                <a:solidFill>
                  <a:schemeClr val="tx1">
                    <a:lumMod val="75000"/>
                    <a:lumOff val="25000"/>
                  </a:schemeClr>
                </a:solidFill>
              </a:rPr>
              <a:t> 2001; Bell 2004)</a:t>
            </a:r>
          </a:p>
          <a:p>
            <a:r>
              <a:rPr lang="en-US" dirty="0" smtClean="0">
                <a:solidFill>
                  <a:schemeClr val="tx1">
                    <a:lumMod val="75000"/>
                    <a:lumOff val="25000"/>
                  </a:schemeClr>
                </a:solidFill>
              </a:rPr>
              <a:t>Bell instability – Resonant and Non-resonant modes</a:t>
            </a:r>
            <a:endParaRPr lang="en-US" dirty="0">
              <a:solidFill>
                <a:schemeClr val="tx1">
                  <a:lumMod val="75000"/>
                  <a:lumOff val="25000"/>
                </a:schemeClr>
              </a:solidFill>
            </a:endParaRPr>
          </a:p>
        </p:txBody>
      </p:sp>
      <p:sp>
        <p:nvSpPr>
          <p:cNvPr id="9" name="Striped Right Arrow 8"/>
          <p:cNvSpPr/>
          <p:nvPr/>
        </p:nvSpPr>
        <p:spPr>
          <a:xfrm>
            <a:off x="1008566" y="3026864"/>
            <a:ext cx="747082" cy="33520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642063884"/>
              </p:ext>
            </p:extLst>
          </p:nvPr>
        </p:nvGraphicFramePr>
        <p:xfrm>
          <a:off x="2168563" y="5630743"/>
          <a:ext cx="5325164" cy="607764"/>
        </p:xfrm>
        <a:graphic>
          <a:graphicData uri="http://schemas.openxmlformats.org/presentationml/2006/ole">
            <mc:AlternateContent xmlns:mc="http://schemas.openxmlformats.org/markup-compatibility/2006">
              <mc:Choice xmlns:v="urn:schemas-microsoft-com:vml" Requires="v">
                <p:oleObj spid="_x0000_s1120" name="Equation" r:id="rId3" imgW="2336800" imgH="266700" progId="Equation.3">
                  <p:embed/>
                </p:oleObj>
              </mc:Choice>
              <mc:Fallback>
                <p:oleObj name="Equation" r:id="rId3" imgW="2336800" imgH="266700" progId="Equation.3">
                  <p:embed/>
                  <p:pic>
                    <p:nvPicPr>
                      <p:cNvPr id="0" name=""/>
                      <p:cNvPicPr/>
                      <p:nvPr/>
                    </p:nvPicPr>
                    <p:blipFill>
                      <a:blip r:embed="rId4"/>
                      <a:stretch>
                        <a:fillRect/>
                      </a:stretch>
                    </p:blipFill>
                    <p:spPr>
                      <a:xfrm>
                        <a:off x="2168563" y="5630743"/>
                        <a:ext cx="5325164" cy="607764"/>
                      </a:xfrm>
                      <a:prstGeom prst="rect">
                        <a:avLst/>
                      </a:prstGeom>
                      <a:solidFill>
                        <a:schemeClr val="tx2">
                          <a:lumMod val="20000"/>
                          <a:lumOff val="80000"/>
                        </a:schemeClr>
                      </a:solidFill>
                      <a:ln>
                        <a:solidFill>
                          <a:schemeClr val="bg1"/>
                        </a:solidFill>
                      </a:ln>
                    </p:spPr>
                  </p:pic>
                </p:oleObj>
              </mc:Fallback>
            </mc:AlternateContent>
          </a:graphicData>
        </a:graphic>
      </p:graphicFrame>
      <p:sp>
        <p:nvSpPr>
          <p:cNvPr id="2" name="Date Placeholder 1"/>
          <p:cNvSpPr>
            <a:spLocks noGrp="1"/>
          </p:cNvSpPr>
          <p:nvPr>
            <p:ph type="dt" sz="half" idx="10"/>
          </p:nvPr>
        </p:nvSpPr>
        <p:spPr/>
        <p:txBody>
          <a:bodyPr/>
          <a:lstStyle/>
          <a:p>
            <a:r>
              <a:rPr lang="en-US" smtClean="0"/>
              <a:t>August 11 2017</a:t>
            </a:r>
            <a:endParaRPr lang="en-US"/>
          </a:p>
        </p:txBody>
      </p:sp>
      <p:sp>
        <p:nvSpPr>
          <p:cNvPr id="3" name="Footer Placeholder 2"/>
          <p:cNvSpPr>
            <a:spLocks noGrp="1"/>
          </p:cNvSpPr>
          <p:nvPr>
            <p:ph type="ftr" sz="quarter" idx="11"/>
          </p:nvPr>
        </p:nvSpPr>
        <p:spPr/>
        <p:txBody>
          <a:bodyPr/>
          <a:lstStyle/>
          <a:p>
            <a:r>
              <a:rPr lang="en-US" smtClean="0"/>
              <a:t>TevPA 2017 : VVD</a:t>
            </a:r>
            <a:endParaRPr lang="en-US"/>
          </a:p>
        </p:txBody>
      </p:sp>
      <p:sp>
        <p:nvSpPr>
          <p:cNvPr id="4" name="Slide Number Placeholder 3"/>
          <p:cNvSpPr>
            <a:spLocks noGrp="1"/>
          </p:cNvSpPr>
          <p:nvPr>
            <p:ph type="sldNum" sz="quarter" idx="12"/>
          </p:nvPr>
        </p:nvSpPr>
        <p:spPr/>
        <p:txBody>
          <a:bodyPr/>
          <a:lstStyle/>
          <a:p>
            <a:fld id="{B4DFA186-0F85-4E49-B8CC-7210AC12B06C}" type="slidenum">
              <a:rPr lang="en-US" smtClean="0"/>
              <a:t>21</a:t>
            </a:fld>
            <a:endParaRPr lang="en-US"/>
          </a:p>
        </p:txBody>
      </p:sp>
      <p:pic>
        <p:nvPicPr>
          <p:cNvPr id="12" name="Picture 11"/>
          <p:cNvPicPr>
            <a:picLocks noChangeAspect="1"/>
          </p:cNvPicPr>
          <p:nvPr/>
        </p:nvPicPr>
        <p:blipFill>
          <a:blip r:embed="rId5"/>
          <a:stretch>
            <a:fillRect/>
          </a:stretch>
        </p:blipFill>
        <p:spPr>
          <a:xfrm>
            <a:off x="4831144" y="1481797"/>
            <a:ext cx="4138387" cy="3486591"/>
          </a:xfrm>
          <a:prstGeom prst="rect">
            <a:avLst/>
          </a:prstGeom>
        </p:spPr>
      </p:pic>
    </p:spTree>
    <p:extLst>
      <p:ext uri="{BB962C8B-B14F-4D97-AF65-F5344CB8AC3E}">
        <p14:creationId xmlns:p14="http://schemas.microsoft.com/office/powerpoint/2010/main" val="1595818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8504"/>
          </a:xfrm>
        </p:spPr>
        <p:txBody>
          <a:bodyPr/>
          <a:lstStyle/>
          <a:p>
            <a:r>
              <a:rPr lang="en-US" dirty="0" smtClean="0"/>
              <a:t>Gamma-rays from </a:t>
            </a:r>
            <a:r>
              <a:rPr lang="en-US" dirty="0" err="1" smtClean="0"/>
              <a:t>SNe</a:t>
            </a:r>
            <a:endParaRPr lang="en-US" dirty="0"/>
          </a:p>
        </p:txBody>
      </p:sp>
      <p:sp>
        <p:nvSpPr>
          <p:cNvPr id="3" name="Content Placeholder 2"/>
          <p:cNvSpPr>
            <a:spLocks noGrp="1"/>
          </p:cNvSpPr>
          <p:nvPr>
            <p:ph idx="1"/>
          </p:nvPr>
        </p:nvSpPr>
        <p:spPr>
          <a:xfrm>
            <a:off x="457200" y="1168598"/>
            <a:ext cx="3838534" cy="4982745"/>
          </a:xfrm>
        </p:spPr>
        <p:txBody>
          <a:bodyPr>
            <a:noAutofit/>
          </a:bodyPr>
          <a:lstStyle/>
          <a:p>
            <a:r>
              <a:rPr lang="en-US" sz="1900" dirty="0" smtClean="0"/>
              <a:t>We have started a large project to study various aspects of gamma-ray emission from </a:t>
            </a:r>
            <a:r>
              <a:rPr lang="en-US" sz="1900" dirty="0" err="1" smtClean="0"/>
              <a:t>SNe</a:t>
            </a:r>
            <a:r>
              <a:rPr lang="en-US" sz="1900" dirty="0" smtClean="0"/>
              <a:t>.</a:t>
            </a:r>
          </a:p>
          <a:p>
            <a:r>
              <a:rPr lang="en-US" sz="1900" dirty="0" smtClean="0"/>
              <a:t>We look at the </a:t>
            </a:r>
            <a:r>
              <a:rPr lang="en-US" sz="1900" dirty="0" smtClean="0">
                <a:solidFill>
                  <a:schemeClr val="accent5">
                    <a:lumMod val="60000"/>
                    <a:lumOff val="40000"/>
                  </a:schemeClr>
                </a:solidFill>
              </a:rPr>
              <a:t>amplification</a:t>
            </a:r>
            <a:r>
              <a:rPr lang="en-US" sz="1900" dirty="0" smtClean="0"/>
              <a:t> of the magnetic field, </a:t>
            </a:r>
            <a:r>
              <a:rPr lang="en-US" sz="1900" dirty="0" smtClean="0">
                <a:solidFill>
                  <a:srgbClr val="93CDDD"/>
                </a:solidFill>
              </a:rPr>
              <a:t>maximum energy </a:t>
            </a:r>
            <a:r>
              <a:rPr lang="en-US" sz="1900" dirty="0" smtClean="0"/>
              <a:t>via various processes, and </a:t>
            </a:r>
            <a:r>
              <a:rPr lang="en-US" sz="1900" dirty="0" smtClean="0">
                <a:solidFill>
                  <a:srgbClr val="93CDDD"/>
                </a:solidFill>
              </a:rPr>
              <a:t>absorption</a:t>
            </a:r>
            <a:r>
              <a:rPr lang="en-US" sz="1900" dirty="0" smtClean="0"/>
              <a:t> of the emission in young </a:t>
            </a:r>
            <a:r>
              <a:rPr lang="en-US" sz="1900" dirty="0" err="1" smtClean="0"/>
              <a:t>SNe</a:t>
            </a:r>
            <a:r>
              <a:rPr lang="en-US" sz="1900" dirty="0" smtClean="0"/>
              <a:t>.</a:t>
            </a:r>
          </a:p>
          <a:p>
            <a:r>
              <a:rPr lang="en-US" sz="1900" dirty="0" smtClean="0"/>
              <a:t>The goal is to </a:t>
            </a:r>
            <a:r>
              <a:rPr lang="en-US" sz="1900" dirty="0" smtClean="0">
                <a:solidFill>
                  <a:srgbClr val="FF0000"/>
                </a:solidFill>
              </a:rPr>
              <a:t>understand particle acceleration in young </a:t>
            </a:r>
            <a:r>
              <a:rPr lang="en-US" sz="1900" dirty="0" err="1" smtClean="0">
                <a:solidFill>
                  <a:srgbClr val="FF0000"/>
                </a:solidFill>
              </a:rPr>
              <a:t>SNe</a:t>
            </a:r>
            <a:r>
              <a:rPr lang="en-US" sz="1900" dirty="0" smtClean="0"/>
              <a:t>, and help to set the </a:t>
            </a:r>
            <a:r>
              <a:rPr lang="en-US" sz="1900" dirty="0" smtClean="0">
                <a:solidFill>
                  <a:srgbClr val="FF0000"/>
                </a:solidFill>
              </a:rPr>
              <a:t>observing agenda </a:t>
            </a:r>
            <a:r>
              <a:rPr lang="en-US" sz="1900" dirty="0" smtClean="0"/>
              <a:t>for the </a:t>
            </a:r>
            <a:r>
              <a:rPr lang="en-US" sz="1900" dirty="0" smtClean="0">
                <a:solidFill>
                  <a:srgbClr val="FF0000"/>
                </a:solidFill>
              </a:rPr>
              <a:t>Cerenkov Telescope Array (CTA) </a:t>
            </a:r>
            <a:r>
              <a:rPr lang="en-US" sz="1900" dirty="0" smtClean="0"/>
              <a:t>with regards to young </a:t>
            </a:r>
            <a:r>
              <a:rPr lang="en-US" sz="1900" dirty="0" err="1" smtClean="0"/>
              <a:t>SNe</a:t>
            </a:r>
            <a:r>
              <a:rPr lang="en-US" sz="1900" dirty="0" smtClean="0"/>
              <a:t>. </a:t>
            </a:r>
          </a:p>
          <a:p>
            <a:r>
              <a:rPr lang="en-US" sz="1900" dirty="0" smtClean="0"/>
              <a:t>In this talk I will consider the various arguments, using </a:t>
            </a:r>
            <a:r>
              <a:rPr lang="en-US" sz="1900" dirty="0" smtClean="0">
                <a:solidFill>
                  <a:srgbClr val="93CDDD"/>
                </a:solidFill>
              </a:rPr>
              <a:t>SN 1993J </a:t>
            </a:r>
            <a:r>
              <a:rPr lang="en-US" sz="1900" dirty="0" smtClean="0"/>
              <a:t>as an example.</a:t>
            </a:r>
            <a:endParaRPr lang="en-US" sz="1900" dirty="0"/>
          </a:p>
        </p:txBody>
      </p:sp>
      <p:sp>
        <p:nvSpPr>
          <p:cNvPr id="4" name="Date Placeholder 3"/>
          <p:cNvSpPr>
            <a:spLocks noGrp="1"/>
          </p:cNvSpPr>
          <p:nvPr>
            <p:ph type="dt" sz="half" idx="10"/>
          </p:nvPr>
        </p:nvSpPr>
        <p:spPr/>
        <p:txBody>
          <a:bodyPr/>
          <a:lstStyle/>
          <a:p>
            <a:r>
              <a:rPr lang="en-US" smtClean="0"/>
              <a:t>August 11 2017</a:t>
            </a:r>
            <a:endParaRPr lang="en-US"/>
          </a:p>
        </p:txBody>
      </p:sp>
      <p:sp>
        <p:nvSpPr>
          <p:cNvPr id="5" name="Footer Placeholder 4"/>
          <p:cNvSpPr>
            <a:spLocks noGrp="1"/>
          </p:cNvSpPr>
          <p:nvPr>
            <p:ph type="ftr" sz="quarter" idx="11"/>
          </p:nvPr>
        </p:nvSpPr>
        <p:spPr/>
        <p:txBody>
          <a:bodyPr/>
          <a:lstStyle/>
          <a:p>
            <a:r>
              <a:rPr lang="en-US" smtClean="0"/>
              <a:t>TevPA 2017 : VVD</a:t>
            </a:r>
            <a:endParaRPr lang="en-US"/>
          </a:p>
        </p:txBody>
      </p:sp>
      <p:sp>
        <p:nvSpPr>
          <p:cNvPr id="6" name="Slide Number Placeholder 5"/>
          <p:cNvSpPr>
            <a:spLocks noGrp="1"/>
          </p:cNvSpPr>
          <p:nvPr>
            <p:ph type="sldNum" sz="quarter" idx="12"/>
          </p:nvPr>
        </p:nvSpPr>
        <p:spPr/>
        <p:txBody>
          <a:bodyPr/>
          <a:lstStyle/>
          <a:p>
            <a:fld id="{B4DFA186-0F85-4E49-B8CC-7210AC12B06C}" type="slidenum">
              <a:rPr lang="en-US" smtClean="0"/>
              <a:t>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971" y="1904066"/>
            <a:ext cx="4715869"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2267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233"/>
            <a:ext cx="8229600" cy="812223"/>
          </a:xfrm>
        </p:spPr>
        <p:txBody>
          <a:bodyPr/>
          <a:lstStyle/>
          <a:p>
            <a:r>
              <a:rPr lang="en-US" dirty="0" smtClean="0">
                <a:solidFill>
                  <a:srgbClr val="800000"/>
                </a:solidFill>
              </a:rPr>
              <a:t>SN 1993J</a:t>
            </a:r>
            <a:endParaRPr lang="en-US" dirty="0">
              <a:solidFill>
                <a:srgbClr val="800000"/>
              </a:solidFill>
            </a:endParaRPr>
          </a:p>
        </p:txBody>
      </p:sp>
      <p:sp>
        <p:nvSpPr>
          <p:cNvPr id="3" name="Content Placeholder 2"/>
          <p:cNvSpPr>
            <a:spLocks noGrp="1"/>
          </p:cNvSpPr>
          <p:nvPr>
            <p:ph idx="1"/>
          </p:nvPr>
        </p:nvSpPr>
        <p:spPr>
          <a:xfrm>
            <a:off x="457199" y="921456"/>
            <a:ext cx="8229600" cy="5491381"/>
          </a:xfrm>
        </p:spPr>
        <p:txBody>
          <a:bodyPr>
            <a:normAutofit fontScale="92500" lnSpcReduction="10000"/>
          </a:bodyPr>
          <a:lstStyle/>
          <a:p>
            <a:r>
              <a:rPr lang="en-US" dirty="0" smtClean="0"/>
              <a:t>Type </a:t>
            </a:r>
            <a:r>
              <a:rPr lang="en-US" dirty="0" err="1" smtClean="0"/>
              <a:t>IIb</a:t>
            </a:r>
            <a:r>
              <a:rPr lang="en-US" dirty="0" smtClean="0"/>
              <a:t> SN with possible RSG progenitor (Chevalier &amp; </a:t>
            </a:r>
            <a:r>
              <a:rPr lang="en-US" dirty="0" err="1" smtClean="0"/>
              <a:t>Oishi</a:t>
            </a:r>
            <a:r>
              <a:rPr lang="en-US" dirty="0" smtClean="0"/>
              <a:t> 2003)</a:t>
            </a:r>
          </a:p>
          <a:p>
            <a:r>
              <a:rPr lang="en-US" dirty="0" smtClean="0"/>
              <a:t>VLBI observations provide information on expansion, radius and velocity</a:t>
            </a:r>
          </a:p>
          <a:p>
            <a:endParaRPr lang="en-US" dirty="0"/>
          </a:p>
          <a:p>
            <a:endParaRPr lang="en-US" dirty="0" smtClean="0"/>
          </a:p>
          <a:p>
            <a:r>
              <a:rPr lang="en-US" dirty="0" err="1" smtClean="0"/>
              <a:t>Tatischeff</a:t>
            </a:r>
            <a:r>
              <a:rPr lang="en-US" dirty="0" smtClean="0"/>
              <a:t> (2009): </a:t>
            </a:r>
          </a:p>
          <a:p>
            <a:r>
              <a:rPr lang="en-US" dirty="0" smtClean="0"/>
              <a:t>Compare with </a:t>
            </a:r>
            <a:r>
              <a:rPr lang="en-US" dirty="0" err="1" smtClean="0"/>
              <a:t>equipartition</a:t>
            </a:r>
            <a:r>
              <a:rPr lang="en-US" dirty="0" smtClean="0"/>
              <a:t> magnetic field:</a:t>
            </a:r>
          </a:p>
          <a:p>
            <a:endParaRPr lang="en-US" dirty="0"/>
          </a:p>
          <a:p>
            <a:r>
              <a:rPr lang="en-US" dirty="0" smtClean="0"/>
              <a:t>          Magnetic field amplified almost 1000 times</a:t>
            </a:r>
          </a:p>
          <a:p>
            <a:r>
              <a:rPr lang="en-US" dirty="0" smtClean="0"/>
              <a:t>Chandra et al 2004: </a:t>
            </a:r>
            <a:r>
              <a:rPr lang="en-US" dirty="0" err="1" smtClean="0"/>
              <a:t>B</a:t>
            </a:r>
            <a:r>
              <a:rPr lang="en-US" baseline="-25000" dirty="0" err="1" smtClean="0"/>
              <a:t>eq</a:t>
            </a:r>
            <a:r>
              <a:rPr lang="en-US" dirty="0" smtClean="0"/>
              <a:t> ~ 38 </a:t>
            </a:r>
            <a:r>
              <a:rPr lang="en-US" dirty="0" err="1" smtClean="0"/>
              <a:t>mG</a:t>
            </a:r>
            <a:r>
              <a:rPr lang="en-US" dirty="0" smtClean="0"/>
              <a:t> around day 3200</a:t>
            </a:r>
            <a:endParaRPr lang="en-US" dirty="0"/>
          </a:p>
        </p:txBody>
      </p:sp>
      <p:pic>
        <p:nvPicPr>
          <p:cNvPr id="4" name="Picture 3" descr="SN1993J-big.jpg"/>
          <p:cNvPicPr>
            <a:picLocks noChangeAspect="1"/>
          </p:cNvPicPr>
          <p:nvPr/>
        </p:nvPicPr>
        <p:blipFill rotWithShape="1">
          <a:blip r:embed="rId3">
            <a:extLst>
              <a:ext uri="{28A0092B-C50C-407E-A947-70E740481C1C}">
                <a14:useLocalDpi xmlns:a14="http://schemas.microsoft.com/office/drawing/2010/main" val="0"/>
              </a:ext>
            </a:extLst>
          </a:blip>
          <a:srcRect l="88" r="27689"/>
          <a:stretch/>
        </p:blipFill>
        <p:spPr>
          <a:xfrm rot="16200000">
            <a:off x="4076697" y="-832304"/>
            <a:ext cx="990603" cy="822959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299654696"/>
              </p:ext>
            </p:extLst>
          </p:nvPr>
        </p:nvGraphicFramePr>
        <p:xfrm>
          <a:off x="3755720" y="3757324"/>
          <a:ext cx="3810000" cy="609600"/>
        </p:xfrm>
        <a:graphic>
          <a:graphicData uri="http://schemas.openxmlformats.org/presentationml/2006/ole">
            <mc:AlternateContent xmlns:mc="http://schemas.openxmlformats.org/markup-compatibility/2006">
              <mc:Choice xmlns:v="urn:schemas-microsoft-com:vml" Requires="v">
                <p:oleObj spid="_x0000_s2228" name="Equation" r:id="rId4" imgW="2057400" imgH="279400" progId="Equation.3">
                  <p:embed/>
                </p:oleObj>
              </mc:Choice>
              <mc:Fallback>
                <p:oleObj name="Equation" r:id="rId4" imgW="2057400" imgH="279400" progId="Equation.3">
                  <p:embed/>
                  <p:pic>
                    <p:nvPicPr>
                      <p:cNvPr id="0" name=""/>
                      <p:cNvPicPr/>
                      <p:nvPr/>
                    </p:nvPicPr>
                    <p:blipFill>
                      <a:blip r:embed="rId5"/>
                      <a:stretch>
                        <a:fillRect/>
                      </a:stretch>
                    </p:blipFill>
                    <p:spPr>
                      <a:xfrm>
                        <a:off x="3755720" y="3757324"/>
                        <a:ext cx="3810000" cy="609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22201490"/>
              </p:ext>
            </p:extLst>
          </p:nvPr>
        </p:nvGraphicFramePr>
        <p:xfrm>
          <a:off x="3008636" y="4684361"/>
          <a:ext cx="3124200" cy="624510"/>
        </p:xfrm>
        <a:graphic>
          <a:graphicData uri="http://schemas.openxmlformats.org/presentationml/2006/ole">
            <mc:AlternateContent xmlns:mc="http://schemas.openxmlformats.org/markup-compatibility/2006">
              <mc:Choice xmlns:v="urn:schemas-microsoft-com:vml" Requires="v">
                <p:oleObj spid="_x0000_s2229" name="Equation" r:id="rId6" imgW="1714500" imgH="342900" progId="Equation.3">
                  <p:embed/>
                </p:oleObj>
              </mc:Choice>
              <mc:Fallback>
                <p:oleObj name="Equation" r:id="rId6" imgW="1714500" imgH="342900" progId="Equation.3">
                  <p:embed/>
                  <p:pic>
                    <p:nvPicPr>
                      <p:cNvPr id="0" name=""/>
                      <p:cNvPicPr/>
                      <p:nvPr/>
                    </p:nvPicPr>
                    <p:blipFill>
                      <a:blip r:embed="rId7"/>
                      <a:stretch>
                        <a:fillRect/>
                      </a:stretch>
                    </p:blipFill>
                    <p:spPr>
                      <a:xfrm>
                        <a:off x="3008636" y="4684361"/>
                        <a:ext cx="3124200" cy="624510"/>
                      </a:xfrm>
                      <a:prstGeom prst="rect">
                        <a:avLst/>
                      </a:prstGeom>
                    </p:spPr>
                  </p:pic>
                </p:oleObj>
              </mc:Fallback>
            </mc:AlternateContent>
          </a:graphicData>
        </a:graphic>
      </p:graphicFrame>
      <p:sp>
        <p:nvSpPr>
          <p:cNvPr id="9" name="Notched Right Arrow 8"/>
          <p:cNvSpPr/>
          <p:nvPr/>
        </p:nvSpPr>
        <p:spPr>
          <a:xfrm>
            <a:off x="846695" y="5371131"/>
            <a:ext cx="722181" cy="392969"/>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August 11 2017</a:t>
            </a:r>
            <a:endParaRPr lang="en-US"/>
          </a:p>
        </p:txBody>
      </p:sp>
      <p:sp>
        <p:nvSpPr>
          <p:cNvPr id="7" name="Footer Placeholder 6"/>
          <p:cNvSpPr>
            <a:spLocks noGrp="1"/>
          </p:cNvSpPr>
          <p:nvPr>
            <p:ph type="ftr" sz="quarter" idx="11"/>
          </p:nvPr>
        </p:nvSpPr>
        <p:spPr/>
        <p:txBody>
          <a:bodyPr/>
          <a:lstStyle/>
          <a:p>
            <a:r>
              <a:rPr lang="en-US" smtClean="0"/>
              <a:t>TevPA 2017 : VVD</a:t>
            </a:r>
            <a:endParaRPr lang="en-US"/>
          </a:p>
        </p:txBody>
      </p:sp>
      <p:sp>
        <p:nvSpPr>
          <p:cNvPr id="10" name="Slide Number Placeholder 9"/>
          <p:cNvSpPr>
            <a:spLocks noGrp="1"/>
          </p:cNvSpPr>
          <p:nvPr>
            <p:ph type="sldNum" sz="quarter" idx="12"/>
          </p:nvPr>
        </p:nvSpPr>
        <p:spPr/>
        <p:txBody>
          <a:bodyPr/>
          <a:lstStyle/>
          <a:p>
            <a:fld id="{B4DFA186-0F85-4E49-B8CC-7210AC12B06C}" type="slidenum">
              <a:rPr lang="en-US" smtClean="0"/>
              <a:t>4</a:t>
            </a:fld>
            <a:endParaRPr lang="en-US"/>
          </a:p>
        </p:txBody>
      </p:sp>
    </p:spTree>
    <p:extLst>
      <p:ext uri="{BB962C8B-B14F-4D97-AF65-F5344CB8AC3E}">
        <p14:creationId xmlns:p14="http://schemas.microsoft.com/office/powerpoint/2010/main" val="4104644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pPr algn="ctr"/>
            <a:r>
              <a:rPr lang="en-US" sz="3600" dirty="0" smtClean="0">
                <a:solidFill>
                  <a:srgbClr val="800000"/>
                </a:solidFill>
              </a:rPr>
              <a:t>SN 1993J (</a:t>
            </a:r>
            <a:r>
              <a:rPr lang="en-US" sz="3600" dirty="0" err="1" smtClean="0">
                <a:solidFill>
                  <a:srgbClr val="800000"/>
                </a:solidFill>
              </a:rPr>
              <a:t>Contd</a:t>
            </a:r>
            <a:r>
              <a:rPr lang="en-US" sz="3600" dirty="0" smtClean="0">
                <a:solidFill>
                  <a:srgbClr val="800000"/>
                </a:solidFill>
              </a:rPr>
              <a:t>)</a:t>
            </a:r>
            <a:endParaRPr lang="en-US" sz="3600" dirty="0">
              <a:solidFill>
                <a:srgbClr val="800000"/>
              </a:solidFill>
            </a:endParaRPr>
          </a:p>
        </p:txBody>
      </p:sp>
      <p:sp>
        <p:nvSpPr>
          <p:cNvPr id="6" name="Text Placeholder 5"/>
          <p:cNvSpPr>
            <a:spLocks noGrp="1"/>
          </p:cNvSpPr>
          <p:nvPr>
            <p:ph type="body" sz="half" idx="2"/>
          </p:nvPr>
        </p:nvSpPr>
        <p:spPr/>
        <p:txBody>
          <a:bodyPr>
            <a:normAutofit fontScale="92500"/>
          </a:bodyPr>
          <a:lstStyle/>
          <a:p>
            <a:pPr marL="285750" indent="-285750">
              <a:buFont typeface="Arial"/>
              <a:buChar char="•"/>
            </a:pPr>
            <a:r>
              <a:rPr lang="en-US" sz="2400" dirty="0" smtClean="0"/>
              <a:t>Shock itself not highly modified</a:t>
            </a:r>
          </a:p>
          <a:p>
            <a:pPr marL="285750" indent="-285750">
              <a:buFont typeface="Arial"/>
              <a:buChar char="•"/>
            </a:pPr>
            <a:r>
              <a:rPr lang="en-US" sz="2400" dirty="0" smtClean="0"/>
              <a:t>Compression ratio close to 4</a:t>
            </a:r>
          </a:p>
          <a:p>
            <a:pPr marL="285750" indent="-285750">
              <a:buFont typeface="Arial"/>
              <a:buChar char="•"/>
            </a:pPr>
            <a:r>
              <a:rPr lang="en-US" sz="2400" dirty="0" smtClean="0">
                <a:solidFill>
                  <a:schemeClr val="accent6">
                    <a:lumMod val="75000"/>
                  </a:schemeClr>
                </a:solidFill>
              </a:rPr>
              <a:t>Strong magnetic field amplification, driven by diffusive shock acceleration, at work at forward shock.</a:t>
            </a:r>
          </a:p>
          <a:p>
            <a:pPr marL="285750" indent="-285750">
              <a:buFont typeface="Arial"/>
              <a:buChar char="•"/>
            </a:pPr>
            <a:r>
              <a:rPr lang="en-US" sz="2400" dirty="0" smtClean="0"/>
              <a:t>Efficiency of accelerated particles increases with time to ~25%</a:t>
            </a:r>
            <a:endParaRPr lang="en-US" sz="2400" dirty="0"/>
          </a:p>
        </p:txBody>
      </p:sp>
      <p:pic>
        <p:nvPicPr>
          <p:cNvPr id="7" name="Content Placeholder 6" descr="img181.png"/>
          <p:cNvPicPr>
            <a:picLocks noGrp="1" noChangeAspect="1"/>
          </p:cNvPicPr>
          <p:nvPr>
            <p:ph idx="1"/>
          </p:nvPr>
        </p:nvPicPr>
        <p:blipFill>
          <a:blip r:embed="rId2">
            <a:extLst>
              <a:ext uri="{28A0092B-C50C-407E-A947-70E740481C1C}">
                <a14:useLocalDpi xmlns:a14="http://schemas.microsoft.com/office/drawing/2010/main" val="0"/>
              </a:ext>
            </a:extLst>
          </a:blip>
          <a:srcRect t="-21886" b="-21886"/>
          <a:stretch>
            <a:fillRect/>
          </a:stretch>
        </p:blipFill>
        <p:spPr>
          <a:xfrm>
            <a:off x="3712015" y="410024"/>
            <a:ext cx="5111750" cy="5853113"/>
          </a:xfrm>
          <a:prstGeom prst="rect">
            <a:avLst/>
          </a:prstGeom>
        </p:spPr>
      </p:pic>
      <p:sp>
        <p:nvSpPr>
          <p:cNvPr id="2" name="Date Placeholder 1"/>
          <p:cNvSpPr>
            <a:spLocks noGrp="1"/>
          </p:cNvSpPr>
          <p:nvPr>
            <p:ph type="dt" sz="half" idx="10"/>
          </p:nvPr>
        </p:nvSpPr>
        <p:spPr/>
        <p:txBody>
          <a:bodyPr/>
          <a:lstStyle/>
          <a:p>
            <a:r>
              <a:rPr lang="en-US" smtClean="0"/>
              <a:t>August 11 2017</a:t>
            </a:r>
            <a:endParaRPr lang="en-US"/>
          </a:p>
        </p:txBody>
      </p:sp>
      <p:sp>
        <p:nvSpPr>
          <p:cNvPr id="3" name="Footer Placeholder 2"/>
          <p:cNvSpPr>
            <a:spLocks noGrp="1"/>
          </p:cNvSpPr>
          <p:nvPr>
            <p:ph type="ftr" sz="quarter" idx="11"/>
          </p:nvPr>
        </p:nvSpPr>
        <p:spPr/>
        <p:txBody>
          <a:bodyPr/>
          <a:lstStyle/>
          <a:p>
            <a:r>
              <a:rPr lang="en-US" smtClean="0"/>
              <a:t>TevPA 2017 : VVD</a:t>
            </a:r>
            <a:endParaRPr lang="en-US"/>
          </a:p>
        </p:txBody>
      </p:sp>
      <p:sp>
        <p:nvSpPr>
          <p:cNvPr id="5" name="Slide Number Placeholder 4"/>
          <p:cNvSpPr>
            <a:spLocks noGrp="1"/>
          </p:cNvSpPr>
          <p:nvPr>
            <p:ph type="sldNum" sz="quarter" idx="12"/>
          </p:nvPr>
        </p:nvSpPr>
        <p:spPr/>
        <p:txBody>
          <a:bodyPr/>
          <a:lstStyle/>
          <a:p>
            <a:fld id="{B4DFA186-0F85-4E49-B8CC-7210AC12B06C}" type="slidenum">
              <a:rPr lang="en-US" smtClean="0"/>
              <a:t>5</a:t>
            </a:fld>
            <a:endParaRPr lang="en-US"/>
          </a:p>
        </p:txBody>
      </p:sp>
    </p:spTree>
    <p:extLst>
      <p:ext uri="{BB962C8B-B14F-4D97-AF65-F5344CB8AC3E}">
        <p14:creationId xmlns:p14="http://schemas.microsoft.com/office/powerpoint/2010/main" val="41795704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800000"/>
                </a:solidFill>
              </a:rPr>
              <a:t>SN 1993J (</a:t>
            </a:r>
            <a:r>
              <a:rPr lang="en-US" dirty="0" err="1" smtClean="0">
                <a:solidFill>
                  <a:srgbClr val="800000"/>
                </a:solidFill>
              </a:rPr>
              <a:t>Contd</a:t>
            </a:r>
            <a:r>
              <a:rPr lang="en-US" dirty="0" smtClean="0">
                <a:solidFill>
                  <a:srgbClr val="800000"/>
                </a:solidFill>
              </a:rPr>
              <a:t>)</a:t>
            </a:r>
            <a:endParaRPr lang="en-US" dirty="0">
              <a:solidFill>
                <a:srgbClr val="800000"/>
              </a:solidFill>
            </a:endParaRPr>
          </a:p>
        </p:txBody>
      </p:sp>
      <p:sp>
        <p:nvSpPr>
          <p:cNvPr id="6" name="Content Placeholder 5"/>
          <p:cNvSpPr>
            <a:spLocks noGrp="1"/>
          </p:cNvSpPr>
          <p:nvPr>
            <p:ph idx="1"/>
          </p:nvPr>
        </p:nvSpPr>
        <p:spPr>
          <a:xfrm>
            <a:off x="257978" y="1436420"/>
            <a:ext cx="6295222" cy="4525963"/>
          </a:xfrm>
        </p:spPr>
        <p:txBody>
          <a:bodyPr>
            <a:normAutofit fontScale="92500" lnSpcReduction="10000"/>
          </a:bodyPr>
          <a:lstStyle/>
          <a:p>
            <a:r>
              <a:rPr lang="en-US" dirty="0" smtClean="0"/>
              <a:t>	Shocks are not highly affected – assume Chevalier (1982) self-similar solution.</a:t>
            </a:r>
            <a:endParaRPr lang="en-US" dirty="0"/>
          </a:p>
          <a:p>
            <a:r>
              <a:rPr lang="en-US" dirty="0" err="1" smtClean="0"/>
              <a:t>C</a:t>
            </a:r>
            <a:r>
              <a:rPr lang="en-US" dirty="0" err="1"/>
              <a:t>i</a:t>
            </a:r>
            <a:r>
              <a:rPr lang="en-US" dirty="0" err="1" smtClean="0"/>
              <a:t>rcumstellar</a:t>
            </a:r>
            <a:r>
              <a:rPr lang="en-US" dirty="0" smtClean="0"/>
              <a:t> medium formed by pre-SN RSG wind mass-loss. Wind fully ionized over 30 days of SN evolution.</a:t>
            </a:r>
          </a:p>
          <a:p>
            <a:r>
              <a:rPr lang="en-US" dirty="0" smtClean="0"/>
              <a:t>Mass-loss rate 3.8 x 10</a:t>
            </a:r>
            <a:r>
              <a:rPr lang="en-US" baseline="30000" dirty="0" smtClean="0"/>
              <a:t>-5 </a:t>
            </a:r>
            <a:r>
              <a:rPr lang="en-US" dirty="0" smtClean="0"/>
              <a:t>M</a:t>
            </a:r>
            <a:r>
              <a:rPr lang="en-US" baseline="-25000" dirty="0" smtClean="0">
                <a:latin typeface="Wingdings"/>
                <a:ea typeface="Wingdings"/>
                <a:cs typeface="Wingdings"/>
                <a:sym typeface="Wingdings"/>
              </a:rPr>
              <a:t></a:t>
            </a:r>
            <a:r>
              <a:rPr lang="en-US" dirty="0">
                <a:latin typeface="+mj-lt"/>
                <a:ea typeface="Wingdings"/>
                <a:cs typeface="Wingdings"/>
                <a:sym typeface="Wingdings"/>
              </a:rPr>
              <a:t> </a:t>
            </a:r>
            <a:r>
              <a:rPr lang="en-US" dirty="0" smtClean="0">
                <a:latin typeface="+mj-lt"/>
                <a:ea typeface="Wingdings"/>
                <a:cs typeface="Wingdings"/>
                <a:sym typeface="Wingdings"/>
              </a:rPr>
              <a:t>yr</a:t>
            </a:r>
            <a:r>
              <a:rPr lang="en-US" baseline="30000" dirty="0" smtClean="0">
                <a:latin typeface="+mj-lt"/>
                <a:ea typeface="Wingdings"/>
                <a:cs typeface="Wingdings"/>
                <a:sym typeface="Wingdings"/>
              </a:rPr>
              <a:t>-1</a:t>
            </a:r>
            <a:r>
              <a:rPr lang="en-US" dirty="0" smtClean="0">
                <a:latin typeface="+mj-lt"/>
                <a:ea typeface="Wingdings"/>
                <a:cs typeface="Wingdings"/>
                <a:sym typeface="Wingdings"/>
              </a:rPr>
              <a:t>.</a:t>
            </a:r>
          </a:p>
          <a:p>
            <a:r>
              <a:rPr lang="en-US" dirty="0" err="1" smtClean="0">
                <a:latin typeface="+mj-lt"/>
                <a:ea typeface="Wingdings"/>
                <a:cs typeface="Wingdings"/>
                <a:sym typeface="Wingdings"/>
              </a:rPr>
              <a:t>Circumstellar</a:t>
            </a:r>
            <a:r>
              <a:rPr lang="en-US" dirty="0" smtClean="0">
                <a:latin typeface="+mj-lt"/>
                <a:ea typeface="Wingdings"/>
                <a:cs typeface="Wingdings"/>
                <a:sym typeface="Wingdings"/>
              </a:rPr>
              <a:t> density decreases as r</a:t>
            </a:r>
            <a:r>
              <a:rPr lang="en-US" baseline="30000" dirty="0" smtClean="0">
                <a:latin typeface="+mj-lt"/>
                <a:ea typeface="Wingdings"/>
                <a:cs typeface="Wingdings"/>
                <a:sym typeface="Wingdings"/>
              </a:rPr>
              <a:t>-2</a:t>
            </a:r>
            <a:r>
              <a:rPr lang="en-US" dirty="0" smtClean="0">
                <a:latin typeface="+mj-lt"/>
                <a:ea typeface="Wingdings"/>
                <a:cs typeface="Wingdings"/>
                <a:sym typeface="Wingdings"/>
              </a:rPr>
              <a:t>.</a:t>
            </a:r>
            <a:endParaRPr lang="en-US" dirty="0"/>
          </a:p>
        </p:txBody>
      </p:sp>
      <p:sp>
        <p:nvSpPr>
          <p:cNvPr id="2" name="Date Placeholder 1"/>
          <p:cNvSpPr>
            <a:spLocks noGrp="1"/>
          </p:cNvSpPr>
          <p:nvPr>
            <p:ph type="dt" sz="half" idx="10"/>
          </p:nvPr>
        </p:nvSpPr>
        <p:spPr/>
        <p:txBody>
          <a:bodyPr/>
          <a:lstStyle/>
          <a:p>
            <a:r>
              <a:rPr lang="en-US" smtClean="0"/>
              <a:t>August 11 2017</a:t>
            </a:r>
            <a:endParaRPr lang="en-US"/>
          </a:p>
        </p:txBody>
      </p:sp>
      <p:sp>
        <p:nvSpPr>
          <p:cNvPr id="3" name="Footer Placeholder 2"/>
          <p:cNvSpPr>
            <a:spLocks noGrp="1"/>
          </p:cNvSpPr>
          <p:nvPr>
            <p:ph type="ftr" sz="quarter" idx="11"/>
          </p:nvPr>
        </p:nvSpPr>
        <p:spPr/>
        <p:txBody>
          <a:bodyPr/>
          <a:lstStyle/>
          <a:p>
            <a:r>
              <a:rPr lang="en-US" smtClean="0"/>
              <a:t>TevPA 2017 : VVD</a:t>
            </a:r>
            <a:endParaRPr lang="en-US"/>
          </a:p>
        </p:txBody>
      </p:sp>
      <p:sp>
        <p:nvSpPr>
          <p:cNvPr id="4" name="Slide Number Placeholder 3"/>
          <p:cNvSpPr>
            <a:spLocks noGrp="1"/>
          </p:cNvSpPr>
          <p:nvPr>
            <p:ph type="sldNum" sz="quarter" idx="12"/>
          </p:nvPr>
        </p:nvSpPr>
        <p:spPr/>
        <p:txBody>
          <a:bodyPr/>
          <a:lstStyle/>
          <a:p>
            <a:fld id="{B4DFA186-0F85-4E49-B8CC-7210AC12B06C}" type="slidenum">
              <a:rPr lang="en-US" smtClean="0"/>
              <a:t>6</a:t>
            </a:fld>
            <a:endParaRPr lang="en-US"/>
          </a:p>
        </p:txBody>
      </p:sp>
      <p:pic>
        <p:nvPicPr>
          <p:cNvPr id="7" name="Picture 6"/>
          <p:cNvPicPr>
            <a:picLocks noChangeAspect="1"/>
          </p:cNvPicPr>
          <p:nvPr/>
        </p:nvPicPr>
        <p:blipFill>
          <a:blip r:embed="rId2"/>
          <a:stretch>
            <a:fillRect/>
          </a:stretch>
        </p:blipFill>
        <p:spPr>
          <a:xfrm>
            <a:off x="6562135" y="2042146"/>
            <a:ext cx="2482257" cy="2839081"/>
          </a:xfrm>
          <a:prstGeom prst="rect">
            <a:avLst/>
          </a:prstGeom>
        </p:spPr>
      </p:pic>
    </p:spTree>
    <p:extLst>
      <p:ext uri="{BB962C8B-B14F-4D97-AF65-F5344CB8AC3E}">
        <p14:creationId xmlns:p14="http://schemas.microsoft.com/office/powerpoint/2010/main" val="13434594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Streaming Instabilities</a:t>
            </a:r>
            <a:endParaRPr lang="en-US" dirty="0">
              <a:solidFill>
                <a:schemeClr val="accent3"/>
              </a:solidFill>
            </a:endParaRPr>
          </a:p>
        </p:txBody>
      </p:sp>
      <p:sp>
        <p:nvSpPr>
          <p:cNvPr id="3" name="Content Placeholder 2"/>
          <p:cNvSpPr>
            <a:spLocks noGrp="1"/>
          </p:cNvSpPr>
          <p:nvPr>
            <p:ph idx="1"/>
          </p:nvPr>
        </p:nvSpPr>
        <p:spPr/>
        <p:txBody>
          <a:bodyPr/>
          <a:lstStyle/>
          <a:p>
            <a:r>
              <a:rPr lang="en-US" dirty="0" smtClean="0"/>
              <a:t>Streaming of cosmic rays ahead of shock front produces magnetic fluctuations.</a:t>
            </a:r>
          </a:p>
          <a:p>
            <a:r>
              <a:rPr lang="en-US" dirty="0" smtClean="0"/>
              <a:t>Streaming modes can be in resonance with energetic particles (k ~ r</a:t>
            </a:r>
            <a:r>
              <a:rPr lang="en-US" baseline="-25000" dirty="0" smtClean="0"/>
              <a:t>L</a:t>
            </a:r>
            <a:r>
              <a:rPr lang="en-US" baseline="30000" dirty="0" smtClean="0"/>
              <a:t>-1</a:t>
            </a:r>
            <a:r>
              <a:rPr lang="en-US" dirty="0" smtClean="0"/>
              <a:t>), or they can be non-resonant (k &gt; r</a:t>
            </a:r>
            <a:r>
              <a:rPr lang="en-US" baseline="-25000" dirty="0" smtClean="0"/>
              <a:t>L</a:t>
            </a:r>
            <a:r>
              <a:rPr lang="en-US" baseline="30000" dirty="0" smtClean="0"/>
              <a:t>-1</a:t>
            </a:r>
            <a:r>
              <a:rPr lang="en-US" dirty="0" smtClean="0"/>
              <a:t>). </a:t>
            </a:r>
            <a:r>
              <a:rPr lang="en-US" dirty="0" smtClean="0">
                <a:solidFill>
                  <a:schemeClr val="accent2">
                    <a:lumMod val="75000"/>
                  </a:schemeClr>
                </a:solidFill>
              </a:rPr>
              <a:t>NR modes grow fastest in case of fast shocks</a:t>
            </a:r>
            <a:r>
              <a:rPr lang="en-US" dirty="0" smtClean="0"/>
              <a:t>, such as in young </a:t>
            </a:r>
            <a:r>
              <a:rPr lang="en-US" dirty="0" err="1" smtClean="0"/>
              <a:t>SNe</a:t>
            </a:r>
            <a:r>
              <a:rPr lang="en-US" dirty="0" smtClean="0"/>
              <a:t>:</a:t>
            </a:r>
            <a:endParaRPr lang="en-US" dirty="0"/>
          </a:p>
        </p:txBody>
      </p:sp>
      <p:graphicFrame>
        <p:nvGraphicFramePr>
          <p:cNvPr id="4" name="Object 7"/>
          <p:cNvGraphicFramePr>
            <a:graphicFrameLocks noChangeAspect="1"/>
          </p:cNvGraphicFramePr>
          <p:nvPr>
            <p:extLst>
              <p:ext uri="{D42A27DB-BD31-4B8C-83A1-F6EECF244321}">
                <p14:modId xmlns:p14="http://schemas.microsoft.com/office/powerpoint/2010/main" val="1666030143"/>
              </p:ext>
            </p:extLst>
          </p:nvPr>
        </p:nvGraphicFramePr>
        <p:xfrm>
          <a:off x="855662" y="4888512"/>
          <a:ext cx="5519737" cy="1302409"/>
        </p:xfrm>
        <a:graphic>
          <a:graphicData uri="http://schemas.openxmlformats.org/presentationml/2006/ole">
            <mc:AlternateContent xmlns:mc="http://schemas.openxmlformats.org/markup-compatibility/2006">
              <mc:Choice xmlns:v="urn:schemas-microsoft-com:vml" Requires="v">
                <p:oleObj spid="_x0000_s4187" name="Equation" r:id="rId3" imgW="2044700" imgH="482600" progId="Equation.3">
                  <p:embed/>
                </p:oleObj>
              </mc:Choice>
              <mc:Fallback>
                <p:oleObj name="Equation" r:id="rId3" imgW="2044700" imgH="482600" progId="Equation.3">
                  <p:embed/>
                  <p:pic>
                    <p:nvPicPr>
                      <p:cNvPr id="0" name=""/>
                      <p:cNvPicPr>
                        <a:picLocks noChangeAspect="1" noChangeArrowheads="1"/>
                      </p:cNvPicPr>
                      <p:nvPr/>
                    </p:nvPicPr>
                    <p:blipFill>
                      <a:blip r:embed="rId4"/>
                      <a:srcRect/>
                      <a:stretch>
                        <a:fillRect/>
                      </a:stretch>
                    </p:blipFill>
                    <p:spPr bwMode="auto">
                      <a:xfrm>
                        <a:off x="855662" y="4888512"/>
                        <a:ext cx="5519737" cy="1302409"/>
                      </a:xfrm>
                      <a:prstGeom prst="rect">
                        <a:avLst/>
                      </a:prstGeom>
                      <a:solidFill>
                        <a:schemeClr val="bg1">
                          <a:lumMod val="75000"/>
                        </a:schemeClr>
                      </a:solidFill>
                      <a:ln w="9525">
                        <a:solidFill>
                          <a:schemeClr val="bg1"/>
                        </a:solidFill>
                        <a:miter lim="800000"/>
                        <a:headEnd/>
                        <a:tailEnd/>
                      </a:ln>
                    </p:spPr>
                  </p:pic>
                </p:oleObj>
              </mc:Fallback>
            </mc:AlternateContent>
          </a:graphicData>
        </a:graphic>
      </p:graphicFrame>
      <p:sp>
        <p:nvSpPr>
          <p:cNvPr id="5" name="TextBox 4"/>
          <p:cNvSpPr txBox="1"/>
          <p:nvPr/>
        </p:nvSpPr>
        <p:spPr>
          <a:xfrm>
            <a:off x="6616700" y="4888512"/>
            <a:ext cx="2311400" cy="1477328"/>
          </a:xfrm>
          <a:prstGeom prst="rect">
            <a:avLst/>
          </a:prstGeom>
          <a:noFill/>
        </p:spPr>
        <p:txBody>
          <a:bodyPr wrap="square" rtlCol="0">
            <a:spAutoFit/>
          </a:bodyPr>
          <a:lstStyle/>
          <a:p>
            <a:r>
              <a:rPr lang="en-US" dirty="0" smtClean="0"/>
              <a:t>Where </a:t>
            </a:r>
            <a:r>
              <a:rPr lang="en-US" dirty="0" smtClean="0">
                <a:latin typeface="Symbol" charset="2"/>
                <a:cs typeface="Symbol" charset="2"/>
              </a:rPr>
              <a:t>f=</a:t>
            </a:r>
            <a:r>
              <a:rPr lang="en-US" dirty="0" err="1" smtClean="0">
                <a:cs typeface="Symbol" charset="2"/>
              </a:rPr>
              <a:t>ln</a:t>
            </a:r>
            <a:r>
              <a:rPr lang="en-US" dirty="0" smtClean="0">
                <a:cs typeface="Symbol" charset="2"/>
              </a:rPr>
              <a:t>(</a:t>
            </a:r>
            <a:r>
              <a:rPr lang="en-US" dirty="0" err="1" smtClean="0">
                <a:cs typeface="Symbol" charset="2"/>
              </a:rPr>
              <a:t>p</a:t>
            </a:r>
            <a:r>
              <a:rPr lang="en-US" baseline="-25000" dirty="0" err="1" smtClean="0">
                <a:cs typeface="Symbol" charset="2"/>
              </a:rPr>
              <a:t>max</a:t>
            </a:r>
            <a:r>
              <a:rPr lang="en-US" dirty="0" smtClean="0">
                <a:cs typeface="Symbol" charset="2"/>
              </a:rPr>
              <a:t>/</a:t>
            </a:r>
            <a:r>
              <a:rPr lang="en-US" dirty="0" err="1" smtClean="0">
                <a:cs typeface="Symbol" charset="2"/>
              </a:rPr>
              <a:t>p</a:t>
            </a:r>
            <a:r>
              <a:rPr lang="en-US" baseline="-25000" dirty="0" err="1" smtClean="0">
                <a:cs typeface="Symbol" charset="2"/>
              </a:rPr>
              <a:t>inj</a:t>
            </a:r>
            <a:r>
              <a:rPr lang="en-US" dirty="0" smtClean="0">
                <a:cs typeface="Symbol" charset="2"/>
              </a:rPr>
              <a:t>)</a:t>
            </a:r>
            <a:r>
              <a:rPr lang="en-US" dirty="0" smtClean="0">
                <a:latin typeface="ＭＳ ゴシック"/>
                <a:ea typeface="ＭＳ ゴシック"/>
                <a:cs typeface="ＭＳ ゴシック"/>
              </a:rPr>
              <a:t>≅</a:t>
            </a:r>
            <a:r>
              <a:rPr lang="en-US" dirty="0" smtClean="0"/>
              <a:t>15, and </a:t>
            </a:r>
            <a:r>
              <a:rPr lang="en-US" dirty="0" smtClean="0">
                <a:latin typeface="Symbol" charset="2"/>
                <a:cs typeface="Symbol" charset="2"/>
              </a:rPr>
              <a:t>x</a:t>
            </a:r>
            <a:r>
              <a:rPr lang="en-US" baseline="-25000" dirty="0" smtClean="0">
                <a:cs typeface="Symbol" charset="2"/>
              </a:rPr>
              <a:t>CR</a:t>
            </a:r>
            <a:r>
              <a:rPr lang="en-US" dirty="0" smtClean="0">
                <a:cs typeface="Symbol" charset="2"/>
              </a:rPr>
              <a:t>≅0.05, </a:t>
            </a:r>
            <a:r>
              <a:rPr lang="en-US" dirty="0" err="1" smtClean="0">
                <a:cs typeface="Symbol" charset="2"/>
              </a:rPr>
              <a:t>i.e</a:t>
            </a:r>
            <a:r>
              <a:rPr lang="en-US" dirty="0" smtClean="0">
                <a:cs typeface="Symbol" charset="2"/>
              </a:rPr>
              <a:t> 5% of the kinetic energy goes into accelerated particles. </a:t>
            </a:r>
            <a:endParaRPr lang="en-US" dirty="0"/>
          </a:p>
        </p:txBody>
      </p:sp>
      <p:sp>
        <p:nvSpPr>
          <p:cNvPr id="6" name="Date Placeholder 5"/>
          <p:cNvSpPr>
            <a:spLocks noGrp="1"/>
          </p:cNvSpPr>
          <p:nvPr>
            <p:ph type="dt" sz="half" idx="10"/>
          </p:nvPr>
        </p:nvSpPr>
        <p:spPr/>
        <p:txBody>
          <a:bodyPr/>
          <a:lstStyle/>
          <a:p>
            <a:r>
              <a:rPr lang="en-US" smtClean="0"/>
              <a:t>August 11 2017</a:t>
            </a:r>
            <a:endParaRPr lang="en-US"/>
          </a:p>
        </p:txBody>
      </p:sp>
      <p:sp>
        <p:nvSpPr>
          <p:cNvPr id="7" name="Footer Placeholder 6"/>
          <p:cNvSpPr>
            <a:spLocks noGrp="1"/>
          </p:cNvSpPr>
          <p:nvPr>
            <p:ph type="ftr" sz="quarter" idx="11"/>
          </p:nvPr>
        </p:nvSpPr>
        <p:spPr/>
        <p:txBody>
          <a:bodyPr/>
          <a:lstStyle/>
          <a:p>
            <a:r>
              <a:rPr lang="en-US" smtClean="0"/>
              <a:t>TevPA 2017 : VVD</a:t>
            </a:r>
            <a:endParaRPr lang="en-US"/>
          </a:p>
        </p:txBody>
      </p:sp>
      <p:sp>
        <p:nvSpPr>
          <p:cNvPr id="8" name="Slide Number Placeholder 7"/>
          <p:cNvSpPr>
            <a:spLocks noGrp="1"/>
          </p:cNvSpPr>
          <p:nvPr>
            <p:ph type="sldNum" sz="quarter" idx="12"/>
          </p:nvPr>
        </p:nvSpPr>
        <p:spPr/>
        <p:txBody>
          <a:bodyPr/>
          <a:lstStyle/>
          <a:p>
            <a:fld id="{B4DFA186-0F85-4E49-B8CC-7210AC12B06C}" type="slidenum">
              <a:rPr lang="en-US" smtClean="0"/>
              <a:t>7</a:t>
            </a:fld>
            <a:endParaRPr lang="en-US"/>
          </a:p>
        </p:txBody>
      </p:sp>
    </p:spTree>
    <p:extLst>
      <p:ext uri="{BB962C8B-B14F-4D97-AF65-F5344CB8AC3E}">
        <p14:creationId xmlns:p14="http://schemas.microsoft.com/office/powerpoint/2010/main" val="39228182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rPr>
              <a:t>NR Modes (</a:t>
            </a:r>
            <a:r>
              <a:rPr lang="en-US" dirty="0" err="1" smtClean="0">
                <a:solidFill>
                  <a:schemeClr val="accent4">
                    <a:lumMod val="75000"/>
                  </a:schemeClr>
                </a:solidFill>
              </a:rPr>
              <a:t>Contd</a:t>
            </a:r>
            <a:r>
              <a:rPr lang="en-US" dirty="0" smtClean="0">
                <a:solidFill>
                  <a:schemeClr val="accent4">
                    <a:lumMod val="75000"/>
                  </a:schemeClr>
                </a:solidFill>
              </a:rPr>
              <a:t>)</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cs typeface="Symbol" charset="2"/>
              </a:rPr>
              <a:t>The </a:t>
            </a:r>
            <a:r>
              <a:rPr lang="en-US" dirty="0" smtClean="0">
                <a:solidFill>
                  <a:schemeClr val="accent2"/>
                </a:solidFill>
                <a:cs typeface="Symbol" charset="2"/>
              </a:rPr>
              <a:t>growth timescale </a:t>
            </a:r>
            <a:r>
              <a:rPr lang="en-US" dirty="0" smtClean="0">
                <a:cs typeface="Symbol" charset="2"/>
              </a:rPr>
              <a:t>must be </a:t>
            </a:r>
            <a:r>
              <a:rPr lang="en-US" dirty="0" smtClean="0">
                <a:solidFill>
                  <a:srgbClr val="C0504D"/>
                </a:solidFill>
                <a:cs typeface="Symbol" charset="2"/>
              </a:rPr>
              <a:t>shorter</a:t>
            </a:r>
            <a:r>
              <a:rPr lang="en-US" dirty="0" smtClean="0">
                <a:cs typeface="Symbol" charset="2"/>
              </a:rPr>
              <a:t> than the </a:t>
            </a:r>
            <a:r>
              <a:rPr lang="en-US" dirty="0" smtClean="0">
                <a:solidFill>
                  <a:srgbClr val="C0504D"/>
                </a:solidFill>
                <a:cs typeface="Symbol" charset="2"/>
              </a:rPr>
              <a:t>advection timescale </a:t>
            </a:r>
            <a:r>
              <a:rPr lang="en-US" dirty="0" smtClean="0">
                <a:cs typeface="Symbol" charset="2"/>
              </a:rPr>
              <a:t>towards the shock </a:t>
            </a:r>
            <a:r>
              <a:rPr lang="en-US" dirty="0" err="1" smtClean="0">
                <a:latin typeface="Symbol" charset="2"/>
                <a:cs typeface="Symbol" charset="2"/>
              </a:rPr>
              <a:t>t</a:t>
            </a:r>
            <a:r>
              <a:rPr lang="en-US" baseline="-25000" dirty="0" err="1" smtClean="0">
                <a:cs typeface="Symbol" charset="2"/>
              </a:rPr>
              <a:t>ADV</a:t>
            </a:r>
            <a:r>
              <a:rPr lang="en-US" dirty="0" smtClean="0">
                <a:cs typeface="Symbol" charset="2"/>
              </a:rPr>
              <a:t>=</a:t>
            </a:r>
            <a:r>
              <a:rPr lang="en-US" dirty="0" smtClean="0">
                <a:latin typeface="Symbol" charset="2"/>
                <a:cs typeface="Symbol" charset="2"/>
              </a:rPr>
              <a:t>k/</a:t>
            </a:r>
            <a:r>
              <a:rPr lang="en-US" dirty="0" smtClean="0">
                <a:cs typeface="Symbol" charset="2"/>
              </a:rPr>
              <a:t>v</a:t>
            </a:r>
            <a:r>
              <a:rPr lang="en-US" baseline="-25000" dirty="0" smtClean="0">
                <a:cs typeface="Symbol" charset="2"/>
              </a:rPr>
              <a:t>sh</a:t>
            </a:r>
            <a:r>
              <a:rPr lang="en-US" baseline="30000" dirty="0" smtClean="0">
                <a:cs typeface="Symbol" charset="2"/>
              </a:rPr>
              <a:t>2</a:t>
            </a:r>
            <a:r>
              <a:rPr lang="en-US" dirty="0" smtClean="0">
                <a:cs typeface="Symbol" charset="2"/>
              </a:rPr>
              <a:t>, where </a:t>
            </a:r>
            <a:r>
              <a:rPr lang="en-US" dirty="0" smtClean="0">
                <a:latin typeface="Symbol" charset="2"/>
                <a:cs typeface="Symbol" charset="2"/>
              </a:rPr>
              <a:t>k=</a:t>
            </a:r>
            <a:r>
              <a:rPr lang="en-US" dirty="0" err="1" smtClean="0">
                <a:latin typeface="Symbol" charset="2"/>
                <a:cs typeface="Symbol" charset="2"/>
              </a:rPr>
              <a:t>hk</a:t>
            </a:r>
            <a:r>
              <a:rPr lang="en-US" baseline="-25000" dirty="0" err="1" smtClean="0">
                <a:cs typeface="Symbol" charset="2"/>
              </a:rPr>
              <a:t>B</a:t>
            </a:r>
            <a:r>
              <a:rPr lang="en-US" baseline="-25000" dirty="0" smtClean="0">
                <a:cs typeface="Symbol" charset="2"/>
              </a:rPr>
              <a:t>,</a:t>
            </a:r>
            <a:r>
              <a:rPr lang="en-US" dirty="0" smtClean="0">
                <a:cs typeface="Symbol" charset="2"/>
              </a:rPr>
              <a:t> </a:t>
            </a:r>
          </a:p>
          <a:p>
            <a:r>
              <a:rPr lang="en-US" dirty="0" err="1" smtClean="0">
                <a:latin typeface="Symbol" charset="2"/>
                <a:cs typeface="Symbol" charset="2"/>
              </a:rPr>
              <a:t>k</a:t>
            </a:r>
            <a:r>
              <a:rPr lang="en-US" baseline="-25000" dirty="0" err="1" smtClean="0">
                <a:cs typeface="Symbol" charset="2"/>
              </a:rPr>
              <a:t>B</a:t>
            </a:r>
            <a:r>
              <a:rPr lang="en-US" dirty="0" smtClean="0">
                <a:cs typeface="Symbol" charset="2"/>
              </a:rPr>
              <a:t>=</a:t>
            </a:r>
            <a:r>
              <a:rPr lang="en-US" dirty="0" err="1" smtClean="0">
                <a:cs typeface="Symbol" charset="2"/>
              </a:rPr>
              <a:t>cr</a:t>
            </a:r>
            <a:r>
              <a:rPr lang="en-US" baseline="-25000" dirty="0" err="1" smtClean="0">
                <a:cs typeface="Symbol" charset="2"/>
              </a:rPr>
              <a:t>L</a:t>
            </a:r>
            <a:r>
              <a:rPr lang="en-US" dirty="0" smtClean="0">
                <a:cs typeface="Symbol" charset="2"/>
              </a:rPr>
              <a:t>/3, </a:t>
            </a:r>
            <a:r>
              <a:rPr lang="en-US" dirty="0" err="1" smtClean="0">
                <a:cs typeface="Symbol" charset="2"/>
              </a:rPr>
              <a:t>r</a:t>
            </a:r>
            <a:r>
              <a:rPr lang="en-US" baseline="-25000" dirty="0" err="1" smtClean="0">
                <a:cs typeface="Symbol" charset="2"/>
              </a:rPr>
              <a:t>L</a:t>
            </a:r>
            <a:r>
              <a:rPr lang="en-US" dirty="0" smtClean="0">
                <a:cs typeface="Symbol" charset="2"/>
              </a:rPr>
              <a:t> is the </a:t>
            </a:r>
            <a:r>
              <a:rPr lang="en-US" dirty="0" err="1" smtClean="0">
                <a:solidFill>
                  <a:srgbClr val="C0504D"/>
                </a:solidFill>
                <a:cs typeface="Symbol" charset="2"/>
              </a:rPr>
              <a:t>Larmor</a:t>
            </a:r>
            <a:r>
              <a:rPr lang="en-US" dirty="0" smtClean="0">
                <a:solidFill>
                  <a:srgbClr val="C0504D"/>
                </a:solidFill>
                <a:cs typeface="Symbol" charset="2"/>
              </a:rPr>
              <a:t> radius</a:t>
            </a:r>
            <a:r>
              <a:rPr lang="en-US" dirty="0" smtClean="0">
                <a:cs typeface="Symbol" charset="2"/>
              </a:rPr>
              <a:t>, and </a:t>
            </a:r>
            <a:r>
              <a:rPr lang="en-US" dirty="0" smtClean="0">
                <a:latin typeface="Symbol" charset="2"/>
                <a:cs typeface="Symbol" charset="2"/>
              </a:rPr>
              <a:t>k</a:t>
            </a:r>
            <a:r>
              <a:rPr lang="en-US" dirty="0" smtClean="0">
                <a:cs typeface="Symbol" charset="2"/>
              </a:rPr>
              <a:t> is calculated with the </a:t>
            </a:r>
            <a:r>
              <a:rPr lang="en-US" dirty="0" smtClean="0">
                <a:solidFill>
                  <a:srgbClr val="C0504D"/>
                </a:solidFill>
                <a:cs typeface="Symbol" charset="2"/>
              </a:rPr>
              <a:t>background magnetic field</a:t>
            </a:r>
            <a:r>
              <a:rPr lang="en-US" dirty="0" smtClean="0">
                <a:cs typeface="Symbol" charset="2"/>
              </a:rPr>
              <a:t>. We find:</a:t>
            </a:r>
          </a:p>
          <a:p>
            <a:r>
              <a:rPr lang="en-US" dirty="0" smtClean="0">
                <a:cs typeface="Symbol" charset="2"/>
              </a:rPr>
              <a:t>The condition </a:t>
            </a:r>
            <a:r>
              <a:rPr lang="en-US" dirty="0" err="1" smtClean="0">
                <a:solidFill>
                  <a:srgbClr val="C0504D"/>
                </a:solidFill>
                <a:latin typeface="Symbol" charset="2"/>
                <a:cs typeface="Symbol" charset="2"/>
              </a:rPr>
              <a:t>t</a:t>
            </a:r>
            <a:r>
              <a:rPr lang="en-US" baseline="-25000" dirty="0" err="1" smtClean="0">
                <a:solidFill>
                  <a:srgbClr val="C0504D"/>
                </a:solidFill>
                <a:cs typeface="Symbol" charset="2"/>
              </a:rPr>
              <a:t>NR-st</a:t>
            </a:r>
            <a:r>
              <a:rPr lang="en-US" dirty="0" smtClean="0">
                <a:solidFill>
                  <a:srgbClr val="C0504D"/>
                </a:solidFill>
                <a:cs typeface="Symbol" charset="2"/>
              </a:rPr>
              <a:t> &lt; </a:t>
            </a:r>
            <a:r>
              <a:rPr lang="en-US" dirty="0" err="1" smtClean="0">
                <a:solidFill>
                  <a:srgbClr val="C0504D"/>
                </a:solidFill>
                <a:latin typeface="Symbol" charset="2"/>
                <a:cs typeface="Symbol" charset="2"/>
              </a:rPr>
              <a:t>t</a:t>
            </a:r>
            <a:r>
              <a:rPr lang="en-US" baseline="-25000" dirty="0" err="1" smtClean="0">
                <a:solidFill>
                  <a:srgbClr val="C0504D"/>
                </a:solidFill>
                <a:cs typeface="Symbol" charset="2"/>
              </a:rPr>
              <a:t>ADV</a:t>
            </a:r>
            <a:r>
              <a:rPr lang="en-US" dirty="0" smtClean="0">
                <a:solidFill>
                  <a:srgbClr val="C0504D"/>
                </a:solidFill>
                <a:cs typeface="Symbol" charset="2"/>
              </a:rPr>
              <a:t> </a:t>
            </a:r>
            <a:r>
              <a:rPr lang="en-US" dirty="0" smtClean="0">
                <a:cs typeface="Symbol" charset="2"/>
              </a:rPr>
              <a:t>is necessary for the instability to develop and cosmic rays to be confined around the shock, but not sufficient.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02720126"/>
              </p:ext>
            </p:extLst>
          </p:nvPr>
        </p:nvGraphicFramePr>
        <p:xfrm>
          <a:off x="3467755" y="3817908"/>
          <a:ext cx="3237845" cy="654110"/>
        </p:xfrm>
        <a:graphic>
          <a:graphicData uri="http://schemas.openxmlformats.org/presentationml/2006/ole">
            <mc:AlternateContent xmlns:mc="http://schemas.openxmlformats.org/markup-compatibility/2006">
              <mc:Choice xmlns:v="urn:schemas-microsoft-com:vml" Requires="v">
                <p:oleObj spid="_x0000_s5211" name="Equation" r:id="rId3" imgW="1257300" imgH="254000" progId="Equation.3">
                  <p:embed/>
                </p:oleObj>
              </mc:Choice>
              <mc:Fallback>
                <p:oleObj name="Equation" r:id="rId3" imgW="1257300" imgH="254000" progId="Equation.3">
                  <p:embed/>
                  <p:pic>
                    <p:nvPicPr>
                      <p:cNvPr id="0" name=""/>
                      <p:cNvPicPr/>
                      <p:nvPr/>
                    </p:nvPicPr>
                    <p:blipFill>
                      <a:blip r:embed="rId4"/>
                      <a:stretch>
                        <a:fillRect/>
                      </a:stretch>
                    </p:blipFill>
                    <p:spPr>
                      <a:xfrm>
                        <a:off x="3467755" y="3817908"/>
                        <a:ext cx="3237845" cy="654110"/>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r>
              <a:rPr lang="en-US" smtClean="0"/>
              <a:t>August 11 2017</a:t>
            </a:r>
            <a:endParaRPr lang="en-US"/>
          </a:p>
        </p:txBody>
      </p:sp>
      <p:sp>
        <p:nvSpPr>
          <p:cNvPr id="6" name="Footer Placeholder 5"/>
          <p:cNvSpPr>
            <a:spLocks noGrp="1"/>
          </p:cNvSpPr>
          <p:nvPr>
            <p:ph type="ftr" sz="quarter" idx="11"/>
          </p:nvPr>
        </p:nvSpPr>
        <p:spPr/>
        <p:txBody>
          <a:bodyPr/>
          <a:lstStyle/>
          <a:p>
            <a:r>
              <a:rPr lang="en-US" smtClean="0"/>
              <a:t>TevPA 2017 : VVD</a:t>
            </a:r>
            <a:endParaRPr lang="en-US"/>
          </a:p>
        </p:txBody>
      </p:sp>
      <p:sp>
        <p:nvSpPr>
          <p:cNvPr id="7" name="Slide Number Placeholder 6"/>
          <p:cNvSpPr>
            <a:spLocks noGrp="1"/>
          </p:cNvSpPr>
          <p:nvPr>
            <p:ph type="sldNum" sz="quarter" idx="12"/>
          </p:nvPr>
        </p:nvSpPr>
        <p:spPr/>
        <p:txBody>
          <a:bodyPr/>
          <a:lstStyle/>
          <a:p>
            <a:fld id="{B4DFA186-0F85-4E49-B8CC-7210AC12B06C}" type="slidenum">
              <a:rPr lang="en-US" smtClean="0"/>
              <a:t>8</a:t>
            </a:fld>
            <a:endParaRPr lang="en-US"/>
          </a:p>
        </p:txBody>
      </p:sp>
    </p:spTree>
    <p:extLst>
      <p:ext uri="{BB962C8B-B14F-4D97-AF65-F5344CB8AC3E}">
        <p14:creationId xmlns:p14="http://schemas.microsoft.com/office/powerpoint/2010/main" val="15734683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754062"/>
          </a:xfrm>
        </p:spPr>
        <p:txBody>
          <a:bodyPr>
            <a:normAutofit fontScale="90000"/>
          </a:bodyPr>
          <a:lstStyle/>
          <a:p>
            <a:r>
              <a:rPr lang="en-US" dirty="0" smtClean="0">
                <a:solidFill>
                  <a:srgbClr val="0000FF"/>
                </a:solidFill>
              </a:rPr>
              <a:t>Other Modes</a:t>
            </a:r>
            <a:endParaRPr lang="en-US" dirty="0">
              <a:solidFill>
                <a:srgbClr val="0000FF"/>
              </a:solidFill>
            </a:endParaRPr>
          </a:p>
        </p:txBody>
      </p:sp>
      <p:sp>
        <p:nvSpPr>
          <p:cNvPr id="3" name="Content Placeholder 2"/>
          <p:cNvSpPr>
            <a:spLocks noGrp="1"/>
          </p:cNvSpPr>
          <p:nvPr>
            <p:ph idx="1"/>
          </p:nvPr>
        </p:nvSpPr>
        <p:spPr>
          <a:xfrm>
            <a:off x="457200" y="1163637"/>
            <a:ext cx="8229600" cy="4525963"/>
          </a:xfrm>
        </p:spPr>
        <p:txBody>
          <a:bodyPr/>
          <a:lstStyle/>
          <a:p>
            <a:r>
              <a:rPr lang="en-US" dirty="0" smtClean="0">
                <a:solidFill>
                  <a:srgbClr val="953735"/>
                </a:solidFill>
                <a:cs typeface="Symbol" charset="2"/>
              </a:rPr>
              <a:t>R instability has growth rate </a:t>
            </a:r>
            <a:r>
              <a:rPr lang="en-US" dirty="0" smtClean="0">
                <a:cs typeface="Symbol" charset="2"/>
              </a:rPr>
              <a:t>(Amato &amp; </a:t>
            </a:r>
            <a:r>
              <a:rPr lang="en-US" dirty="0" err="1" smtClean="0">
                <a:cs typeface="Symbol" charset="2"/>
              </a:rPr>
              <a:t>Blasi</a:t>
            </a:r>
            <a:r>
              <a:rPr lang="en-US" dirty="0" smtClean="0">
                <a:cs typeface="Symbol" charset="2"/>
              </a:rPr>
              <a:t> 2009, MNRAS, 392, 1591): </a:t>
            </a:r>
          </a:p>
          <a:p>
            <a:pPr marL="0" indent="0">
              <a:buNone/>
            </a:pPr>
            <a:r>
              <a:rPr lang="en-US" dirty="0" smtClean="0">
                <a:latin typeface="Symbol" charset="2"/>
                <a:cs typeface="Symbol" charset="2"/>
              </a:rPr>
              <a:t>		</a:t>
            </a:r>
            <a:r>
              <a:rPr lang="en-US" dirty="0" err="1" smtClean="0">
                <a:latin typeface="Symbol" charset="2"/>
                <a:cs typeface="Symbol" charset="2"/>
              </a:rPr>
              <a:t>t</a:t>
            </a:r>
            <a:r>
              <a:rPr lang="en-US" baseline="-25000" dirty="0" err="1" smtClean="0">
                <a:cs typeface="Symbol" charset="2"/>
              </a:rPr>
              <a:t>R-st</a:t>
            </a:r>
            <a:r>
              <a:rPr lang="en-US" dirty="0" smtClean="0">
                <a:latin typeface="ＭＳ ゴシック"/>
                <a:ea typeface="ＭＳ ゴシック"/>
                <a:cs typeface="ＭＳ ゴシック"/>
              </a:rPr>
              <a:t>≅(</a:t>
            </a:r>
            <a:r>
              <a:rPr lang="en-US" dirty="0" err="1" smtClean="0">
                <a:latin typeface="Symbol" charset="2"/>
                <a:ea typeface="ＭＳ ゴシック"/>
                <a:cs typeface="Symbol" charset="2"/>
              </a:rPr>
              <a:t>ps</a:t>
            </a:r>
            <a:r>
              <a:rPr lang="en-US" dirty="0" smtClean="0">
                <a:ea typeface="ＭＳ ゴシック"/>
                <a:cs typeface="Symbol" charset="2"/>
              </a:rPr>
              <a:t>/8)</a:t>
            </a:r>
            <a:r>
              <a:rPr lang="en-US" baseline="30000" dirty="0" smtClean="0">
                <a:ea typeface="ＭＳ ゴシック"/>
                <a:cs typeface="Symbol" charset="2"/>
              </a:rPr>
              <a:t>0.5</a:t>
            </a:r>
            <a:r>
              <a:rPr lang="en-US" dirty="0" smtClean="0">
                <a:ea typeface="ＭＳ ゴシック"/>
                <a:cs typeface="Symbol" charset="2"/>
              </a:rPr>
              <a:t>/</a:t>
            </a:r>
            <a:r>
              <a:rPr lang="en-US" dirty="0" err="1" smtClean="0">
                <a:ea typeface="ＭＳ ゴシック"/>
                <a:cs typeface="Symbol" charset="2"/>
              </a:rPr>
              <a:t>r</a:t>
            </a:r>
            <a:r>
              <a:rPr lang="en-US" baseline="-25000" dirty="0" err="1" smtClean="0">
                <a:ea typeface="ＭＳ ゴシック"/>
                <a:cs typeface="Symbol" charset="2"/>
              </a:rPr>
              <a:t>Lmax</a:t>
            </a:r>
            <a:r>
              <a:rPr lang="en-US" baseline="-25000" dirty="0" smtClean="0">
                <a:ea typeface="ＭＳ ゴシック"/>
                <a:cs typeface="Symbol" charset="2"/>
              </a:rPr>
              <a:t>, </a:t>
            </a:r>
            <a:r>
              <a:rPr lang="en-US" dirty="0" smtClean="0">
                <a:ea typeface="ＭＳ ゴシック"/>
                <a:cs typeface="Symbol" charset="2"/>
              </a:rPr>
              <a:t>with </a:t>
            </a:r>
            <a:r>
              <a:rPr lang="en-US" dirty="0" smtClean="0">
                <a:latin typeface="Symbol" charset="2"/>
                <a:ea typeface="ＭＳ ゴシック"/>
                <a:cs typeface="Symbol" charset="2"/>
              </a:rPr>
              <a:t>s</a:t>
            </a:r>
            <a:r>
              <a:rPr lang="en-US" dirty="0" smtClean="0">
                <a:ea typeface="ＭＳ ゴシック"/>
                <a:cs typeface="Symbol" charset="2"/>
              </a:rPr>
              <a:t> ~ 3×10</a:t>
            </a:r>
            <a:r>
              <a:rPr lang="en-US" baseline="30000" dirty="0" smtClean="0">
                <a:ea typeface="ＭＳ ゴシック"/>
                <a:cs typeface="Symbol" charset="2"/>
              </a:rPr>
              <a:t>16</a:t>
            </a:r>
            <a:r>
              <a:rPr lang="en-US" dirty="0" smtClean="0">
                <a:ea typeface="ＭＳ ゴシック"/>
                <a:cs typeface="Symbol" charset="2"/>
              </a:rPr>
              <a:t> cm</a:t>
            </a:r>
            <a:r>
              <a:rPr lang="en-US" baseline="30000" dirty="0" smtClean="0">
                <a:ea typeface="ＭＳ ゴシック"/>
                <a:cs typeface="Symbol" charset="2"/>
              </a:rPr>
              <a:t>2</a:t>
            </a:r>
            <a:r>
              <a:rPr lang="en-US" dirty="0" smtClean="0">
                <a:ea typeface="ＭＳ ゴシック"/>
                <a:cs typeface="Symbol" charset="2"/>
              </a:rPr>
              <a:t> s</a:t>
            </a:r>
            <a:r>
              <a:rPr lang="en-US" baseline="30000" dirty="0" smtClean="0">
                <a:ea typeface="ＭＳ ゴシック"/>
                <a:cs typeface="Symbol" charset="2"/>
              </a:rPr>
              <a:t>2. </a:t>
            </a:r>
            <a:r>
              <a:rPr lang="en-US" dirty="0" smtClean="0">
                <a:ea typeface="ＭＳ ゴシック"/>
                <a:cs typeface="Symbol" charset="2"/>
              </a:rPr>
              <a:t> 		Thus </a:t>
            </a:r>
            <a:r>
              <a:rPr lang="en-US" dirty="0" err="1" smtClean="0">
                <a:latin typeface="Symbol" charset="2"/>
                <a:ea typeface="ＭＳ ゴシック"/>
                <a:cs typeface="Symbol" charset="2"/>
              </a:rPr>
              <a:t>t</a:t>
            </a:r>
            <a:r>
              <a:rPr lang="en-US" baseline="-25000" dirty="0" err="1" smtClean="0">
                <a:ea typeface="ＭＳ ゴシック"/>
                <a:cs typeface="Symbol" charset="2"/>
              </a:rPr>
              <a:t>R-st</a:t>
            </a:r>
            <a:r>
              <a:rPr lang="en-US" dirty="0" smtClean="0">
                <a:ea typeface="ＭＳ ゴシック"/>
                <a:cs typeface="Symbol" charset="2"/>
              </a:rPr>
              <a:t> </a:t>
            </a:r>
            <a:r>
              <a:rPr lang="en-US" dirty="0" smtClean="0">
                <a:latin typeface="ＭＳ ゴシック"/>
                <a:ea typeface="ＭＳ ゴシック"/>
                <a:cs typeface="ＭＳ ゴシック"/>
              </a:rPr>
              <a:t>≅</a:t>
            </a:r>
            <a:r>
              <a:rPr lang="en-US" dirty="0" smtClean="0">
                <a:cs typeface="Symbol" charset="2"/>
              </a:rPr>
              <a:t> 16 </a:t>
            </a:r>
            <a:r>
              <a:rPr lang="en-US" dirty="0" err="1" smtClean="0">
                <a:latin typeface="Symbol" charset="2"/>
                <a:cs typeface="Symbol" charset="2"/>
              </a:rPr>
              <a:t>t</a:t>
            </a:r>
            <a:r>
              <a:rPr lang="en-US" baseline="-25000" dirty="0" err="1" smtClean="0">
                <a:cs typeface="Symbol" charset="2"/>
              </a:rPr>
              <a:t>NR-st</a:t>
            </a:r>
            <a:r>
              <a:rPr lang="en-US" dirty="0" smtClean="0">
                <a:cs typeface="Symbol" charset="2"/>
              </a:rPr>
              <a:t> at 1 </a:t>
            </a:r>
            <a:r>
              <a:rPr lang="en-US" dirty="0" err="1" smtClean="0">
                <a:cs typeface="Symbol" charset="2"/>
              </a:rPr>
              <a:t>PeV</a:t>
            </a:r>
            <a:r>
              <a:rPr lang="en-US" dirty="0" smtClean="0">
                <a:cs typeface="Symbol" charset="2"/>
              </a:rPr>
              <a:t>.</a:t>
            </a:r>
          </a:p>
          <a:p>
            <a:r>
              <a:rPr lang="en-US" dirty="0" err="1" smtClean="0">
                <a:cs typeface="Symbol" charset="2"/>
              </a:rPr>
              <a:t>Bykov</a:t>
            </a:r>
            <a:r>
              <a:rPr lang="en-US" dirty="0" smtClean="0">
                <a:cs typeface="Symbol" charset="2"/>
              </a:rPr>
              <a:t> et al (MNRAS, 410, 39) proposed </a:t>
            </a:r>
            <a:r>
              <a:rPr lang="en-US" dirty="0" smtClean="0">
                <a:solidFill>
                  <a:srgbClr val="953735"/>
                </a:solidFill>
                <a:cs typeface="Symbol" charset="2"/>
              </a:rPr>
              <a:t>a </a:t>
            </a:r>
            <a:r>
              <a:rPr lang="en-US" dirty="0" err="1" smtClean="0">
                <a:solidFill>
                  <a:srgbClr val="953735"/>
                </a:solidFill>
                <a:cs typeface="Symbol" charset="2"/>
              </a:rPr>
              <a:t>ponderomotive</a:t>
            </a:r>
            <a:r>
              <a:rPr lang="en-US" dirty="0" smtClean="0">
                <a:solidFill>
                  <a:srgbClr val="953735"/>
                </a:solidFill>
                <a:cs typeface="Symbol" charset="2"/>
              </a:rPr>
              <a:t> instability</a:t>
            </a:r>
            <a:r>
              <a:rPr lang="en-US" dirty="0" smtClean="0">
                <a:cs typeface="Symbol" charset="2"/>
              </a:rPr>
              <a:t>, that builds up magnetic fluctuations by the NR instability, with growth rate: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67763667"/>
              </p:ext>
            </p:extLst>
          </p:nvPr>
        </p:nvGraphicFramePr>
        <p:xfrm>
          <a:off x="4025900" y="5057934"/>
          <a:ext cx="4267200" cy="1263332"/>
        </p:xfrm>
        <a:graphic>
          <a:graphicData uri="http://schemas.openxmlformats.org/presentationml/2006/ole">
            <mc:AlternateContent xmlns:mc="http://schemas.openxmlformats.org/markup-compatibility/2006">
              <mc:Choice xmlns:v="urn:schemas-microsoft-com:vml" Requires="v">
                <p:oleObj spid="_x0000_s6236" name="Equation" r:id="rId3" imgW="1676400" imgH="495300" progId="Equation.3">
                  <p:embed/>
                </p:oleObj>
              </mc:Choice>
              <mc:Fallback>
                <p:oleObj name="Equation" r:id="rId3" imgW="1676400" imgH="495300" progId="Equation.3">
                  <p:embed/>
                  <p:pic>
                    <p:nvPicPr>
                      <p:cNvPr id="0" name=""/>
                      <p:cNvPicPr/>
                      <p:nvPr/>
                    </p:nvPicPr>
                    <p:blipFill>
                      <a:blip r:embed="rId4"/>
                      <a:stretch>
                        <a:fillRect/>
                      </a:stretch>
                    </p:blipFill>
                    <p:spPr>
                      <a:xfrm>
                        <a:off x="4025900" y="5057934"/>
                        <a:ext cx="4267200" cy="1263332"/>
                      </a:xfrm>
                      <a:prstGeom prst="rect">
                        <a:avLst/>
                      </a:prstGeom>
                      <a:solidFill>
                        <a:schemeClr val="bg1">
                          <a:lumMod val="75000"/>
                        </a:schemeClr>
                      </a:solidFill>
                      <a:ln>
                        <a:solidFill>
                          <a:schemeClr val="bg1"/>
                        </a:solidFill>
                      </a:ln>
                    </p:spPr>
                  </p:pic>
                </p:oleObj>
              </mc:Fallback>
            </mc:AlternateContent>
          </a:graphicData>
        </a:graphic>
      </p:graphicFrame>
      <p:sp>
        <p:nvSpPr>
          <p:cNvPr id="6" name="TextBox 5"/>
          <p:cNvSpPr txBox="1"/>
          <p:nvPr/>
        </p:nvSpPr>
        <p:spPr>
          <a:xfrm>
            <a:off x="50800" y="5359400"/>
            <a:ext cx="3924300" cy="1200329"/>
          </a:xfrm>
          <a:prstGeom prst="rect">
            <a:avLst/>
          </a:prstGeom>
          <a:noFill/>
        </p:spPr>
        <p:txBody>
          <a:bodyPr wrap="square" rtlCol="0">
            <a:spAutoFit/>
          </a:bodyPr>
          <a:lstStyle/>
          <a:p>
            <a:r>
              <a:rPr lang="en-US" dirty="0" smtClean="0"/>
              <a:t>Where A</a:t>
            </a:r>
            <a:r>
              <a:rPr lang="en-US" baseline="-25000" dirty="0" smtClean="0"/>
              <a:t>10</a:t>
            </a:r>
            <a:r>
              <a:rPr lang="en-US" dirty="0" smtClean="0"/>
              <a:t> = B</a:t>
            </a:r>
            <a:r>
              <a:rPr lang="en-US" baseline="-25000" dirty="0" smtClean="0"/>
              <a:t>NR</a:t>
            </a:r>
            <a:r>
              <a:rPr lang="en-US" baseline="30000" dirty="0" smtClean="0"/>
              <a:t>2</a:t>
            </a:r>
            <a:r>
              <a:rPr lang="en-US" dirty="0" smtClean="0"/>
              <a:t>/B</a:t>
            </a:r>
            <a:r>
              <a:rPr lang="en-US" baseline="-25000" dirty="0" smtClean="0"/>
              <a:t>0</a:t>
            </a:r>
            <a:r>
              <a:rPr lang="en-US" baseline="30000" dirty="0" smtClean="0"/>
              <a:t>2 </a:t>
            </a:r>
            <a:r>
              <a:rPr lang="en-US" dirty="0" smtClean="0"/>
              <a:t>refers to increase in magnetic energy over background energy, </a:t>
            </a:r>
            <a:r>
              <a:rPr lang="en-US" dirty="0"/>
              <a:t>(</a:t>
            </a:r>
            <a:r>
              <a:rPr lang="en-US" dirty="0" smtClean="0"/>
              <a:t>normalized to 10).  Timescale is shorter than </a:t>
            </a:r>
            <a:r>
              <a:rPr lang="en-US" dirty="0" err="1" smtClean="0">
                <a:latin typeface="Symbol" charset="2"/>
                <a:cs typeface="Symbol" charset="2"/>
              </a:rPr>
              <a:t>t</a:t>
            </a:r>
            <a:r>
              <a:rPr lang="en-US" baseline="-25000" dirty="0" err="1" smtClean="0">
                <a:cs typeface="Symbol" charset="2"/>
              </a:rPr>
              <a:t>ADV</a:t>
            </a:r>
            <a:r>
              <a:rPr lang="en-US" baseline="-25000" dirty="0" smtClean="0">
                <a:cs typeface="Symbol" charset="2"/>
              </a:rPr>
              <a:t> </a:t>
            </a:r>
            <a:r>
              <a:rPr lang="en-US" dirty="0">
                <a:cs typeface="Symbol" charset="2"/>
              </a:rPr>
              <a:t> </a:t>
            </a:r>
            <a:r>
              <a:rPr lang="en-US" dirty="0" smtClean="0">
                <a:cs typeface="Symbol" charset="2"/>
              </a:rPr>
              <a:t>for</a:t>
            </a:r>
            <a:r>
              <a:rPr lang="en-US" dirty="0" smtClean="0"/>
              <a:t> </a:t>
            </a:r>
            <a:r>
              <a:rPr lang="en-US" dirty="0" err="1" smtClean="0"/>
              <a:t>kr</a:t>
            </a:r>
            <a:r>
              <a:rPr lang="en-US" baseline="-25000" dirty="0" err="1" smtClean="0"/>
              <a:t>L,max</a:t>
            </a:r>
            <a:r>
              <a:rPr lang="en-US" dirty="0" smtClean="0">
                <a:latin typeface="ＭＳ ゴシック"/>
                <a:ea typeface="ＭＳ ゴシック"/>
                <a:cs typeface="ＭＳ ゴシック"/>
              </a:rPr>
              <a:t>≅ 1.</a:t>
            </a:r>
          </a:p>
        </p:txBody>
      </p:sp>
      <p:sp>
        <p:nvSpPr>
          <p:cNvPr id="5" name="Date Placeholder 4"/>
          <p:cNvSpPr>
            <a:spLocks noGrp="1"/>
          </p:cNvSpPr>
          <p:nvPr>
            <p:ph type="dt" sz="half" idx="10"/>
          </p:nvPr>
        </p:nvSpPr>
        <p:spPr/>
        <p:txBody>
          <a:bodyPr/>
          <a:lstStyle/>
          <a:p>
            <a:r>
              <a:rPr lang="en-US" smtClean="0"/>
              <a:t>August 11 2017</a:t>
            </a:r>
            <a:endParaRPr lang="en-US"/>
          </a:p>
        </p:txBody>
      </p:sp>
      <p:sp>
        <p:nvSpPr>
          <p:cNvPr id="7" name="Footer Placeholder 6"/>
          <p:cNvSpPr>
            <a:spLocks noGrp="1"/>
          </p:cNvSpPr>
          <p:nvPr>
            <p:ph type="ftr" sz="quarter" idx="11"/>
          </p:nvPr>
        </p:nvSpPr>
        <p:spPr/>
        <p:txBody>
          <a:bodyPr/>
          <a:lstStyle/>
          <a:p>
            <a:r>
              <a:rPr lang="en-US" smtClean="0"/>
              <a:t>TevPA 2017 : VVD</a:t>
            </a:r>
            <a:endParaRPr lang="en-US"/>
          </a:p>
        </p:txBody>
      </p:sp>
      <p:sp>
        <p:nvSpPr>
          <p:cNvPr id="8" name="Slide Number Placeholder 7"/>
          <p:cNvSpPr>
            <a:spLocks noGrp="1"/>
          </p:cNvSpPr>
          <p:nvPr>
            <p:ph type="sldNum" sz="quarter" idx="12"/>
          </p:nvPr>
        </p:nvSpPr>
        <p:spPr/>
        <p:txBody>
          <a:bodyPr/>
          <a:lstStyle/>
          <a:p>
            <a:fld id="{B4DFA186-0F85-4E49-B8CC-7210AC12B06C}" type="slidenum">
              <a:rPr lang="en-US" smtClean="0"/>
              <a:t>9</a:t>
            </a:fld>
            <a:endParaRPr lang="en-US"/>
          </a:p>
        </p:txBody>
      </p:sp>
    </p:spTree>
    <p:extLst>
      <p:ext uri="{BB962C8B-B14F-4D97-AF65-F5344CB8AC3E}">
        <p14:creationId xmlns:p14="http://schemas.microsoft.com/office/powerpoint/2010/main" val="12813561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8197</TotalTime>
  <Words>1537</Words>
  <Application>Microsoft Macintosh PowerPoint</Application>
  <PresentationFormat>On-screen Show (4:3)</PresentationFormat>
  <Paragraphs>198</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Gamma-rays and Neutrinos from Efficient Cosmic-Ray Acceleration in Young Supernovae</vt:lpstr>
      <vt:lpstr>SNRs - Galactic Pevatrons? </vt:lpstr>
      <vt:lpstr>Gamma-rays from SNe</vt:lpstr>
      <vt:lpstr>SN 1993J</vt:lpstr>
      <vt:lpstr>SN 1993J (Contd)</vt:lpstr>
      <vt:lpstr>SN 1993J (Contd)</vt:lpstr>
      <vt:lpstr>Streaming Instabilities</vt:lpstr>
      <vt:lpstr>NR Modes (Contd)</vt:lpstr>
      <vt:lpstr>Other Modes</vt:lpstr>
      <vt:lpstr>Maximum Energies</vt:lpstr>
      <vt:lpstr>Maximum Energies (Contd)</vt:lpstr>
      <vt:lpstr>Particle Acceleration Modelling</vt:lpstr>
      <vt:lpstr>Gamma-ray Absorption</vt:lpstr>
      <vt:lpstr>Gamma-Ray Absorption (Preliminary)</vt:lpstr>
      <vt:lpstr>Emission from secondary leptons</vt:lpstr>
      <vt:lpstr>Neutrinos</vt:lpstr>
      <vt:lpstr>Analysis of various effects</vt:lpstr>
      <vt:lpstr>Analysis of SN Types</vt:lpstr>
      <vt:lpstr>Conclusions</vt:lpstr>
      <vt:lpstr>PowerPoint Presentation</vt:lpstr>
      <vt:lpstr>SNRs as Particle Accelerators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Gamma-rays and Neutrinos from Efficient Cosmic-Ray Acceleration in Young Supernovae</dc:title>
  <dc:creator>Vikram</dc:creator>
  <cp:lastModifiedBy>Vikram</cp:lastModifiedBy>
  <cp:revision>67</cp:revision>
  <dcterms:created xsi:type="dcterms:W3CDTF">2016-06-02T00:53:58Z</dcterms:created>
  <dcterms:modified xsi:type="dcterms:W3CDTF">2017-08-11T15:03:59Z</dcterms:modified>
</cp:coreProperties>
</file>