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5" r:id="rId10"/>
    <p:sldId id="267" r:id="rId11"/>
    <p:sldId id="269" r:id="rId12"/>
    <p:sldId id="270" r:id="rId13"/>
    <p:sldId id="271" r:id="rId14"/>
    <p:sldId id="273" r:id="rId15"/>
    <p:sldId id="275" r:id="rId16"/>
    <p:sldId id="274" r:id="rId17"/>
    <p:sldId id="276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99CA"/>
    <a:srgbClr val="AEC5E0"/>
    <a:srgbClr val="305480"/>
    <a:srgbClr val="2C4A6E"/>
    <a:srgbClr val="1F3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769A5-D1F5-4639-B1AE-BD9DB89C668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6251A-62F9-45B7-A5A8-9092C12602B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7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60BB-B820-4E8F-B8C6-47BE1A84E67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53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03D9A-B9E5-4D87-A04C-652AB4C2C3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5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7336-B869-4DFB-B7AA-B8007611EB64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AFBC-CCB9-4855-9396-00CCE7CCA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31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7336-B869-4DFB-B7AA-B8007611EB64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AFBC-CCB9-4855-9396-00CCE7CCA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0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7336-B869-4DFB-B7AA-B8007611EB64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AFBC-CCB9-4855-9396-00CCE7CCA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7336-B869-4DFB-B7AA-B8007611EB64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AFBC-CCB9-4855-9396-00CCE7CCA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1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7336-B869-4DFB-B7AA-B8007611EB64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AFBC-CCB9-4855-9396-00CCE7CCA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1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7336-B869-4DFB-B7AA-B8007611EB64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AFBC-CCB9-4855-9396-00CCE7CCA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3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7336-B869-4DFB-B7AA-B8007611EB64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AFBC-CCB9-4855-9396-00CCE7CCA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8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7336-B869-4DFB-B7AA-B8007611EB64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AFBC-CCB9-4855-9396-00CCE7CCA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9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7336-B869-4DFB-B7AA-B8007611EB64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AFBC-CCB9-4855-9396-00CCE7CCA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8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7336-B869-4DFB-B7AA-B8007611EB64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AFBC-CCB9-4855-9396-00CCE7CCA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7336-B869-4DFB-B7AA-B8007611EB64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FAFBC-CCB9-4855-9396-00CCE7CCA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3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27336-B869-4DFB-B7AA-B8007611EB64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FAFBC-CCB9-4855-9396-00CCE7CCA61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9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0040" y="1628800"/>
            <a:ext cx="8204448" cy="147002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Autonomous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detection</a:t>
            </a:r>
            <a:r>
              <a:rPr lang="fr-FR" dirty="0" smtClean="0">
                <a:solidFill>
                  <a:schemeClr val="bg1"/>
                </a:solidFill>
              </a:rPr>
              <a:t> of </a:t>
            </a:r>
            <a:r>
              <a:rPr lang="fr-FR" dirty="0" smtClean="0">
                <a:solidFill>
                  <a:schemeClr val="bg1"/>
                </a:solidFill>
              </a:rPr>
              <a:t>air </a:t>
            </a:r>
            <a:r>
              <a:rPr lang="fr-FR" dirty="0" err="1" smtClean="0">
                <a:solidFill>
                  <a:schemeClr val="bg1"/>
                </a:solidFill>
              </a:rPr>
              <a:t>showers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with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the TREND </a:t>
            </a:r>
            <a:r>
              <a:rPr lang="fr-FR" dirty="0" smtClean="0">
                <a:solidFill>
                  <a:schemeClr val="bg1"/>
                </a:solidFill>
              </a:rPr>
              <a:t>radio-</a:t>
            </a:r>
            <a:r>
              <a:rPr lang="fr-FR" dirty="0" err="1" smtClean="0">
                <a:solidFill>
                  <a:schemeClr val="bg1"/>
                </a:solidFill>
              </a:rPr>
              <a:t>array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94320" y="3384575"/>
            <a:ext cx="6400800" cy="1752600"/>
          </a:xfrm>
        </p:spPr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Olivier Martineau-Huynh</a:t>
            </a:r>
          </a:p>
          <a:p>
            <a:r>
              <a:rPr lang="fr-FR" dirty="0" smtClean="0">
                <a:solidFill>
                  <a:srgbClr val="FFFF00"/>
                </a:solidFill>
              </a:rPr>
              <a:t>TeVPA2017, </a:t>
            </a:r>
            <a:r>
              <a:rPr lang="fr-FR" dirty="0" smtClean="0">
                <a:solidFill>
                  <a:srgbClr val="FFFF00"/>
                </a:solidFill>
              </a:rPr>
              <a:t>Columbus</a:t>
            </a:r>
          </a:p>
          <a:p>
            <a:r>
              <a:rPr lang="fr-FR" dirty="0" err="1" smtClean="0">
                <a:solidFill>
                  <a:srgbClr val="FFFF00"/>
                </a:solidFill>
              </a:rPr>
              <a:t>Aug</a:t>
            </a:r>
            <a:r>
              <a:rPr lang="fr-FR" dirty="0" smtClean="0">
                <a:solidFill>
                  <a:srgbClr val="FFFF00"/>
                </a:solidFill>
              </a:rPr>
              <a:t>. </a:t>
            </a:r>
            <a:r>
              <a:rPr lang="fr-FR" dirty="0" smtClean="0">
                <a:solidFill>
                  <a:srgbClr val="FFFF00"/>
                </a:solidFill>
              </a:rPr>
              <a:t>10, </a:t>
            </a:r>
            <a:r>
              <a:rPr lang="fr-FR" dirty="0" smtClean="0">
                <a:solidFill>
                  <a:srgbClr val="FFFF00"/>
                </a:solidFill>
              </a:rPr>
              <a:t>2017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dirty="0" err="1" smtClean="0"/>
              <a:t>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ce réservé du contenu 2"/>
              <p:cNvSpPr txBox="1">
                <a:spLocks/>
              </p:cNvSpPr>
              <p:nvPr/>
            </p:nvSpPr>
            <p:spPr>
              <a:xfrm>
                <a:off x="107504" y="1038746"/>
                <a:ext cx="9036496" cy="230425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 smtClean="0"/>
                  <a:t>Simulated data set </a:t>
                </a:r>
                <a:r>
                  <a:rPr lang="fr-FR" dirty="0" err="1"/>
                  <a:t>allows</a:t>
                </a:r>
                <a:r>
                  <a:rPr lang="fr-FR" dirty="0"/>
                  <a:t> </a:t>
                </a:r>
                <a:r>
                  <a:rPr lang="fr-FR" dirty="0" err="1"/>
                  <a:t>computing</a:t>
                </a:r>
                <a:r>
                  <a:rPr lang="fr-FR" dirty="0"/>
                  <a:t> detector </a:t>
                </a:r>
                <a:r>
                  <a:rPr lang="fr-FR" dirty="0" err="1"/>
                  <a:t>apperture</a:t>
                </a:r>
                <a:r>
                  <a:rPr lang="fr-FR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𝑒𝑓𝑓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(</m:t>
                    </m:r>
                    <m:r>
                      <a:rPr lang="fr-FR" i="1">
                        <a:latin typeface="Cambria Math"/>
                      </a:rPr>
                      <m:t>𝐸</m:t>
                    </m:r>
                    <m:r>
                      <a:rPr lang="fr-FR" i="1">
                        <a:latin typeface="Cambria Math"/>
                      </a:rPr>
                      <m:t>,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,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)=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𝑠𝑖𝑚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(</m:t>
                    </m:r>
                    <m:r>
                      <a:rPr lang="fr-FR" i="1">
                        <a:latin typeface="Cambria Math"/>
                      </a:rPr>
                      <m:t>𝐸</m:t>
                    </m:r>
                    <m:r>
                      <a:rPr lang="fr-FR" i="1">
                        <a:latin typeface="Cambria Math"/>
                      </a:rPr>
                      <m:t>,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,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)∗</m:t>
                    </m:r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𝑑𝑒𝑡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r>
                          <a:rPr lang="fr-FR" i="1">
                            <a:latin typeface="Cambria Math"/>
                          </a:rPr>
                          <m:t>𝐸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𝑠𝑖𝑚</m:t>
                            </m:r>
                          </m:sub>
                        </m:sSub>
                        <m:r>
                          <a:rPr lang="fr-FR" i="1">
                            <a:latin typeface="Cambria Math"/>
                          </a:rPr>
                          <m:t>(</m:t>
                        </m:r>
                        <m:r>
                          <a:rPr lang="fr-FR" i="1">
                            <a:latin typeface="Cambria Math"/>
                          </a:rPr>
                          <m:t>𝐸</m:t>
                        </m:r>
                        <m:r>
                          <a:rPr lang="fr-FR" i="1">
                            <a:latin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fr-FR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  effective area [m²]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𝐴𝑝𝑝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a:rPr lang="fr-FR" i="1">
                            <a:latin typeface="Cambria Math"/>
                          </a:rPr>
                          <m:t>𝐸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=</m:t>
                    </m:r>
                    <m:nary>
                      <m:naryPr>
                        <m:chr m:val="∬"/>
                        <m:ctrlPr>
                          <a:rPr lang="fr-F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i="1">
                            <a:latin typeface="Cambria Math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fr-FR">
                            <a:latin typeface="Cambria Math"/>
                          </a:rPr>
                          <m:t>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fr-FR" i="1">
                                <a:latin typeface="Cambria Math"/>
                              </a:rPr>
                              <m:t>𝑒𝑓𝑓</m:t>
                            </m:r>
                          </m:sub>
                        </m:sSub>
                        <m:func>
                          <m:funcPr>
                            <m:ctrlPr>
                              <a:rPr lang="fr-FR" i="1">
                                <a:latin typeface="Cambria Math"/>
                              </a:rPr>
                            </m:ctrlPr>
                          </m:funcPr>
                          <m:fName>
                            <m:func>
                              <m:func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fr-FR" i="1">
                                    <a:latin typeface="Cambria Math"/>
                                  </a:rPr>
                                  <m:t>𝜃</m:t>
                                </m:r>
                              </m:e>
                            </m:func>
                            <m:r>
                              <m:rPr>
                                <m:sty m:val="p"/>
                              </m:rPr>
                              <a:rPr lang="fr-FR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fr-FR" i="1">
                                <a:latin typeface="Cambria Math"/>
                              </a:rPr>
                              <m:t>𝜃</m:t>
                            </m:r>
                            <m:r>
                              <a:rPr lang="fr-FR" i="1">
                                <a:latin typeface="Cambria Math"/>
                              </a:rPr>
                              <m:t>𝑑</m:t>
                            </m:r>
                            <m:r>
                              <a:rPr lang="fr-FR" i="1">
                                <a:latin typeface="Cambria Math"/>
                              </a:rPr>
                              <m:t>𝜃</m:t>
                            </m:r>
                            <m:r>
                              <a:rPr lang="fr-FR" i="1">
                                <a:latin typeface="Cambria Math"/>
                              </a:rPr>
                              <m:t>𝑑</m:t>
                            </m:r>
                            <m:r>
                              <a:rPr lang="fr-FR" i="1">
                                <a:latin typeface="Cambria Math"/>
                              </a:rPr>
                              <m:t>𝜙</m:t>
                            </m:r>
                          </m:e>
                        </m:func>
                        <m:r>
                          <a:rPr lang="fr-FR" i="1">
                            <a:latin typeface="Cambria Math"/>
                          </a:rPr>
                          <m:t> </m:t>
                        </m:r>
                      </m:e>
                    </m:nary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/>
                  <a:t>apperture</a:t>
                </a:r>
                <a:r>
                  <a:rPr lang="en-US" dirty="0"/>
                  <a:t> [m²sr]</a:t>
                </a:r>
              </a:p>
              <a:p>
                <a:r>
                  <a:rPr lang="fr-FR" dirty="0"/>
                  <a:t>Event </a:t>
                </a:r>
                <a:r>
                  <a:rPr lang="fr-FR" dirty="0" err="1"/>
                  <a:t>number</a:t>
                </a:r>
                <a:r>
                  <a:rPr lang="fr-FR" dirty="0"/>
                  <a:t> </a:t>
                </a:r>
                <a:r>
                  <a:rPr lang="fr-FR" dirty="0" err="1"/>
                  <a:t>during</a:t>
                </a:r>
                <a:r>
                  <a:rPr lang="fr-FR" dirty="0"/>
                  <a:t> </a:t>
                </a:r>
                <a:r>
                  <a:rPr lang="fr-FR" dirty="0" err="1"/>
                  <a:t>period</a:t>
                </a:r>
                <a:r>
                  <a:rPr lang="fr-FR" dirty="0"/>
                  <a:t> </a:t>
                </a:r>
                <a:r>
                  <a:rPr lang="fr-FR" dirty="0" err="1" smtClean="0">
                    <a:latin typeface="Symbol" panose="05050102010706020507" pitchFamily="18" charset="2"/>
                  </a:rPr>
                  <a:t>D</a:t>
                </a:r>
                <a:r>
                  <a:rPr lang="fr-FR" dirty="0" err="1" smtClean="0"/>
                  <a:t>t</a:t>
                </a:r>
                <a:r>
                  <a:rPr lang="fr-FR" dirty="0" smtClean="0"/>
                  <a:t>=80 </a:t>
                </a:r>
                <a:r>
                  <a:rPr lang="fr-FR" dirty="0" err="1" smtClean="0"/>
                  <a:t>days</a:t>
                </a:r>
                <a:r>
                  <a:rPr lang="fr-FR" dirty="0" smtClean="0"/>
                  <a:t>: </a:t>
                </a:r>
                <a:endParaRPr lang="fr-FR" dirty="0"/>
              </a:p>
              <a:p>
                <a:pPr lvl="1"/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fr-FR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fr-FR">
                            <a:latin typeface="Cambria Math"/>
                          </a:rPr>
                          <m:t>Δ</m:t>
                        </m:r>
                        <m:r>
                          <a:rPr lang="fr-FR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fr-FR" i="1">
                        <a:latin typeface="Cambria Math"/>
                      </a:rPr>
                      <m:t>= </m:t>
                    </m:r>
                    <m:nary>
                      <m:naryPr>
                        <m:ctrlPr>
                          <a:rPr lang="fr-F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i="1">
                            <a:latin typeface="Cambria Math"/>
                          </a:rPr>
                          <m:t>𝐸</m:t>
                        </m:r>
                      </m:sub>
                      <m:sup/>
                      <m:e>
                        <m:r>
                          <a:rPr lang="fr-FR" i="1">
                            <a:latin typeface="Cambria Math"/>
                          </a:rPr>
                          <m:t>𝐴𝑝𝑝</m:t>
                        </m:r>
                        <m:d>
                          <m:dPr>
                            <m:ctrlPr>
                              <a:rPr lang="fr-F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/>
                              </a:rPr>
                              <m:t>𝐸</m:t>
                            </m:r>
                          </m:e>
                        </m:d>
                        <m:f>
                          <m:fPr>
                            <m:ctrlPr>
                              <a:rPr lang="fr-FR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/>
                              </a:rPr>
                              <m:t>𝑑𝑁</m:t>
                            </m:r>
                          </m:num>
                          <m:den>
                            <m:r>
                              <a:rPr lang="fr-FR" i="1">
                                <a:latin typeface="Cambria Math"/>
                              </a:rPr>
                              <m:t>𝑑𝐸</m:t>
                            </m:r>
                          </m:den>
                        </m:f>
                        <m:r>
                          <a:rPr lang="fr-FR" i="1">
                            <a:latin typeface="Cambria Math"/>
                          </a:rPr>
                          <m:t>𝑑𝐸</m:t>
                        </m:r>
                      </m:e>
                    </m:nary>
                    <m:r>
                      <a:rPr lang="fr-FR" i="1">
                        <a:latin typeface="Cambria Math"/>
                      </a:rPr>
                      <m:t>∗</m:t>
                    </m:r>
                    <m:r>
                      <m:rPr>
                        <m:sty m:val="p"/>
                      </m:rPr>
                      <a:rPr lang="fr-FR">
                        <a:latin typeface="Cambria Math"/>
                      </a:rPr>
                      <m:t>Δ</m:t>
                    </m:r>
                    <m:r>
                      <a:rPr lang="fr-FR" i="1">
                        <a:latin typeface="Cambria Math"/>
                      </a:rPr>
                      <m:t>𝑡</m:t>
                    </m:r>
                    <m:r>
                      <a:rPr lang="fr-FR" i="1">
                        <a:latin typeface="Cambria Math"/>
                      </a:rPr>
                      <m:t> </m:t>
                    </m:r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differential</a:t>
                </a:r>
                <a:r>
                  <a:rPr lang="fr-FR" dirty="0"/>
                  <a:t> flux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𝑑𝑁</m:t>
                        </m:r>
                      </m:num>
                      <m:den>
                        <m:r>
                          <a:rPr lang="fr-FR" i="1">
                            <a:latin typeface="Cambria Math"/>
                          </a:rPr>
                          <m:t>𝑑𝐸</m:t>
                        </m:r>
                      </m:den>
                    </m:f>
                    <m:r>
                      <a:rPr lang="fr-FR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fr-FR" i="1">
                            <a:latin typeface="Cambria Math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−</m:t>
                        </m:r>
                        <m:r>
                          <a:rPr lang="fr-FR" i="1"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fr-FR" dirty="0"/>
                  <a:t> [m</a:t>
                </a:r>
                <a:r>
                  <a:rPr lang="fr-FR" baseline="30000" dirty="0"/>
                  <a:t>-2</a:t>
                </a:r>
                <a:r>
                  <a:rPr lang="fr-FR" dirty="0"/>
                  <a:t>sr</a:t>
                </a:r>
                <a:r>
                  <a:rPr lang="fr-FR" baseline="30000" dirty="0"/>
                  <a:t>-1</a:t>
                </a:r>
                <a:r>
                  <a:rPr lang="fr-FR" dirty="0"/>
                  <a:t>s</a:t>
                </a:r>
                <a:r>
                  <a:rPr lang="fr-FR" baseline="30000" dirty="0"/>
                  <a:t>-1</a:t>
                </a:r>
                <a:r>
                  <a:rPr lang="fr-FR" dirty="0"/>
                  <a:t>]</a:t>
                </a:r>
              </a:p>
              <a:p>
                <a:pPr lvl="1"/>
                <a:r>
                  <a:rPr lang="fr-FR" b="1" dirty="0"/>
                  <a:t>N(80 </a:t>
                </a:r>
                <a:r>
                  <a:rPr lang="fr-FR" b="1" dirty="0" err="1"/>
                  <a:t>days</a:t>
                </a:r>
                <a:r>
                  <a:rPr lang="fr-FR" b="1" dirty="0"/>
                  <a:t>)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b="1" i="1">
                            <a:latin typeface="Cambria Math"/>
                          </a:rPr>
                        </m:ctrlPr>
                      </m:sSubSupPr>
                      <m:e>
                        <m:r>
                          <a:rPr lang="fr-FR" b="1" i="1">
                            <a:latin typeface="Cambria Math"/>
                          </a:rPr>
                          <m:t>𝟏𝟕𝟕</m:t>
                        </m:r>
                      </m:e>
                      <m:sub>
                        <m:r>
                          <a:rPr lang="fr-FR" b="1" i="1">
                            <a:latin typeface="Cambria Math"/>
                          </a:rPr>
                          <m:t>−</m:t>
                        </m:r>
                        <m:r>
                          <a:rPr lang="fr-FR" b="1" i="1">
                            <a:latin typeface="Cambria Math"/>
                          </a:rPr>
                          <m:t>𝟒𝟒</m:t>
                        </m:r>
                      </m:sub>
                      <m:sup>
                        <m:r>
                          <a:rPr lang="fr-FR" b="1" i="1">
                            <a:latin typeface="Cambria Math"/>
                          </a:rPr>
                          <m:t>+</m:t>
                        </m:r>
                        <m:r>
                          <a:rPr lang="fr-FR" b="1" i="1">
                            <a:latin typeface="Cambria Math"/>
                          </a:rPr>
                          <m:t>𝟒𝟗</m:t>
                        </m:r>
                      </m:sup>
                    </m:sSubSup>
                    <m:r>
                      <a:rPr lang="fr-FR" b="1">
                        <a:latin typeface="Cambria Math"/>
                      </a:rPr>
                      <m:t>   </m:t>
                    </m:r>
                  </m:oMath>
                </a14:m>
                <a:r>
                  <a:rPr lang="fr-FR" dirty="0"/>
                  <a:t>(205 </a:t>
                </a:r>
                <a:r>
                  <a:rPr lang="fr-FR" dirty="0" err="1" smtClean="0"/>
                  <a:t>experimental</a:t>
                </a:r>
                <a:r>
                  <a:rPr lang="fr-FR" dirty="0" smtClean="0"/>
                  <a:t> candidates in </a:t>
                </a:r>
                <a:r>
                  <a:rPr lang="fr-FR" dirty="0"/>
                  <a:t>the </a:t>
                </a:r>
                <a:r>
                  <a:rPr lang="fr-FR" dirty="0" err="1" smtClean="0"/>
                  <a:t>corresponding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subset</a:t>
                </a:r>
                <a:r>
                  <a:rPr lang="fr-FR" dirty="0" smtClean="0"/>
                  <a:t>)</a:t>
                </a:r>
                <a:endParaRPr lang="fr-FR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38746"/>
                <a:ext cx="9036496" cy="2304256"/>
              </a:xfrm>
              <a:prstGeom prst="rect">
                <a:avLst/>
              </a:prstGeom>
              <a:blipFill rotWithShape="1">
                <a:blip r:embed="rId2"/>
                <a:stretch>
                  <a:fillRect l="-607" t="-3704" b="-1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Espace réservé du contenu 2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380"/>
            <a:ext cx="4999116" cy="3554613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67" y="3284984"/>
            <a:ext cx="4623242" cy="358128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83568" y="3573016"/>
            <a:ext cx="2533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Data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Simulated</a:t>
            </a:r>
            <a:r>
              <a:rPr lang="fr-FR" b="1" dirty="0" smtClean="0">
                <a:solidFill>
                  <a:srgbClr val="FF0000"/>
                </a:solidFill>
              </a:rPr>
              <a:t> TREND </a:t>
            </a:r>
            <a:r>
              <a:rPr lang="fr-FR" b="1" dirty="0" err="1" smtClean="0">
                <a:solidFill>
                  <a:srgbClr val="FF0000"/>
                </a:solidFill>
              </a:rPr>
              <a:t>events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619672" y="3245634"/>
            <a:ext cx="1919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Zenith</a:t>
            </a:r>
            <a:r>
              <a:rPr lang="fr-FR" dirty="0" smtClean="0"/>
              <a:t> distribution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6252900" y="3212976"/>
            <a:ext cx="210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Azimuth</a:t>
            </a:r>
            <a:r>
              <a:rPr lang="fr-FR" dirty="0" smtClean="0"/>
              <a:t> distribution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662264" y="3573016"/>
            <a:ext cx="9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S. Le </a:t>
            </a:r>
            <a:r>
              <a:rPr lang="fr-FR" sz="1600" dirty="0" err="1" smtClean="0"/>
              <a:t>Coz</a:t>
            </a:r>
            <a:endParaRPr lang="en-US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982744" y="3573016"/>
            <a:ext cx="9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S. Le </a:t>
            </a:r>
            <a:r>
              <a:rPr lang="fr-FR" sz="1600" dirty="0" err="1" smtClean="0"/>
              <a:t>Coz</a:t>
            </a:r>
            <a:endParaRPr lang="en-US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1547664" y="5517232"/>
            <a:ext cx="69847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TREND has </a:t>
            </a:r>
            <a:r>
              <a:rPr lang="fr-FR" b="1" dirty="0" err="1" smtClean="0"/>
              <a:t>performed</a:t>
            </a:r>
            <a:r>
              <a:rPr lang="fr-FR" b="1" dirty="0" smtClean="0"/>
              <a:t> </a:t>
            </a:r>
            <a:r>
              <a:rPr lang="fr-FR" b="1" dirty="0" err="1" smtClean="0"/>
              <a:t>autonomous</a:t>
            </a:r>
            <a:r>
              <a:rPr lang="fr-FR" b="1" dirty="0" smtClean="0"/>
              <a:t> </a:t>
            </a:r>
            <a:r>
              <a:rPr lang="fr-FR" b="1" dirty="0" err="1" smtClean="0"/>
              <a:t>detection</a:t>
            </a:r>
            <a:r>
              <a:rPr lang="fr-FR" b="1" dirty="0" smtClean="0"/>
              <a:t> of air </a:t>
            </a:r>
            <a:r>
              <a:rPr lang="fr-FR" b="1" dirty="0" err="1" smtClean="0"/>
              <a:t>showers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ultra-dominant background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limited</a:t>
            </a:r>
            <a:r>
              <a:rPr lang="fr-FR" b="1" dirty="0" smtClean="0"/>
              <a:t> background contamination (&lt;30%)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819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9466" y="282420"/>
            <a:ext cx="1368152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Simulated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5484002" y="2492896"/>
            <a:ext cx="1480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Expected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nb of </a:t>
            </a:r>
            <a:r>
              <a:rPr lang="fr-FR" b="1" dirty="0" err="1" smtClean="0"/>
              <a:t>events</a:t>
            </a:r>
            <a:r>
              <a:rPr lang="fr-FR" b="1" dirty="0" smtClean="0"/>
              <a:t>: </a:t>
            </a:r>
          </a:p>
          <a:p>
            <a:r>
              <a:rPr lang="fr-FR" b="1" dirty="0" smtClean="0"/>
              <a:t>2192</a:t>
            </a:r>
            <a:endParaRPr lang="en-US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407984" y="611396"/>
            <a:ext cx="3296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DAQ time: 80 </a:t>
            </a:r>
            <a:r>
              <a:rPr lang="fr-FR" b="1" dirty="0" err="1" smtClean="0"/>
              <a:t>days</a:t>
            </a:r>
            <a:r>
              <a:rPr lang="fr-FR" b="1" dirty="0" smtClean="0"/>
              <a:t> (02-06/2012)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39552" y="3468350"/>
            <a:ext cx="1620180" cy="9361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tx1"/>
                </a:solidFill>
              </a:rPr>
              <a:t>Instantaneous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 err="1" smtClean="0">
                <a:solidFill>
                  <a:schemeClr val="tx1"/>
                </a:solidFill>
              </a:rPr>
              <a:t>antenna</a:t>
            </a:r>
            <a:r>
              <a:rPr lang="fr-FR" dirty="0" smtClean="0">
                <a:solidFill>
                  <a:schemeClr val="tx1"/>
                </a:solidFill>
              </a:rPr>
              <a:t> + DAQ </a:t>
            </a:r>
            <a:r>
              <a:rPr lang="fr-FR" dirty="0" err="1" smtClean="0">
                <a:solidFill>
                  <a:schemeClr val="tx1"/>
                </a:solidFill>
              </a:rPr>
              <a:t>status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5686" y="5124534"/>
            <a:ext cx="1620180" cy="93610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Offline EAS </a:t>
            </a:r>
            <a:r>
              <a:rPr lang="fr-FR" dirty="0" err="1" smtClean="0">
                <a:solidFill>
                  <a:schemeClr val="tx1"/>
                </a:solidFill>
              </a:rPr>
              <a:t>selection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2210" y="1740158"/>
            <a:ext cx="1542663" cy="914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5+ </a:t>
            </a:r>
            <a:r>
              <a:rPr lang="fr-FR" dirty="0" err="1"/>
              <a:t>antenna</a:t>
            </a:r>
            <a:r>
              <a:rPr lang="fr-FR" dirty="0"/>
              <a:t> </a:t>
            </a:r>
            <a:r>
              <a:rPr lang="fr-FR" dirty="0" smtClean="0"/>
              <a:t>triggers</a:t>
            </a:r>
            <a:endParaRPr lang="en-US" dirty="0"/>
          </a:p>
        </p:txBody>
      </p:sp>
      <p:sp>
        <p:nvSpPr>
          <p:cNvPr id="18" name="Ellipse 17"/>
          <p:cNvSpPr/>
          <p:nvPr/>
        </p:nvSpPr>
        <p:spPr>
          <a:xfrm>
            <a:off x="2599672" y="2391653"/>
            <a:ext cx="2808312" cy="118136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«</a:t>
            </a:r>
            <a:r>
              <a:rPr lang="fr-FR" b="1" dirty="0" err="1"/>
              <a:t>ideal</a:t>
            </a:r>
            <a:r>
              <a:rPr lang="fr-FR" b="1" dirty="0"/>
              <a:t>» detector: </a:t>
            </a:r>
            <a:r>
              <a:rPr lang="fr-FR" dirty="0" err="1"/>
              <a:t>Antenna+DAQ</a:t>
            </a:r>
            <a:r>
              <a:rPr lang="fr-FR" dirty="0"/>
              <a:t> live time = 100% </a:t>
            </a:r>
            <a:endParaRPr lang="en-US" dirty="0"/>
          </a:p>
        </p:txBody>
      </p:sp>
      <p:sp>
        <p:nvSpPr>
          <p:cNvPr id="19" name="Ellipse 18"/>
          <p:cNvSpPr/>
          <p:nvPr/>
        </p:nvSpPr>
        <p:spPr>
          <a:xfrm>
            <a:off x="2603682" y="4188430"/>
            <a:ext cx="2808312" cy="11813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«</a:t>
            </a:r>
            <a:r>
              <a:rPr lang="fr-FR" b="1" dirty="0" err="1"/>
              <a:t>ideal</a:t>
            </a:r>
            <a:r>
              <a:rPr lang="fr-FR" b="1" dirty="0"/>
              <a:t>» </a:t>
            </a:r>
            <a:r>
              <a:rPr lang="fr-FR" b="1" dirty="0" err="1" smtClean="0"/>
              <a:t>selection</a:t>
            </a:r>
            <a:r>
              <a:rPr lang="fr-FR" b="1" dirty="0" smtClean="0"/>
              <a:t>: </a:t>
            </a:r>
            <a:r>
              <a:rPr lang="fr-FR" dirty="0" smtClean="0"/>
              <a:t> </a:t>
            </a:r>
            <a:r>
              <a:rPr lang="fr-FR" dirty="0"/>
              <a:t>100% </a:t>
            </a:r>
            <a:r>
              <a:rPr lang="fr-FR" dirty="0" smtClean="0"/>
              <a:t> EAS </a:t>
            </a:r>
            <a:r>
              <a:rPr lang="fr-FR" dirty="0" err="1" smtClean="0"/>
              <a:t>pass</a:t>
            </a:r>
            <a:r>
              <a:rPr lang="fr-FR" dirty="0" smtClean="0"/>
              <a:t> </a:t>
            </a:r>
            <a:r>
              <a:rPr lang="fr-FR" dirty="0" err="1" smtClean="0"/>
              <a:t>cuts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5502989" y="4404454"/>
            <a:ext cx="1480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Expected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nb of </a:t>
            </a:r>
            <a:r>
              <a:rPr lang="fr-FR" b="1" dirty="0" err="1" smtClean="0"/>
              <a:t>events</a:t>
            </a:r>
            <a:r>
              <a:rPr lang="fr-FR" b="1" dirty="0" smtClean="0"/>
              <a:t>: </a:t>
            </a:r>
          </a:p>
          <a:p>
            <a:r>
              <a:rPr lang="fr-FR" b="1" dirty="0" smtClean="0"/>
              <a:t>381</a:t>
            </a:r>
            <a:endParaRPr lang="en-US" b="1" dirty="0"/>
          </a:p>
        </p:txBody>
      </p:sp>
      <p:sp>
        <p:nvSpPr>
          <p:cNvPr id="21" name="Flèche droite à entaille 20"/>
          <p:cNvSpPr/>
          <p:nvPr/>
        </p:nvSpPr>
        <p:spPr>
          <a:xfrm rot="5400000">
            <a:off x="839486" y="2712266"/>
            <a:ext cx="1008112" cy="648072"/>
          </a:xfrm>
          <a:prstGeom prst="notchedRightArrow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>
            <a:off x="2603682" y="5795678"/>
            <a:ext cx="2808312" cy="8736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TREND EAS </a:t>
            </a:r>
            <a:r>
              <a:rPr lang="fr-FR" b="1" dirty="0" err="1" smtClean="0"/>
              <a:t>selection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5492238" y="5641364"/>
            <a:ext cx="1480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Expected</a:t>
            </a:r>
            <a:r>
              <a:rPr lang="fr-FR" b="1" dirty="0" smtClean="0"/>
              <a:t> </a:t>
            </a:r>
          </a:p>
          <a:p>
            <a:r>
              <a:rPr lang="fr-FR" b="1" dirty="0" smtClean="0"/>
              <a:t>nb of </a:t>
            </a:r>
            <a:r>
              <a:rPr lang="fr-FR" b="1" dirty="0" err="1" smtClean="0"/>
              <a:t>events</a:t>
            </a:r>
            <a:r>
              <a:rPr lang="fr-FR" b="1" dirty="0" smtClean="0"/>
              <a:t>: </a:t>
            </a:r>
          </a:p>
          <a:p>
            <a:r>
              <a:rPr lang="fr-FR" b="1" dirty="0" smtClean="0"/>
              <a:t>177 </a:t>
            </a:r>
            <a:endParaRPr lang="en-US" b="1" dirty="0"/>
          </a:p>
        </p:txBody>
      </p:sp>
      <p:sp>
        <p:nvSpPr>
          <p:cNvPr id="24" name="Flèche droite à entaille 23"/>
          <p:cNvSpPr/>
          <p:nvPr/>
        </p:nvSpPr>
        <p:spPr>
          <a:xfrm rot="5400000">
            <a:off x="833245" y="4512466"/>
            <a:ext cx="1008112" cy="648072"/>
          </a:xfrm>
          <a:prstGeom prst="notchedRightArrow">
            <a:avLst/>
          </a:prstGeom>
          <a:gradFill flip="none" rotWithShape="1">
            <a:gsLst>
              <a:gs pos="0">
                <a:schemeClr val="bg2">
                  <a:lumMod val="90000"/>
                  <a:shade val="30000"/>
                  <a:satMod val="115000"/>
                </a:schemeClr>
              </a:gs>
              <a:gs pos="50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èche courbée vers la gauche 24"/>
          <p:cNvSpPr/>
          <p:nvPr/>
        </p:nvSpPr>
        <p:spPr>
          <a:xfrm>
            <a:off x="7035656" y="2892286"/>
            <a:ext cx="504056" cy="2088232"/>
          </a:xfrm>
          <a:prstGeom prst="curved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924162" y="3684374"/>
            <a:ext cx="10155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Symbol" panose="05050102010706020507" pitchFamily="18" charset="2"/>
              </a:rPr>
              <a:t>e</a:t>
            </a:r>
            <a:r>
              <a:rPr lang="fr-FR" b="1" baseline="-25000" dirty="0" smtClean="0"/>
              <a:t>det</a:t>
            </a:r>
            <a:r>
              <a:rPr lang="fr-FR" b="1" dirty="0" smtClean="0"/>
              <a:t>~20%</a:t>
            </a:r>
            <a:endParaRPr lang="en-US" b="1" dirty="0"/>
          </a:p>
        </p:txBody>
      </p:sp>
      <p:sp>
        <p:nvSpPr>
          <p:cNvPr id="27" name="Flèche courbée vers la gauche 26"/>
          <p:cNvSpPr/>
          <p:nvPr/>
        </p:nvSpPr>
        <p:spPr>
          <a:xfrm>
            <a:off x="7115900" y="4908510"/>
            <a:ext cx="504056" cy="1584176"/>
          </a:xfrm>
          <a:prstGeom prst="curved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004406" y="5515932"/>
            <a:ext cx="9797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Symbol" panose="05050102010706020507" pitchFamily="18" charset="2"/>
              </a:rPr>
              <a:t>e</a:t>
            </a:r>
            <a:r>
              <a:rPr lang="fr-FR" b="1" baseline="-25000" dirty="0" smtClean="0"/>
              <a:t>sel</a:t>
            </a:r>
            <a:r>
              <a:rPr lang="fr-FR" b="1" dirty="0" smtClean="0"/>
              <a:t>~50%</a:t>
            </a:r>
            <a:endParaRPr lang="en-US" b="1" dirty="0"/>
          </a:p>
        </p:txBody>
      </p:sp>
      <p:sp>
        <p:nvSpPr>
          <p:cNvPr id="29" name="Flèche courbée vers la gauche 28"/>
          <p:cNvSpPr/>
          <p:nvPr/>
        </p:nvSpPr>
        <p:spPr>
          <a:xfrm>
            <a:off x="8043768" y="2892286"/>
            <a:ext cx="824610" cy="3672408"/>
          </a:xfrm>
          <a:prstGeom prst="curvedLef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742183" y="4332446"/>
            <a:ext cx="8740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Symbol" panose="05050102010706020507" pitchFamily="18" charset="2"/>
              </a:rPr>
              <a:t>e</a:t>
            </a:r>
            <a:r>
              <a:rPr lang="fr-FR" b="1" baseline="-25000" dirty="0" smtClean="0"/>
              <a:t>tot</a:t>
            </a:r>
            <a:r>
              <a:rPr lang="fr-FR" b="1" dirty="0" smtClean="0"/>
              <a:t>~8%</a:t>
            </a:r>
            <a:endParaRPr lang="en-US" b="1" dirty="0"/>
          </a:p>
        </p:txBody>
      </p:sp>
      <p:cxnSp>
        <p:nvCxnSpPr>
          <p:cNvPr id="33" name="Connecteur droit 32"/>
          <p:cNvCxnSpPr/>
          <p:nvPr/>
        </p:nvCxnSpPr>
        <p:spPr>
          <a:xfrm>
            <a:off x="1523562" y="2961025"/>
            <a:ext cx="105165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1523562" y="4764494"/>
            <a:ext cx="106254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ngle 38"/>
          <p:cNvCxnSpPr>
            <a:stCxn id="14" idx="2"/>
          </p:cNvCxnSpPr>
          <p:nvPr/>
        </p:nvCxnSpPr>
        <p:spPr>
          <a:xfrm rot="16200000" flipH="1">
            <a:off x="1883814" y="5552600"/>
            <a:ext cx="194252" cy="1210328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èche droite à entaille 5"/>
          <p:cNvSpPr/>
          <p:nvPr/>
        </p:nvSpPr>
        <p:spPr>
          <a:xfrm rot="5400000">
            <a:off x="880983" y="1202248"/>
            <a:ext cx="925118" cy="648072"/>
          </a:xfrm>
          <a:prstGeom prst="notchedRightArrow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ZoneTexte 39"/>
          <p:cNvSpPr txBox="1"/>
          <p:nvPr/>
        </p:nvSpPr>
        <p:spPr>
          <a:xfrm>
            <a:off x="2171634" y="332656"/>
            <a:ext cx="2056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/>
              <a:t>Random</a:t>
            </a:r>
            <a:r>
              <a:rPr lang="fr-FR" sz="1600" b="1" dirty="0" smtClean="0"/>
              <a:t> (</a:t>
            </a:r>
            <a:r>
              <a:rPr lang="fr-FR" sz="1600" b="1" dirty="0" err="1" smtClean="0">
                <a:latin typeface="Symbol" panose="05050102010706020507" pitchFamily="18" charset="2"/>
              </a:rPr>
              <a:t>q,j</a:t>
            </a:r>
            <a:r>
              <a:rPr lang="fr-FR" sz="1600" b="1" dirty="0" smtClean="0"/>
              <a:t>)</a:t>
            </a:r>
          </a:p>
          <a:p>
            <a:r>
              <a:rPr lang="fr-FR" sz="1600" b="1" dirty="0" err="1" smtClean="0"/>
              <a:t>Random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core</a:t>
            </a:r>
            <a:r>
              <a:rPr lang="fr-FR" sz="1600" b="1" dirty="0" smtClean="0"/>
              <a:t> position</a:t>
            </a:r>
          </a:p>
          <a:p>
            <a:r>
              <a:rPr lang="fr-FR" sz="1600" b="1" dirty="0" err="1" smtClean="0"/>
              <a:t>Random</a:t>
            </a:r>
            <a:r>
              <a:rPr lang="fr-FR" sz="1600" b="1" dirty="0" smtClean="0"/>
              <a:t> t</a:t>
            </a:r>
            <a:endParaRPr lang="en-US" sz="16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5436096" y="980728"/>
            <a:ext cx="295232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Preliminary</a:t>
            </a:r>
            <a:r>
              <a:rPr lang="fr-FR" sz="1400" dirty="0" smtClean="0"/>
              <a:t> </a:t>
            </a:r>
            <a:r>
              <a:rPr lang="fr-FR" sz="1400" dirty="0" err="1" smtClean="0"/>
              <a:t>results</a:t>
            </a:r>
            <a:endParaRPr lang="fr-FR" sz="1400" dirty="0" smtClean="0"/>
          </a:p>
          <a:p>
            <a:r>
              <a:rPr lang="fr-FR" sz="1400" dirty="0" smtClean="0"/>
              <a:t>To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confirmed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full TREND </a:t>
            </a:r>
            <a:r>
              <a:rPr lang="fr-FR" sz="1400" dirty="0" err="1" smtClean="0"/>
              <a:t>dataset</a:t>
            </a:r>
            <a:r>
              <a:rPr lang="fr-FR" sz="1400" dirty="0" smtClean="0"/>
              <a:t> (317 </a:t>
            </a:r>
            <a:r>
              <a:rPr lang="fr-FR" sz="1400" dirty="0" err="1" smtClean="0"/>
              <a:t>days</a:t>
            </a:r>
            <a:r>
              <a:rPr lang="fr-FR" sz="1400" dirty="0" smtClean="0"/>
              <a:t>)</a:t>
            </a:r>
            <a:endParaRPr lang="en-US" sz="1400" dirty="0"/>
          </a:p>
        </p:txBody>
      </p:sp>
      <p:sp>
        <p:nvSpPr>
          <p:cNvPr id="32" name="Ellipse 31"/>
          <p:cNvSpPr/>
          <p:nvPr/>
        </p:nvSpPr>
        <p:spPr>
          <a:xfrm>
            <a:off x="6924162" y="3573016"/>
            <a:ext cx="1019241" cy="6188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7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dirty="0" smtClean="0"/>
              <a:t>TREND issues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141168"/>
          </a:xfrm>
        </p:spPr>
        <p:txBody>
          <a:bodyPr>
            <a:normAutofit/>
          </a:bodyPr>
          <a:lstStyle/>
          <a:p>
            <a:r>
              <a:rPr lang="fr-FR" sz="2400" dirty="0" smtClean="0"/>
              <a:t>«You </a:t>
            </a:r>
            <a:r>
              <a:rPr lang="fr-FR" sz="2400" dirty="0" err="1" smtClean="0"/>
              <a:t>get</a:t>
            </a:r>
            <a:r>
              <a:rPr lang="fr-FR" sz="2400" dirty="0" smtClean="0"/>
              <a:t> </a:t>
            </a:r>
            <a:r>
              <a:rPr lang="fr-FR" sz="2400" dirty="0" err="1" smtClean="0"/>
              <a:t>what</a:t>
            </a:r>
            <a:r>
              <a:rPr lang="fr-FR" sz="2400" dirty="0" smtClean="0"/>
              <a:t> </a:t>
            </a:r>
            <a:r>
              <a:rPr lang="fr-FR" sz="2400" dirty="0" err="1" smtClean="0"/>
              <a:t>you</a:t>
            </a:r>
            <a:r>
              <a:rPr lang="fr-FR" sz="2400" dirty="0" smtClean="0"/>
              <a:t> </a:t>
            </a:r>
            <a:r>
              <a:rPr lang="fr-FR" sz="2400" dirty="0" err="1" smtClean="0"/>
              <a:t>pay</a:t>
            </a:r>
            <a:r>
              <a:rPr lang="fr-FR" sz="2400" dirty="0" smtClean="0"/>
              <a:t> for»:</a:t>
            </a:r>
            <a:r>
              <a:rPr lang="fr-FR" sz="2400" b="1" dirty="0" smtClean="0"/>
              <a:t> system </a:t>
            </a:r>
            <a:r>
              <a:rPr lang="fr-FR" sz="2400" b="1" dirty="0" err="1" smtClean="0"/>
              <a:t>reliability</a:t>
            </a:r>
            <a:r>
              <a:rPr lang="fr-FR" sz="2400" b="1" dirty="0" smtClean="0"/>
              <a:t> </a:t>
            </a:r>
            <a:r>
              <a:rPr lang="fr-FR" sz="2400" dirty="0" smtClean="0"/>
              <a:t>questionnable</a:t>
            </a:r>
          </a:p>
          <a:p>
            <a:pPr lvl="1"/>
            <a:r>
              <a:rPr lang="fr-FR" sz="2000" dirty="0" err="1" smtClean="0"/>
              <a:t>Sudden</a:t>
            </a:r>
            <a:r>
              <a:rPr lang="fr-FR" sz="2000" dirty="0" smtClean="0"/>
              <a:t> drops in gain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lvl="1"/>
            <a:r>
              <a:rPr lang="fr-FR" sz="2000" dirty="0" err="1" smtClean="0"/>
              <a:t>Aging</a:t>
            </a:r>
            <a:r>
              <a:rPr lang="fr-FR" sz="2000" dirty="0" smtClean="0"/>
              <a:t> (</a:t>
            </a:r>
            <a:r>
              <a:rPr lang="fr-FR" sz="2000" dirty="0" err="1" smtClean="0"/>
              <a:t>antennas</a:t>
            </a:r>
            <a:r>
              <a:rPr lang="fr-FR" sz="2000" dirty="0" smtClean="0"/>
              <a:t>, </a:t>
            </a:r>
            <a:r>
              <a:rPr lang="fr-FR" sz="2000" dirty="0" err="1" smtClean="0"/>
              <a:t>amplifiers</a:t>
            </a:r>
            <a:r>
              <a:rPr lang="fr-FR" sz="2000" dirty="0" smtClean="0"/>
              <a:t>, </a:t>
            </a:r>
            <a:r>
              <a:rPr lang="fr-FR" sz="2000" dirty="0" err="1" smtClean="0"/>
              <a:t>optical</a:t>
            </a:r>
            <a:r>
              <a:rPr lang="fr-FR" sz="2000" dirty="0" smtClean="0"/>
              <a:t> system, computers…)</a:t>
            </a:r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	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298459" y="2233464"/>
            <a:ext cx="5186536" cy="2304499"/>
            <a:chOff x="1012007" y="2844518"/>
            <a:chExt cx="7014524" cy="2798449"/>
          </a:xfrm>
        </p:grpSpPr>
        <p:pic>
          <p:nvPicPr>
            <p:cNvPr id="4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9" t="50261" b="1"/>
            <a:stretch/>
          </p:blipFill>
          <p:spPr>
            <a:xfrm>
              <a:off x="1012007" y="2924944"/>
              <a:ext cx="7014524" cy="2718023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 rot="16200000">
              <a:off x="-33121" y="3961227"/>
              <a:ext cx="2608046" cy="3746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   50-100MHz noise </a:t>
              </a:r>
              <a:r>
                <a:rPr lang="fr-FR" sz="1200" dirty="0" err="1" smtClean="0"/>
                <a:t>level</a:t>
              </a:r>
              <a:r>
                <a:rPr lang="fr-FR" sz="1200" dirty="0" smtClean="0"/>
                <a:t> (dB)    </a:t>
              </a:r>
              <a:endParaRPr lang="fr-FR" sz="1200" dirty="0"/>
            </a:p>
          </p:txBody>
        </p:sp>
      </p:grpSp>
      <p:pic>
        <p:nvPicPr>
          <p:cNvPr id="10242" name="Picture 2" descr="C:\Users\lpnhe\Documents\TREND\photos\bo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81128"/>
            <a:ext cx="2918453" cy="21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Documents and Settings\martineau\Mes documents\TREND\photos\TREND_antenna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2" t="7650" r="17367"/>
          <a:stretch/>
        </p:blipFill>
        <p:spPr bwMode="auto">
          <a:xfrm>
            <a:off x="5515278" y="2492896"/>
            <a:ext cx="3305194" cy="429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37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5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307471"/>
            <a:ext cx="5760640" cy="253221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3970784" cy="1143000"/>
          </a:xfrm>
        </p:spPr>
        <p:txBody>
          <a:bodyPr/>
          <a:lstStyle/>
          <a:p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8520" y="1268759"/>
            <a:ext cx="4429491" cy="5570925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GRANDproto35:</a:t>
            </a:r>
            <a:r>
              <a:rPr lang="fr-FR" dirty="0" smtClean="0"/>
              <a:t> </a:t>
            </a:r>
            <a:r>
              <a:rPr lang="fr-FR" dirty="0" err="1" smtClean="0"/>
              <a:t>dedicated</a:t>
            </a:r>
            <a:r>
              <a:rPr lang="fr-FR" dirty="0" smtClean="0"/>
              <a:t> setup of 35 </a:t>
            </a:r>
            <a:r>
              <a:rPr lang="fr-FR" dirty="0" err="1" smtClean="0"/>
              <a:t>antennas</a:t>
            </a:r>
            <a:r>
              <a:rPr lang="fr-FR" dirty="0"/>
              <a:t> </a:t>
            </a:r>
            <a:r>
              <a:rPr lang="fr-FR" dirty="0" err="1" smtClean="0"/>
              <a:t>deployed</a:t>
            </a:r>
            <a:r>
              <a:rPr lang="fr-FR" dirty="0" smtClean="0"/>
              <a:t> on the TREND site. Goal: </a:t>
            </a:r>
            <a:r>
              <a:rPr lang="fr-FR" dirty="0" err="1" smtClean="0"/>
              <a:t>optimized</a:t>
            </a:r>
            <a:r>
              <a:rPr lang="fr-FR" dirty="0" smtClean="0"/>
              <a:t> </a:t>
            </a:r>
            <a:r>
              <a:rPr lang="fr-FR" dirty="0" err="1" smtClean="0"/>
              <a:t>detection</a:t>
            </a:r>
            <a:r>
              <a:rPr lang="fr-FR" dirty="0" smtClean="0"/>
              <a:t> </a:t>
            </a:r>
            <a:r>
              <a:rPr lang="fr-FR" dirty="0" err="1" smtClean="0"/>
              <a:t>efficiency</a:t>
            </a:r>
            <a:r>
              <a:rPr lang="fr-FR" dirty="0" smtClean="0"/>
              <a:t> &amp; air </a:t>
            </a:r>
            <a:r>
              <a:rPr lang="fr-FR" dirty="0" err="1" smtClean="0"/>
              <a:t>shower</a:t>
            </a:r>
            <a:r>
              <a:rPr lang="fr-FR" dirty="0" smtClean="0"/>
              <a:t> </a:t>
            </a:r>
            <a:r>
              <a:rPr lang="fr-FR" dirty="0" err="1" smtClean="0"/>
              <a:t>purity</a:t>
            </a:r>
            <a:endParaRPr lang="fr-FR" dirty="0" smtClean="0"/>
          </a:p>
          <a:p>
            <a:pPr lvl="1"/>
            <a:r>
              <a:rPr lang="fr-FR" dirty="0" err="1"/>
              <a:t>Polarization</a:t>
            </a:r>
            <a:r>
              <a:rPr lang="fr-FR" dirty="0"/>
              <a:t> </a:t>
            </a:r>
            <a:r>
              <a:rPr lang="fr-FR" dirty="0" err="1"/>
              <a:t>measurement</a:t>
            </a:r>
            <a:r>
              <a:rPr lang="fr-FR" dirty="0"/>
              <a:t> (3 </a:t>
            </a:r>
            <a:r>
              <a:rPr lang="fr-FR" dirty="0" err="1"/>
              <a:t>arms</a:t>
            </a:r>
            <a:r>
              <a:rPr lang="fr-FR" dirty="0"/>
              <a:t> </a:t>
            </a:r>
            <a:r>
              <a:rPr lang="fr-FR" dirty="0" err="1"/>
              <a:t>antenna</a:t>
            </a:r>
            <a:r>
              <a:rPr lang="fr-FR" dirty="0"/>
              <a:t>) </a:t>
            </a:r>
            <a:r>
              <a:rPr lang="fr-FR" dirty="0" err="1"/>
              <a:t>brings</a:t>
            </a:r>
            <a:r>
              <a:rPr lang="fr-FR" dirty="0"/>
              <a:t> </a:t>
            </a:r>
            <a:r>
              <a:rPr lang="fr-FR" dirty="0" err="1"/>
              <a:t>additionnal</a:t>
            </a:r>
            <a:r>
              <a:rPr lang="fr-FR" dirty="0"/>
              <a:t> </a:t>
            </a:r>
            <a:r>
              <a:rPr lang="fr-FR" dirty="0" err="1"/>
              <a:t>tools</a:t>
            </a:r>
            <a:r>
              <a:rPr lang="fr-FR" dirty="0"/>
              <a:t> for background rejection</a:t>
            </a:r>
          </a:p>
          <a:p>
            <a:pPr lvl="1"/>
            <a:r>
              <a:rPr lang="fr-FR" dirty="0" err="1" smtClean="0"/>
              <a:t>Dedicated</a:t>
            </a:r>
            <a:r>
              <a:rPr lang="fr-FR" dirty="0" smtClean="0"/>
              <a:t> </a:t>
            </a:r>
            <a:r>
              <a:rPr lang="fr-FR" dirty="0" err="1" smtClean="0"/>
              <a:t>electronics</a:t>
            </a:r>
            <a:r>
              <a:rPr lang="fr-FR" dirty="0" smtClean="0"/>
              <a:t> &amp; DAQ (</a:t>
            </a:r>
            <a:r>
              <a:rPr lang="fr-FR" dirty="0" err="1" smtClean="0"/>
              <a:t>developped</a:t>
            </a:r>
            <a:r>
              <a:rPr lang="fr-FR" dirty="0" smtClean="0"/>
              <a:t> at LPNHE)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~100% live time.</a:t>
            </a:r>
          </a:p>
          <a:p>
            <a:pPr marL="457200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ym typeface="Wingdings" panose="05000000000000000000" pitchFamily="2" charset="2"/>
              </a:rPr>
              <a:t>Expecting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improved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detection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efficiency</a:t>
            </a:r>
            <a:r>
              <a:rPr lang="fr-FR" dirty="0" smtClean="0">
                <a:sym typeface="Wingdings" panose="05000000000000000000" pitchFamily="2" charset="2"/>
              </a:rPr>
              <a:t> &amp; background rejection </a:t>
            </a:r>
            <a:r>
              <a:rPr lang="fr-FR" dirty="0" err="1" smtClean="0">
                <a:sym typeface="Wingdings" panose="05000000000000000000" pitchFamily="2" charset="2"/>
              </a:rPr>
              <a:t>compared</a:t>
            </a:r>
            <a:r>
              <a:rPr lang="fr-FR" dirty="0" smtClean="0">
                <a:sym typeface="Wingdings" panose="05000000000000000000" pitchFamily="2" charset="2"/>
              </a:rPr>
              <a:t> to TREND.</a:t>
            </a:r>
            <a:endParaRPr lang="fr-FR" dirty="0" smtClean="0"/>
          </a:p>
          <a:p>
            <a:pPr marL="514350" indent="-457200"/>
            <a:endParaRPr lang="fr-FR" dirty="0" smtClean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4479707" y="5157192"/>
            <a:ext cx="4608512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495931" y="4787860"/>
            <a:ext cx="891591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26 </a:t>
            </a:r>
            <a:r>
              <a:rPr lang="fr-FR" dirty="0" err="1" smtClean="0"/>
              <a:t>days</a:t>
            </a:r>
            <a:endParaRPr lang="en-US" dirty="0"/>
          </a:p>
        </p:txBody>
      </p:sp>
      <p:pic>
        <p:nvPicPr>
          <p:cNvPr id="8" name="Picture 2" descr="C:\Users\lpnhe\Documents\TREND\photos\photosKumiko\IMAG54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6" r="22647"/>
          <a:stretch/>
        </p:blipFill>
        <p:spPr bwMode="auto">
          <a:xfrm flipH="1">
            <a:off x="5436096" y="588410"/>
            <a:ext cx="3072941" cy="32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p://martineau@.lpnhe.in2p3.fr:993/fetch%3EUID%3E/Sent%3E97299?part=1.2&amp;type=image/png&amp;filename=ef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e 9"/>
          <p:cNvGrpSpPr/>
          <p:nvPr/>
        </p:nvGrpSpPr>
        <p:grpSpPr>
          <a:xfrm>
            <a:off x="4358241" y="476672"/>
            <a:ext cx="4729978" cy="3541160"/>
            <a:chOff x="4358241" y="476672"/>
            <a:chExt cx="4729978" cy="354116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241" y="476672"/>
              <a:ext cx="4729978" cy="3541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4971390" y="764704"/>
              <a:ext cx="29003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Recorded</a:t>
              </a:r>
              <a:r>
                <a:rPr lang="fr-FR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trace duration = 3µs</a:t>
              </a:r>
            </a:p>
            <a:p>
              <a:r>
                <a:rPr lang="fr-FR" sz="1600" b="1" dirty="0" err="1">
                  <a:solidFill>
                    <a:srgbClr val="92D050"/>
                  </a:solidFill>
                </a:rPr>
                <a:t>Recorded</a:t>
              </a:r>
              <a:r>
                <a:rPr lang="fr-FR" sz="1600" b="1" dirty="0">
                  <a:solidFill>
                    <a:srgbClr val="92D050"/>
                  </a:solidFill>
                </a:rPr>
                <a:t> trace duration = </a:t>
              </a:r>
              <a:r>
                <a:rPr lang="fr-FR" sz="1600" b="1" dirty="0" smtClean="0">
                  <a:solidFill>
                    <a:srgbClr val="92D050"/>
                  </a:solidFill>
                </a:rPr>
                <a:t>1.5µs</a:t>
              </a:r>
              <a:endParaRPr lang="fr-FR" sz="1600" b="1" dirty="0">
                <a:solidFill>
                  <a:srgbClr val="92D050"/>
                </a:solidFill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695990" y="4572417"/>
            <a:ext cx="18533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 arm  </a:t>
            </a:r>
            <a:r>
              <a:rPr lang="fr-FR" sz="1600" b="1" dirty="0" smtClean="0">
                <a:solidFill>
                  <a:srgbClr val="00B050"/>
                </a:solidFill>
              </a:rPr>
              <a:t>Y arm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fr-FR" sz="1600" b="1" dirty="0" smtClean="0">
                <a:solidFill>
                  <a:srgbClr val="FF0000"/>
                </a:solidFill>
              </a:rPr>
              <a:t>Z arm</a:t>
            </a:r>
          </a:p>
        </p:txBody>
      </p:sp>
    </p:spTree>
    <p:extLst>
      <p:ext uri="{BB962C8B-B14F-4D97-AF65-F5344CB8AC3E}">
        <p14:creationId xmlns:p14="http://schemas.microsoft.com/office/powerpoint/2010/main" val="2265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" t="-62" r="-217" b="-695"/>
          <a:stretch/>
        </p:blipFill>
        <p:spPr>
          <a:xfrm>
            <a:off x="-409425" y="-99392"/>
            <a:ext cx="10526041" cy="7056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08304" y="5661248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b="1" dirty="0">
                <a:solidFill>
                  <a:schemeClr val="bg1"/>
                </a:solidFill>
              </a:rPr>
              <a:t>谢谢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14</a:t>
            </a:fld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7200" y="1600200"/>
            <a:ext cx="85072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bg1"/>
                </a:solidFill>
              </a:rPr>
              <a:t>TREND </a:t>
            </a:r>
            <a:r>
              <a:rPr lang="fr-FR" dirty="0" err="1" smtClean="0">
                <a:solidFill>
                  <a:schemeClr val="bg1"/>
                </a:solidFill>
              </a:rPr>
              <a:t>accomplished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its</a:t>
            </a:r>
            <a:r>
              <a:rPr lang="fr-FR" dirty="0" smtClean="0">
                <a:solidFill>
                  <a:schemeClr val="bg1"/>
                </a:solidFill>
              </a:rPr>
              <a:t> initial goal: </a:t>
            </a:r>
            <a:r>
              <a:rPr lang="fr-FR" dirty="0" err="1" smtClean="0">
                <a:solidFill>
                  <a:schemeClr val="bg1"/>
                </a:solidFill>
              </a:rPr>
              <a:t>performing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succesfull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detection</a:t>
            </a:r>
            <a:r>
              <a:rPr lang="fr-FR" dirty="0" smtClean="0">
                <a:solidFill>
                  <a:schemeClr val="bg1"/>
                </a:solidFill>
              </a:rPr>
              <a:t> &amp; identification of air </a:t>
            </a:r>
            <a:r>
              <a:rPr lang="fr-FR" dirty="0" err="1" smtClean="0">
                <a:solidFill>
                  <a:schemeClr val="bg1"/>
                </a:solidFill>
              </a:rPr>
              <a:t>shower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with</a:t>
            </a:r>
            <a:r>
              <a:rPr lang="fr-FR" dirty="0" smtClean="0">
                <a:solidFill>
                  <a:schemeClr val="bg1"/>
                </a:solidFill>
              </a:rPr>
              <a:t> an </a:t>
            </a:r>
            <a:r>
              <a:rPr lang="fr-FR" dirty="0" err="1" smtClean="0">
                <a:solidFill>
                  <a:schemeClr val="bg1"/>
                </a:solidFill>
              </a:rPr>
              <a:t>autonomous</a:t>
            </a:r>
            <a:r>
              <a:rPr lang="fr-FR" dirty="0" smtClean="0">
                <a:solidFill>
                  <a:schemeClr val="bg1"/>
                </a:solidFill>
              </a:rPr>
              <a:t> radio </a:t>
            </a:r>
            <a:r>
              <a:rPr lang="fr-FR" dirty="0" err="1" smtClean="0">
                <a:solidFill>
                  <a:schemeClr val="bg1"/>
                </a:solidFill>
              </a:rPr>
              <a:t>array</a:t>
            </a:r>
            <a:r>
              <a:rPr lang="fr-FR" dirty="0" smtClean="0">
                <a:solidFill>
                  <a:schemeClr val="bg1"/>
                </a:solidFill>
              </a:rPr>
              <a:t>. Paper in </a:t>
            </a:r>
            <a:r>
              <a:rPr lang="fr-FR" dirty="0" err="1" smtClean="0">
                <a:solidFill>
                  <a:schemeClr val="bg1"/>
                </a:solidFill>
              </a:rPr>
              <a:t>preparation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Limited </a:t>
            </a:r>
            <a:r>
              <a:rPr lang="fr-FR" dirty="0" err="1" smtClean="0">
                <a:solidFill>
                  <a:schemeClr val="bg1"/>
                </a:solidFill>
              </a:rPr>
              <a:t>detection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efficiency</a:t>
            </a:r>
            <a:r>
              <a:rPr lang="fr-FR" dirty="0" smtClean="0">
                <a:solidFill>
                  <a:schemeClr val="bg1"/>
                </a:solidFill>
              </a:rPr>
              <a:t> &amp; </a:t>
            </a:r>
            <a:r>
              <a:rPr lang="fr-FR" dirty="0" err="1" smtClean="0">
                <a:solidFill>
                  <a:schemeClr val="bg1"/>
                </a:solidFill>
              </a:rPr>
              <a:t>sample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purity</a:t>
            </a:r>
            <a:r>
              <a:rPr lang="fr-FR" dirty="0" smtClean="0">
                <a:solidFill>
                  <a:schemeClr val="bg1"/>
                </a:solidFill>
              </a:rPr>
              <a:t> due to </a:t>
            </a:r>
            <a:r>
              <a:rPr lang="fr-FR" dirty="0" err="1" smtClean="0">
                <a:solidFill>
                  <a:schemeClr val="bg1"/>
                </a:solidFill>
              </a:rPr>
              <a:t>flows</a:t>
            </a:r>
            <a:r>
              <a:rPr lang="fr-FR" dirty="0" smtClean="0">
                <a:solidFill>
                  <a:schemeClr val="bg1"/>
                </a:solidFill>
              </a:rPr>
              <a:t> in TREND setup. </a:t>
            </a:r>
            <a:r>
              <a:rPr lang="fr-FR" dirty="0" err="1" smtClean="0">
                <a:solidFill>
                  <a:schemeClr val="bg1"/>
                </a:solidFill>
              </a:rPr>
              <a:t>Should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be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fixed</a:t>
            </a:r>
            <a:r>
              <a:rPr lang="fr-FR" dirty="0" smtClean="0">
                <a:solidFill>
                  <a:schemeClr val="bg1"/>
                </a:solidFill>
              </a:rPr>
              <a:t> on GRANDproto35 (</a:t>
            </a:r>
            <a:r>
              <a:rPr lang="fr-FR" dirty="0" err="1" smtClean="0">
                <a:solidFill>
                  <a:schemeClr val="bg1"/>
                </a:solidFill>
              </a:rPr>
              <a:t>starting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early</a:t>
            </a:r>
            <a:r>
              <a:rPr lang="fr-FR" dirty="0" smtClean="0">
                <a:solidFill>
                  <a:schemeClr val="bg1"/>
                </a:solidFill>
              </a:rPr>
              <a:t> 2018), a first </a:t>
            </a:r>
            <a:r>
              <a:rPr lang="fr-FR" dirty="0" err="1" smtClean="0">
                <a:solidFill>
                  <a:schemeClr val="bg1"/>
                </a:solidFill>
              </a:rPr>
              <a:t>step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towards</a:t>
            </a:r>
            <a:r>
              <a:rPr lang="fr-FR" dirty="0" smtClean="0">
                <a:solidFill>
                  <a:schemeClr val="bg1"/>
                </a:solidFill>
              </a:rPr>
              <a:t> GRAND [</a:t>
            </a:r>
            <a:r>
              <a:rPr lang="fr-FR" dirty="0" err="1" smtClean="0">
                <a:solidFill>
                  <a:schemeClr val="bg1"/>
                </a:solidFill>
              </a:rPr>
              <a:t>Zilles</a:t>
            </a:r>
            <a:r>
              <a:rPr lang="fr-FR" dirty="0" smtClean="0">
                <a:solidFill>
                  <a:schemeClr val="bg1"/>
                </a:solidFill>
              </a:rPr>
              <a:t>, Friday PM].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8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Cut </a:t>
            </a:r>
            <a:r>
              <a:rPr lang="fr-FR" dirty="0" err="1" smtClean="0"/>
              <a:t>efficiency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165775"/>
              </p:ext>
            </p:extLst>
          </p:nvPr>
        </p:nvGraphicFramePr>
        <p:xfrm>
          <a:off x="539552" y="980728"/>
          <a:ext cx="8280920" cy="5032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45362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Cut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% </a:t>
                      </a:r>
                      <a:r>
                        <a:rPr lang="fr-FR" sz="1600" dirty="0" err="1" smtClean="0"/>
                        <a:t>survival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N</a:t>
                      </a:r>
                      <a:r>
                        <a:rPr lang="fr-FR" sz="1600" baseline="-25000" dirty="0" err="1" smtClean="0"/>
                        <a:t>coincs</a:t>
                      </a:r>
                      <a:r>
                        <a:rPr lang="fr-FR" sz="1600" dirty="0" smtClean="0"/>
                        <a:t> final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 smtClean="0"/>
                        <a:t>% </a:t>
                      </a:r>
                      <a:r>
                        <a:rPr lang="fr-FR" sz="1600" i="1" dirty="0" err="1" smtClean="0"/>
                        <a:t>survival</a:t>
                      </a:r>
                      <a:r>
                        <a:rPr lang="fr-FR" sz="1600" i="1" dirty="0" smtClean="0"/>
                        <a:t> [</a:t>
                      </a:r>
                      <a:r>
                        <a:rPr lang="fr-FR" sz="1600" i="1" dirty="0" err="1" smtClean="0"/>
                        <a:t>simu</a:t>
                      </a:r>
                      <a:r>
                        <a:rPr lang="fr-FR" sz="1600" i="1" dirty="0" smtClean="0"/>
                        <a:t>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err="1" smtClean="0"/>
                        <a:t>N</a:t>
                      </a:r>
                      <a:r>
                        <a:rPr lang="fr-FR" sz="1600" b="0" i="1" baseline="-25000" dirty="0" err="1" smtClean="0"/>
                        <a:t>coins</a:t>
                      </a:r>
                      <a:r>
                        <a:rPr lang="fr-FR" sz="1600" i="1" dirty="0" smtClean="0"/>
                        <a:t> [</a:t>
                      </a:r>
                      <a:r>
                        <a:rPr lang="fr-FR" sz="1600" i="1" dirty="0" err="1" smtClean="0"/>
                        <a:t>simu</a:t>
                      </a:r>
                      <a:r>
                        <a:rPr lang="fr-FR" sz="1600" i="1" dirty="0" smtClean="0"/>
                        <a:t>]</a:t>
                      </a:r>
                    </a:p>
                    <a:p>
                      <a:pPr algn="ctr"/>
                      <a:r>
                        <a:rPr lang="fr-FR" sz="1400" b="0" i="1" dirty="0" smtClean="0"/>
                        <a:t>(not E </a:t>
                      </a:r>
                      <a:r>
                        <a:rPr lang="fr-FR" sz="1400" b="0" i="1" dirty="0" err="1" smtClean="0"/>
                        <a:t>weighted</a:t>
                      </a:r>
                      <a:r>
                        <a:rPr lang="fr-FR" sz="1400" b="0" i="1" dirty="0" smtClean="0"/>
                        <a:t>)</a:t>
                      </a:r>
                    </a:p>
                  </a:txBody>
                  <a:tcPr anchor="ctr"/>
                </a:tc>
              </a:tr>
              <a:tr h="45362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« 50Hz » </a:t>
                      </a:r>
                      <a:r>
                        <a:rPr lang="fr-FR" sz="1600" dirty="0" err="1" smtClean="0"/>
                        <a:t>cut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8%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6.3 10</a:t>
                      </a:r>
                      <a:r>
                        <a:rPr lang="fr-FR" baseline="30000" dirty="0" smtClean="0"/>
                        <a:t>7</a:t>
                      </a:r>
                      <a:endParaRPr lang="fr-FR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82%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1526</a:t>
                      </a:r>
                      <a:endParaRPr lang="fr-FR" sz="1600" i="1" baseline="30000" dirty="0"/>
                    </a:p>
                  </a:txBody>
                  <a:tcPr anchor="ctr"/>
                </a:tc>
              </a:tr>
              <a:tr h="262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Pulse</a:t>
                      </a:r>
                      <a:r>
                        <a:rPr lang="fr-FR" sz="1600" baseline="0" dirty="0" smtClean="0"/>
                        <a:t> duration</a:t>
                      </a: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46%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2.9 10</a:t>
                      </a:r>
                      <a:r>
                        <a:rPr lang="fr-FR" baseline="30000" dirty="0" smtClean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86%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baseline="0" dirty="0" smtClean="0"/>
                        <a:t>1312</a:t>
                      </a:r>
                      <a:endParaRPr lang="fr-FR" sz="1600" i="1" baseline="30000" dirty="0" smtClean="0"/>
                    </a:p>
                  </a:txBody>
                  <a:tcPr anchor="ctr"/>
                </a:tc>
              </a:tr>
              <a:tr h="453629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Multiplicity</a:t>
                      </a:r>
                      <a:r>
                        <a:rPr lang="fr-FR" sz="1600" dirty="0" smtClean="0"/>
                        <a:t> &gt; 4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51%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1.4 10</a:t>
                      </a:r>
                      <a:r>
                        <a:rPr lang="fr-FR" baseline="30000" dirty="0" smtClean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1" dirty="0" smtClean="0">
                          <a:solidFill>
                            <a:srgbClr val="FF0000"/>
                          </a:solidFill>
                        </a:rPr>
                        <a:t>80%</a:t>
                      </a:r>
                      <a:endParaRPr lang="fr-FR" sz="16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baseline="0" dirty="0" smtClean="0"/>
                        <a:t>1050</a:t>
                      </a:r>
                      <a:endParaRPr lang="fr-FR" sz="1600" i="1" baseline="30000" dirty="0" smtClean="0"/>
                    </a:p>
                  </a:txBody>
                  <a:tcPr anchor="ctr"/>
                </a:tc>
              </a:tr>
              <a:tr h="585086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Valid</a:t>
                      </a:r>
                      <a:r>
                        <a:rPr lang="fr-FR" sz="1600" dirty="0" smtClean="0"/>
                        <a:t> reconstruction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67%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1.0 10</a:t>
                      </a:r>
                      <a:r>
                        <a:rPr lang="fr-FR" baseline="30000" dirty="0" smtClean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99%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baseline="0" dirty="0" smtClean="0"/>
                        <a:t>1040</a:t>
                      </a:r>
                      <a:endParaRPr lang="fr-FR" sz="1600" i="1" baseline="30000" dirty="0" smtClean="0"/>
                    </a:p>
                  </a:txBody>
                  <a:tcPr anchor="ctr"/>
                </a:tc>
              </a:tr>
              <a:tr h="453629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Radius &gt; 3000m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35%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3.4 10</a:t>
                      </a:r>
                      <a:r>
                        <a:rPr lang="fr-FR" baseline="30000" dirty="0" smtClean="0"/>
                        <a:t>6</a:t>
                      </a:r>
                      <a:endParaRPr lang="fr-FR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95%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baseline="0" dirty="0" smtClean="0"/>
                        <a:t>988</a:t>
                      </a:r>
                      <a:endParaRPr lang="fr-FR" sz="1600" i="1" baseline="30000" dirty="0"/>
                    </a:p>
                  </a:txBody>
                  <a:tcPr anchor="ctr"/>
                </a:tc>
              </a:tr>
              <a:tr h="262817">
                <a:tc>
                  <a:txBody>
                    <a:bodyPr/>
                    <a:lstStyle/>
                    <a:p>
                      <a:r>
                        <a:rPr lang="fr-FR" sz="1600" dirty="0" smtClean="0">
                          <a:latin typeface="Symbol" panose="05050102010706020507" pitchFamily="18" charset="2"/>
                        </a:rPr>
                        <a:t>Q </a:t>
                      </a:r>
                      <a:r>
                        <a:rPr lang="fr-FR" sz="1600" dirty="0" smtClean="0"/>
                        <a:t>&lt; 80°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30%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1.0 10</a:t>
                      </a:r>
                      <a:r>
                        <a:rPr lang="fr-FR" baseline="30000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98%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baseline="0" dirty="0" smtClean="0"/>
                        <a:t>968</a:t>
                      </a:r>
                      <a:endParaRPr lang="fr-FR" sz="1600" i="1" baseline="30000" dirty="0" smtClean="0"/>
                    </a:p>
                  </a:txBody>
                  <a:tcPr anchor="ctr"/>
                </a:tc>
              </a:tr>
              <a:tr h="648042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Trigger pattern/ Extension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32%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3.3 10</a:t>
                      </a:r>
                      <a:r>
                        <a:rPr lang="fr-FR" baseline="30000" dirty="0" smtClean="0"/>
                        <a:t> 5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88%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855</a:t>
                      </a:r>
                      <a:endParaRPr lang="fr-FR" sz="1600" i="1" dirty="0"/>
                    </a:p>
                  </a:txBody>
                  <a:tcPr anchor="ctr"/>
                </a:tc>
              </a:tr>
              <a:tr h="453629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Neighbourgs</a:t>
                      </a:r>
                      <a:endParaRPr lang="fr-FR" sz="1600" dirty="0" smtClean="0"/>
                    </a:p>
                    <a:p>
                      <a:r>
                        <a:rPr lang="fr-FR" sz="1600" dirty="0" smtClean="0"/>
                        <a:t>(direction)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0.3%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1440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i="1" dirty="0" smtClean="0">
                          <a:solidFill>
                            <a:schemeClr val="tx1"/>
                          </a:solidFill>
                        </a:rPr>
                        <a:t>85%</a:t>
                      </a:r>
                      <a:endParaRPr lang="fr-FR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725</a:t>
                      </a:r>
                      <a:endParaRPr lang="fr-FR" sz="1600" i="1" dirty="0"/>
                    </a:p>
                  </a:txBody>
                  <a:tcPr anchor="ctr"/>
                </a:tc>
              </a:tr>
              <a:tr h="453629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Neighbourgs</a:t>
                      </a:r>
                      <a:endParaRPr lang="fr-FR" sz="1600" dirty="0" smtClean="0"/>
                    </a:p>
                    <a:p>
                      <a:r>
                        <a:rPr lang="fr-FR" sz="1600" dirty="0" smtClean="0"/>
                        <a:t>(time)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40%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574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92%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i="1" dirty="0" smtClean="0">
                          <a:solidFill>
                            <a:srgbClr val="00B050"/>
                          </a:solidFill>
                        </a:rPr>
                        <a:t>668</a:t>
                      </a:r>
                      <a:endParaRPr lang="fr-FR" sz="1600" b="1" i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198131" y="6165304"/>
            <a:ext cx="7766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S</a:t>
            </a:r>
            <a:r>
              <a:rPr lang="fr-FR" b="1" dirty="0" err="1" smtClean="0"/>
              <a:t>imulated</a:t>
            </a:r>
            <a:r>
              <a:rPr lang="fr-FR" b="1" dirty="0" smtClean="0"/>
              <a:t> EAS </a:t>
            </a:r>
            <a:r>
              <a:rPr lang="fr-FR" b="1" dirty="0" err="1" smtClean="0"/>
              <a:t>selection</a:t>
            </a:r>
            <a:r>
              <a:rPr lang="fr-FR" b="1" dirty="0" smtClean="0"/>
              <a:t> </a:t>
            </a:r>
            <a:r>
              <a:rPr lang="fr-FR" b="1" dirty="0" err="1" smtClean="0"/>
              <a:t>cuts</a:t>
            </a:r>
            <a:r>
              <a:rPr lang="fr-FR" b="1" dirty="0" smtClean="0"/>
              <a:t> </a:t>
            </a:r>
            <a:r>
              <a:rPr lang="fr-FR" b="1" dirty="0" err="1" smtClean="0"/>
              <a:t>survival</a:t>
            </a:r>
            <a:r>
              <a:rPr lang="fr-FR" b="1" dirty="0" smtClean="0"/>
              <a:t> rate: 37%</a:t>
            </a:r>
            <a:r>
              <a:rPr lang="fr-FR" dirty="0" smtClean="0"/>
              <a:t> (46% if </a:t>
            </a:r>
            <a:r>
              <a:rPr lang="fr-FR" dirty="0" err="1" smtClean="0"/>
              <a:t>multiplicity</a:t>
            </a:r>
            <a:r>
              <a:rPr lang="fr-FR" dirty="0" smtClean="0"/>
              <a:t> </a:t>
            </a:r>
            <a:r>
              <a:rPr lang="fr-FR" dirty="0" err="1" smtClean="0"/>
              <a:t>cut</a:t>
            </a:r>
            <a:r>
              <a:rPr lang="fr-FR" dirty="0" smtClean="0"/>
              <a:t> </a:t>
            </a:r>
            <a:r>
              <a:rPr lang="fr-FR" dirty="0" err="1" smtClean="0"/>
              <a:t>excluded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82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Radio background</a:t>
            </a:r>
            <a:endParaRPr lang="en-US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212934"/>
            <a:ext cx="3577357" cy="5420240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96752"/>
            <a:ext cx="3384376" cy="550843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444208" y="1624732"/>
            <a:ext cx="2699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Here</a:t>
            </a:r>
            <a:r>
              <a:rPr lang="fr-FR" dirty="0" smtClean="0"/>
              <a:t> </a:t>
            </a:r>
            <a:r>
              <a:rPr lang="fr-FR" dirty="0" err="1" smtClean="0"/>
              <a:t>selecting</a:t>
            </a:r>
            <a:r>
              <a:rPr lang="fr-FR" dirty="0" smtClean="0"/>
              <a:t> plane </a:t>
            </a:r>
            <a:r>
              <a:rPr lang="fr-FR" dirty="0" err="1" smtClean="0"/>
              <a:t>wavefronts</a:t>
            </a:r>
            <a:r>
              <a:rPr lang="fr-FR" dirty="0" smtClean="0"/>
              <a:t>  </a:t>
            </a:r>
            <a:r>
              <a:rPr lang="fr-FR" dirty="0" err="1" smtClean="0"/>
              <a:t>only</a:t>
            </a:r>
            <a:r>
              <a:rPr lang="fr-FR" dirty="0" smtClean="0"/>
              <a:t> (</a:t>
            </a:r>
            <a:r>
              <a:rPr lang="fr-FR" dirty="0" err="1" smtClean="0"/>
              <a:t>curvature</a:t>
            </a:r>
            <a:r>
              <a:rPr lang="fr-FR" dirty="0" smtClean="0"/>
              <a:t> radius&gt;500m)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Most </a:t>
            </a:r>
            <a:r>
              <a:rPr lang="fr-FR" dirty="0" err="1" smtClean="0"/>
              <a:t>events</a:t>
            </a:r>
            <a:r>
              <a:rPr lang="fr-FR" dirty="0" smtClean="0"/>
              <a:t> </a:t>
            </a:r>
            <a:r>
              <a:rPr lang="fr-FR" dirty="0" err="1" smtClean="0"/>
              <a:t>coming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specific</a:t>
            </a:r>
            <a:r>
              <a:rPr lang="fr-FR" dirty="0" smtClean="0"/>
              <a:t> directions (N,E,W) </a:t>
            </a:r>
            <a:r>
              <a:rPr lang="fr-FR" dirty="0" err="1" smtClean="0"/>
              <a:t>along</a:t>
            </a:r>
            <a:r>
              <a:rPr lang="fr-FR" dirty="0" smtClean="0"/>
              <a:t> horizon (</a:t>
            </a:r>
            <a:r>
              <a:rPr lang="fr-FR" dirty="0" err="1" smtClean="0"/>
              <a:t>static</a:t>
            </a:r>
            <a:r>
              <a:rPr lang="fr-FR" dirty="0" smtClean="0"/>
              <a:t> noise sources)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444925" y="1628800"/>
            <a:ext cx="103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Log </a:t>
            </a:r>
            <a:r>
              <a:rPr lang="fr-FR" dirty="0" err="1" smtClean="0"/>
              <a:t>scale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444925" y="4221088"/>
            <a:ext cx="97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Lin </a:t>
            </a:r>
            <a:r>
              <a:rPr lang="fr-FR" dirty="0" err="1" smtClean="0"/>
              <a:t>scale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3275856" y="3645024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North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4085427" y="3645024"/>
            <a:ext cx="66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West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4703138" y="364502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South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5423283" y="364502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East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932238" y="1244252"/>
            <a:ext cx="1919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Zenith</a:t>
            </a:r>
            <a:r>
              <a:rPr lang="fr-FR" dirty="0" smtClean="0"/>
              <a:t> distribution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4139952" y="1259468"/>
            <a:ext cx="210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Azimuth</a:t>
            </a:r>
            <a:r>
              <a:rPr lang="fr-FR" dirty="0" smtClean="0"/>
              <a:t>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space réservé du contenu 2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380"/>
            <a:ext cx="4999116" cy="3554613"/>
          </a:xfrm>
        </p:spPr>
      </p:pic>
      <p:grpSp>
        <p:nvGrpSpPr>
          <p:cNvPr id="30" name="Groupe 29"/>
          <p:cNvGrpSpPr/>
          <p:nvPr/>
        </p:nvGrpSpPr>
        <p:grpSpPr>
          <a:xfrm>
            <a:off x="4664767" y="154379"/>
            <a:ext cx="4623242" cy="3234519"/>
            <a:chOff x="4664767" y="154379"/>
            <a:chExt cx="4623242" cy="3234519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4" b="54165"/>
            <a:stretch/>
          </p:blipFill>
          <p:spPr>
            <a:xfrm>
              <a:off x="4664767" y="154379"/>
              <a:ext cx="4623242" cy="3234519"/>
            </a:xfrm>
            <a:prstGeom prst="rect">
              <a:avLst/>
            </a:prstGeom>
          </p:spPr>
        </p:pic>
        <p:grpSp>
          <p:nvGrpSpPr>
            <p:cNvPr id="12" name="Groupe 11"/>
            <p:cNvGrpSpPr/>
            <p:nvPr/>
          </p:nvGrpSpPr>
          <p:grpSpPr>
            <a:xfrm>
              <a:off x="5280204" y="404664"/>
              <a:ext cx="3559118" cy="2699921"/>
              <a:chOff x="5280204" y="548680"/>
              <a:chExt cx="3559118" cy="269992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5280204" y="548680"/>
                <a:ext cx="1502777" cy="2664296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6623850" y="2602270"/>
                <a:ext cx="2215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dirty="0" err="1" smtClean="0"/>
                  <a:t>Azimuth</a:t>
                </a:r>
                <a:r>
                  <a:rPr lang="fr-FR" dirty="0" smtClean="0"/>
                  <a:t> distribution</a:t>
                </a:r>
              </a:p>
              <a:p>
                <a:pPr algn="r"/>
                <a:r>
                  <a:rPr lang="fr-FR" dirty="0" smtClean="0"/>
                  <a:t>All data</a:t>
                </a:r>
                <a:endParaRPr lang="en-US" dirty="0"/>
              </a:p>
            </p:txBody>
          </p:sp>
        </p:grpSp>
      </p:grpSp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67" y="3284984"/>
            <a:ext cx="4623242" cy="35812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016" y="-162272"/>
            <a:ext cx="471601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Direction distribution</a:t>
            </a:r>
            <a:endParaRPr lang="en-US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0" y="764704"/>
            <a:ext cx="4860032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 smtClean="0"/>
              <a:t>Shapes</a:t>
            </a:r>
            <a:r>
              <a:rPr lang="fr-FR" dirty="0" smtClean="0"/>
              <a:t> of </a:t>
            </a:r>
            <a:r>
              <a:rPr lang="fr-FR" dirty="0" err="1"/>
              <a:t>z</a:t>
            </a:r>
            <a:r>
              <a:rPr lang="fr-FR" dirty="0" err="1" smtClean="0"/>
              <a:t>enith</a:t>
            </a:r>
            <a:r>
              <a:rPr lang="fr-FR" dirty="0" smtClean="0"/>
              <a:t> and </a:t>
            </a:r>
            <a:r>
              <a:rPr lang="fr-FR" dirty="0" err="1" smtClean="0"/>
              <a:t>azimuth</a:t>
            </a:r>
            <a:r>
              <a:rPr lang="fr-FR" dirty="0" smtClean="0"/>
              <a:t> distributions of </a:t>
            </a:r>
            <a:r>
              <a:rPr lang="fr-FR" b="1" dirty="0" err="1" smtClean="0"/>
              <a:t>experimental</a:t>
            </a:r>
            <a:r>
              <a:rPr lang="fr-FR" b="1" dirty="0" smtClean="0"/>
              <a:t> radio candidates</a:t>
            </a:r>
            <a:r>
              <a:rPr lang="fr-FR" dirty="0" smtClean="0"/>
              <a:t> and </a:t>
            </a:r>
            <a:r>
              <a:rPr lang="fr-FR" b="1" dirty="0" err="1" smtClean="0">
                <a:solidFill>
                  <a:srgbClr val="FF0000"/>
                </a:solidFill>
              </a:rPr>
              <a:t>simulated</a:t>
            </a:r>
            <a:r>
              <a:rPr lang="fr-FR" b="1" dirty="0" smtClean="0">
                <a:solidFill>
                  <a:srgbClr val="FF0000"/>
                </a:solidFill>
              </a:rPr>
              <a:t> EAS</a:t>
            </a:r>
            <a:r>
              <a:rPr lang="fr-FR" dirty="0"/>
              <a:t> </a:t>
            </a:r>
            <a:r>
              <a:rPr lang="fr-FR" dirty="0" smtClean="0"/>
              <a:t>are compatible.</a:t>
            </a:r>
          </a:p>
          <a:p>
            <a:r>
              <a:rPr lang="fr-FR" dirty="0" err="1" smtClean="0"/>
              <a:t>Excess</a:t>
            </a:r>
            <a:r>
              <a:rPr lang="fr-FR" dirty="0" smtClean="0"/>
              <a:t> of </a:t>
            </a:r>
            <a:r>
              <a:rPr lang="fr-FR" dirty="0" err="1" smtClean="0"/>
              <a:t>experimental</a:t>
            </a:r>
            <a:r>
              <a:rPr lang="fr-FR" dirty="0" smtClean="0"/>
              <a:t> data at large </a:t>
            </a:r>
            <a:r>
              <a:rPr lang="fr-FR" dirty="0" err="1" smtClean="0"/>
              <a:t>zenith</a:t>
            </a:r>
            <a:r>
              <a:rPr lang="fr-FR" dirty="0" smtClean="0"/>
              <a:t> angles &amp; </a:t>
            </a:r>
            <a:r>
              <a:rPr lang="fr-FR" dirty="0" err="1" smtClean="0"/>
              <a:t>towards</a:t>
            </a:r>
            <a:r>
              <a:rPr lang="fr-FR" dirty="0" smtClean="0"/>
              <a:t> </a:t>
            </a:r>
            <a:r>
              <a:rPr lang="fr-FR" dirty="0" err="1" smtClean="0"/>
              <a:t>North</a:t>
            </a:r>
            <a:r>
              <a:rPr lang="fr-FR" dirty="0"/>
              <a:t> </a:t>
            </a:r>
            <a:r>
              <a:rPr lang="fr-FR" dirty="0" smtClean="0"/>
              <a:t>&amp; West (</a:t>
            </a:r>
            <a:r>
              <a:rPr lang="fr-FR" dirty="0" smtClean="0">
                <a:sym typeface="Wingdings" panose="05000000000000000000" pitchFamily="2" charset="2"/>
              </a:rPr>
              <a:t></a:t>
            </a:r>
            <a:r>
              <a:rPr lang="fr-FR" dirty="0" smtClean="0"/>
              <a:t> standard background sources)</a:t>
            </a:r>
          </a:p>
          <a:p>
            <a:pPr>
              <a:buFont typeface="Wingdings" pitchFamily="2" charset="2"/>
              <a:buChar char="è"/>
            </a:pPr>
            <a:r>
              <a:rPr lang="fr-FR" dirty="0" err="1" smtClean="0">
                <a:sym typeface="Wingdings" panose="05000000000000000000" pitchFamily="2" charset="2"/>
              </a:rPr>
              <a:t>Excess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most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likely</a:t>
            </a:r>
            <a:r>
              <a:rPr lang="fr-FR" dirty="0" smtClean="0">
                <a:sym typeface="Wingdings" panose="05000000000000000000" pitchFamily="2" charset="2"/>
              </a:rPr>
              <a:t> corresponds to background </a:t>
            </a:r>
            <a:r>
              <a:rPr lang="fr-FR" dirty="0" err="1" smtClean="0">
                <a:sym typeface="Wingdings" panose="05000000000000000000" pitchFamily="2" charset="2"/>
              </a:rPr>
              <a:t>events</a:t>
            </a:r>
            <a:r>
              <a:rPr lang="fr-FR" dirty="0" smtClean="0">
                <a:sym typeface="Wingdings" panose="05000000000000000000" pitchFamily="2" charset="2"/>
              </a:rPr>
              <a:t> passing </a:t>
            </a:r>
            <a:r>
              <a:rPr lang="fr-FR" dirty="0" err="1" smtClean="0">
                <a:sym typeface="Wingdings" panose="05000000000000000000" pitchFamily="2" charset="2"/>
              </a:rPr>
              <a:t>cuts</a:t>
            </a:r>
            <a:r>
              <a:rPr lang="fr-FR" dirty="0" smtClean="0">
                <a:sym typeface="Wingdings" panose="05000000000000000000" pitchFamily="2" charset="2"/>
              </a:rPr>
              <a:t>. </a:t>
            </a:r>
          </a:p>
          <a:p>
            <a:pPr>
              <a:buFont typeface="Wingdings" pitchFamily="2" charset="2"/>
              <a:buChar char="è"/>
            </a:pP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Still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to </a:t>
            </a: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be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b="1" smtClean="0">
                <a:solidFill>
                  <a:srgbClr val="FF0000"/>
                </a:solidFill>
                <a:sym typeface="Wingdings" panose="05000000000000000000" pitchFamily="2" charset="2"/>
              </a:rPr>
              <a:t>refined, 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but </a:t>
            </a: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already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TREND has </a:t>
            </a: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performed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autonomous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detection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&amp; identification of EAS, </a:t>
            </a: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sample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purity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~ </a:t>
            </a:r>
            <a:r>
              <a:rPr lang="fr-FR" b="1" dirty="0">
                <a:solidFill>
                  <a:srgbClr val="FF0000"/>
                </a:solidFill>
                <a:sym typeface="Wingdings" panose="05000000000000000000" pitchFamily="2" charset="2"/>
              </a:rPr>
              <a:t>7</a:t>
            </a:r>
            <a:r>
              <a:rPr lang="fr-FR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0%.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80204" y="3561141"/>
            <a:ext cx="1502778" cy="2911488"/>
          </a:xfrm>
          <a:prstGeom prst="rect">
            <a:avLst/>
          </a:prstGeom>
          <a:solidFill>
            <a:srgbClr val="FF0000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619770" y="383564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/>
              <a:t>Experimental</a:t>
            </a:r>
            <a:r>
              <a:rPr lang="fr-FR" sz="1400" b="1" dirty="0" smtClean="0"/>
              <a:t> EAS candidates </a:t>
            </a:r>
          </a:p>
          <a:p>
            <a:r>
              <a:rPr lang="fr-FR" sz="1200" b="1" dirty="0" smtClean="0"/>
              <a:t>[</a:t>
            </a:r>
            <a:r>
              <a:rPr lang="fr-FR" sz="1200" b="1" dirty="0" err="1" smtClean="0"/>
              <a:t>normalized</a:t>
            </a:r>
            <a:r>
              <a:rPr lang="fr-FR" sz="1200" b="1" dirty="0" smtClean="0"/>
              <a:t> to 205 </a:t>
            </a:r>
            <a:r>
              <a:rPr lang="fr-FR" sz="1200" b="1" dirty="0" err="1" smtClean="0"/>
              <a:t>events</a:t>
            </a:r>
            <a:r>
              <a:rPr lang="fr-FR" sz="1200" b="1" dirty="0" smtClean="0"/>
              <a:t>]</a:t>
            </a:r>
          </a:p>
          <a:p>
            <a:r>
              <a:rPr lang="fr-FR" sz="1400" b="1" dirty="0" err="1" smtClean="0">
                <a:solidFill>
                  <a:srgbClr val="FF0000"/>
                </a:solidFill>
              </a:rPr>
              <a:t>Simulated</a:t>
            </a:r>
            <a:r>
              <a:rPr lang="fr-FR" sz="1400" b="1" dirty="0" smtClean="0">
                <a:solidFill>
                  <a:srgbClr val="FF0000"/>
                </a:solidFill>
              </a:rPr>
              <a:t> EAS </a:t>
            </a:r>
            <a:r>
              <a:rPr lang="fr-FR" sz="1400" b="1" dirty="0" err="1" smtClean="0">
                <a:solidFill>
                  <a:srgbClr val="FF0000"/>
                </a:solidFill>
              </a:rPr>
              <a:t>events</a:t>
            </a:r>
            <a:r>
              <a:rPr lang="fr-FR" sz="1400" b="1" dirty="0" smtClean="0">
                <a:solidFill>
                  <a:srgbClr val="FF0000"/>
                </a:solidFill>
              </a:rPr>
              <a:t> (f=0.8)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04248" y="3549178"/>
            <a:ext cx="2108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Azimuth</a:t>
            </a:r>
            <a:r>
              <a:rPr lang="fr-FR" dirty="0" smtClean="0"/>
              <a:t> distribution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560" y="3578268"/>
            <a:ext cx="1919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Zenith</a:t>
            </a:r>
            <a:r>
              <a:rPr lang="fr-FR" dirty="0" smtClean="0"/>
              <a:t> distribution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372200" y="3838056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err="1" smtClean="0"/>
              <a:t>Experimental</a:t>
            </a:r>
            <a:r>
              <a:rPr lang="fr-FR" sz="1400" b="1" dirty="0" smtClean="0"/>
              <a:t> EAS candidates </a:t>
            </a:r>
          </a:p>
          <a:p>
            <a:pPr algn="r"/>
            <a:r>
              <a:rPr lang="fr-FR" sz="1200" b="1" dirty="0" smtClean="0"/>
              <a:t>[</a:t>
            </a:r>
            <a:r>
              <a:rPr lang="fr-FR" sz="1200" b="1" dirty="0" err="1" smtClean="0"/>
              <a:t>normalized</a:t>
            </a:r>
            <a:r>
              <a:rPr lang="fr-FR" sz="1200" b="1" dirty="0" smtClean="0"/>
              <a:t> to 205 </a:t>
            </a:r>
            <a:r>
              <a:rPr lang="fr-FR" sz="1200" b="1" dirty="0" err="1" smtClean="0"/>
              <a:t>events</a:t>
            </a:r>
            <a:r>
              <a:rPr lang="fr-FR" sz="1200" b="1" dirty="0" smtClean="0"/>
              <a:t>]</a:t>
            </a:r>
          </a:p>
          <a:p>
            <a:pPr algn="r"/>
            <a:r>
              <a:rPr lang="fr-FR" sz="1400" b="1" dirty="0" err="1" smtClean="0">
                <a:solidFill>
                  <a:srgbClr val="FF0000"/>
                </a:solidFill>
              </a:rPr>
              <a:t>Simulated</a:t>
            </a:r>
            <a:r>
              <a:rPr lang="fr-FR" sz="1400" b="1" dirty="0" smtClean="0">
                <a:solidFill>
                  <a:srgbClr val="FF0000"/>
                </a:solidFill>
              </a:rPr>
              <a:t> EAS </a:t>
            </a:r>
            <a:r>
              <a:rPr lang="fr-FR" sz="1400" b="1" dirty="0" err="1" smtClean="0">
                <a:solidFill>
                  <a:srgbClr val="FF0000"/>
                </a:solidFill>
              </a:rPr>
              <a:t>events</a:t>
            </a:r>
            <a:r>
              <a:rPr lang="fr-FR" sz="1400" b="1" dirty="0" smtClean="0">
                <a:solidFill>
                  <a:srgbClr val="FF0000"/>
                </a:solidFill>
              </a:rPr>
              <a:t> (f=0.8)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 rot="20348510">
            <a:off x="950409" y="5301208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PRELIMINARY</a:t>
            </a:r>
            <a:endParaRPr lang="en-US" b="1" dirty="0"/>
          </a:p>
        </p:txBody>
      </p:sp>
      <p:sp>
        <p:nvSpPr>
          <p:cNvPr id="32" name="ZoneTexte 31"/>
          <p:cNvSpPr txBox="1"/>
          <p:nvPr/>
        </p:nvSpPr>
        <p:spPr>
          <a:xfrm rot="20348510">
            <a:off x="6316489" y="4981733"/>
            <a:ext cx="15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PRELIMINARY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731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Autonomous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err="1" smtClean="0"/>
              <a:t>radio-detection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5275788" cy="5141167"/>
          </a:xfrm>
        </p:spPr>
        <p:txBody>
          <a:bodyPr>
            <a:normAutofit fontScale="70000" lnSpcReduction="20000"/>
          </a:bodyPr>
          <a:lstStyle/>
          <a:p>
            <a:pPr>
              <a:buFont typeface="Wingdings"/>
              <a:buChar char="J"/>
            </a:pPr>
            <a:r>
              <a:rPr lang="fr-FR" dirty="0" smtClean="0"/>
              <a:t>Cheap</a:t>
            </a:r>
            <a:r>
              <a:rPr lang="fr-FR" dirty="0" smtClean="0"/>
              <a:t>, light &amp; </a:t>
            </a:r>
            <a:r>
              <a:rPr lang="fr-FR" dirty="0" err="1" smtClean="0"/>
              <a:t>robust</a:t>
            </a:r>
            <a:r>
              <a:rPr lang="fr-FR" dirty="0" smtClean="0"/>
              <a:t>: radio </a:t>
            </a:r>
            <a:r>
              <a:rPr lang="fr-FR" dirty="0" err="1"/>
              <a:t>i</a:t>
            </a:r>
            <a:r>
              <a:rPr lang="fr-FR" dirty="0" err="1" smtClean="0"/>
              <a:t>s</a:t>
            </a:r>
            <a:r>
              <a:rPr lang="fr-FR" dirty="0" smtClean="0"/>
              <a:t> </a:t>
            </a:r>
            <a:r>
              <a:rPr lang="fr-FR" dirty="0" smtClean="0"/>
              <a:t>an     </a:t>
            </a:r>
          </a:p>
          <a:p>
            <a:pPr marL="0" indent="0">
              <a:buNone/>
            </a:pPr>
            <a:r>
              <a:rPr lang="fr-FR" b="1" dirty="0"/>
              <a:t> </a:t>
            </a:r>
            <a:r>
              <a:rPr lang="fr-FR" b="1" dirty="0" smtClean="0"/>
              <a:t>     </a:t>
            </a:r>
            <a:r>
              <a:rPr lang="fr-FR" b="1" dirty="0" err="1" smtClean="0"/>
              <a:t>appealing</a:t>
            </a:r>
            <a:r>
              <a:rPr lang="fr-FR" b="1" dirty="0" smtClean="0"/>
              <a:t> </a:t>
            </a:r>
            <a:r>
              <a:rPr lang="fr-FR" b="1" dirty="0" smtClean="0"/>
              <a:t>technique for </a:t>
            </a:r>
            <a:r>
              <a:rPr lang="fr-FR" b="1" dirty="0" err="1" smtClean="0"/>
              <a:t>giant</a:t>
            </a:r>
            <a:r>
              <a:rPr lang="fr-FR" b="1" dirty="0" smtClean="0"/>
              <a:t> detectors </a:t>
            </a:r>
            <a:r>
              <a:rPr lang="fr-FR" b="1" dirty="0" smtClean="0"/>
              <a:t>   </a:t>
            </a:r>
          </a:p>
          <a:p>
            <a:pPr marL="0" indent="0">
              <a:buNone/>
            </a:pPr>
            <a:r>
              <a:rPr lang="fr-FR" b="1" dirty="0"/>
              <a:t> </a:t>
            </a:r>
            <a:r>
              <a:rPr lang="fr-FR" b="1" dirty="0" smtClean="0"/>
              <a:t>     </a:t>
            </a:r>
            <a:r>
              <a:rPr lang="fr-FR" b="1" dirty="0" smtClean="0"/>
              <a:t>of </a:t>
            </a:r>
            <a:r>
              <a:rPr lang="fr-FR" b="1" dirty="0" smtClean="0"/>
              <a:t>HE air </a:t>
            </a:r>
            <a:r>
              <a:rPr lang="fr-FR" b="1" dirty="0" err="1" smtClean="0"/>
              <a:t>showers</a:t>
            </a:r>
            <a:r>
              <a:rPr lang="fr-FR" dirty="0" smtClean="0"/>
              <a:t>.</a:t>
            </a:r>
          </a:p>
          <a:p>
            <a:pPr>
              <a:buFont typeface="Wingdings"/>
              <a:buChar char="L"/>
            </a:pPr>
            <a:r>
              <a:rPr lang="fr-FR" b="1" dirty="0" smtClean="0"/>
              <a:t>Background sources </a:t>
            </a:r>
            <a:r>
              <a:rPr lang="fr-FR" dirty="0" smtClean="0"/>
              <a:t>are a major challenge for </a:t>
            </a:r>
            <a:r>
              <a:rPr lang="fr-FR" dirty="0" err="1" smtClean="0"/>
              <a:t>ground</a:t>
            </a:r>
            <a:r>
              <a:rPr lang="fr-FR" dirty="0" err="1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smtClean="0"/>
              <a:t>radio </a:t>
            </a:r>
            <a:r>
              <a:rPr lang="fr-FR" dirty="0" err="1" smtClean="0"/>
              <a:t>experiments</a:t>
            </a:r>
            <a:r>
              <a:rPr lang="fr-FR" dirty="0" smtClean="0"/>
              <a:t>.</a:t>
            </a:r>
            <a:endParaRPr lang="fr-FR" dirty="0" smtClean="0"/>
          </a:p>
          <a:p>
            <a:r>
              <a:rPr lang="fr-FR" b="1" dirty="0" smtClean="0"/>
              <a:t>TREND </a:t>
            </a:r>
            <a:r>
              <a:rPr lang="fr-FR" b="1" dirty="0" err="1" smtClean="0"/>
              <a:t>proposal</a:t>
            </a:r>
            <a:r>
              <a:rPr lang="fr-FR" b="1" dirty="0" smtClean="0"/>
              <a:t> </a:t>
            </a:r>
            <a:r>
              <a:rPr lang="fr-FR" dirty="0" smtClean="0"/>
              <a:t>(2008):</a:t>
            </a:r>
            <a:r>
              <a:rPr lang="fr-FR" b="1" dirty="0" smtClean="0"/>
              <a:t> </a:t>
            </a:r>
            <a:r>
              <a:rPr lang="fr-FR" dirty="0" err="1" smtClean="0"/>
              <a:t>tiny</a:t>
            </a:r>
            <a:r>
              <a:rPr lang="fr-FR" dirty="0" smtClean="0"/>
              <a:t> group </a:t>
            </a:r>
            <a:r>
              <a:rPr lang="fr-FR" dirty="0" err="1" smtClean="0"/>
              <a:t>from</a:t>
            </a:r>
            <a:r>
              <a:rPr lang="fr-FR" dirty="0" smtClean="0"/>
              <a:t>  China (Wu </a:t>
            </a:r>
            <a:r>
              <a:rPr lang="fr-FR" dirty="0" err="1" smtClean="0"/>
              <a:t>XiangPing</a:t>
            </a:r>
            <a:r>
              <a:rPr lang="fr-FR" dirty="0" smtClean="0"/>
              <a:t> NAOC, Hu </a:t>
            </a:r>
            <a:r>
              <a:rPr lang="fr-FR" dirty="0" err="1" smtClean="0"/>
              <a:t>HongBo</a:t>
            </a:r>
            <a:r>
              <a:rPr lang="fr-FR" dirty="0" smtClean="0"/>
              <a:t> IHEP) &amp; France (P. </a:t>
            </a:r>
            <a:r>
              <a:rPr lang="fr-FR" dirty="0" err="1" smtClean="0"/>
              <a:t>Lautridou</a:t>
            </a:r>
            <a:r>
              <a:rPr lang="fr-FR" dirty="0" smtClean="0"/>
              <a:t> Nantes, V. </a:t>
            </a:r>
            <a:r>
              <a:rPr lang="fr-FR" dirty="0" err="1" smtClean="0"/>
              <a:t>Niess</a:t>
            </a:r>
            <a:r>
              <a:rPr lang="fr-FR" dirty="0" smtClean="0"/>
              <a:t> Clermont-Ferrand, OM Paris/NAOC/IHEP) </a:t>
            </a:r>
            <a:r>
              <a:rPr lang="fr-FR" dirty="0" err="1" smtClean="0"/>
              <a:t>aiming</a:t>
            </a:r>
            <a:r>
              <a:rPr lang="fr-FR" dirty="0" smtClean="0"/>
              <a:t> at </a:t>
            </a:r>
            <a:r>
              <a:rPr lang="fr-FR" b="1" dirty="0" err="1" smtClean="0"/>
              <a:t>demonstrating</a:t>
            </a:r>
            <a:r>
              <a:rPr lang="fr-FR" b="1" dirty="0" smtClean="0"/>
              <a:t> </a:t>
            </a:r>
            <a:r>
              <a:rPr lang="fr-FR" b="1" dirty="0" err="1" smtClean="0"/>
              <a:t>that</a:t>
            </a:r>
            <a:r>
              <a:rPr lang="fr-FR" b="1" dirty="0" smtClean="0"/>
              <a:t> self-</a:t>
            </a:r>
            <a:r>
              <a:rPr lang="fr-FR" b="1" dirty="0" err="1" smtClean="0"/>
              <a:t>triggered</a:t>
            </a:r>
            <a:r>
              <a:rPr lang="fr-FR" b="1" dirty="0" smtClean="0"/>
              <a:t> radio trigger </a:t>
            </a:r>
            <a:r>
              <a:rPr lang="fr-FR" b="1" dirty="0"/>
              <a:t>+</a:t>
            </a:r>
            <a:r>
              <a:rPr lang="fr-FR" b="1" dirty="0" smtClean="0"/>
              <a:t> identification of air </a:t>
            </a:r>
            <a:r>
              <a:rPr lang="fr-FR" b="1" dirty="0" err="1" smtClean="0"/>
              <a:t>shower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possible</a:t>
            </a:r>
            <a:r>
              <a:rPr lang="fr-FR" dirty="0" smtClean="0"/>
              <a:t>.</a:t>
            </a:r>
          </a:p>
          <a:p>
            <a:r>
              <a:rPr lang="fr-FR" dirty="0" smtClean="0"/>
              <a:t>Site: 21CMA radio </a:t>
            </a:r>
            <a:r>
              <a:rPr lang="fr-FR" dirty="0" err="1" smtClean="0"/>
              <a:t>interferometer</a:t>
            </a:r>
            <a:r>
              <a:rPr lang="fr-FR" dirty="0" smtClean="0"/>
              <a:t>, </a:t>
            </a:r>
            <a:r>
              <a:rPr lang="fr-FR" dirty="0" err="1" smtClean="0"/>
              <a:t>XinJiang</a:t>
            </a:r>
            <a:r>
              <a:rPr lang="fr-FR" dirty="0" smtClean="0"/>
              <a:t> Province, China</a:t>
            </a:r>
            <a:endParaRPr lang="en-US" dirty="0"/>
          </a:p>
        </p:txBody>
      </p:sp>
      <p:pic>
        <p:nvPicPr>
          <p:cNvPr id="4" name="Picture 2" descr="H:\MT 250\PICTURES\Ulastai\IMG_06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" r="20973"/>
          <a:stretch/>
        </p:blipFill>
        <p:spPr bwMode="auto">
          <a:xfrm>
            <a:off x="5356593" y="3717032"/>
            <a:ext cx="3679903" cy="30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5"/>
          <p:cNvGrpSpPr/>
          <p:nvPr/>
        </p:nvGrpSpPr>
        <p:grpSpPr>
          <a:xfrm>
            <a:off x="5364088" y="188640"/>
            <a:ext cx="3616692" cy="3312368"/>
            <a:chOff x="-17242" y="2420888"/>
            <a:chExt cx="3968042" cy="3312368"/>
          </a:xfrm>
        </p:grpSpPr>
        <p:pic>
          <p:nvPicPr>
            <p:cNvPr id="6" name="Picture 2" descr="C:\Documents and Settings\martineau\Mes documents\TREND\docs\presProjet\presARENA2010.key\chine-relief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242" y="2420888"/>
              <a:ext cx="3968042" cy="3312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5-Point Star 3"/>
            <p:cNvSpPr/>
            <p:nvPr/>
          </p:nvSpPr>
          <p:spPr>
            <a:xfrm>
              <a:off x="683568" y="3212976"/>
              <a:ext cx="216024" cy="216024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835968" y="3068960"/>
              <a:ext cx="216024" cy="216024"/>
            </a:xfrm>
            <a:prstGeom prst="star5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875590" y="2730566"/>
              <a:ext cx="968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/>
                <a:t>Urumqi</a:t>
              </a:r>
              <a:endParaRPr lang="fr-FR" b="1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23528" y="3347700"/>
              <a:ext cx="918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 smtClean="0"/>
                <a:t>Ulastai</a:t>
              </a:r>
              <a:endParaRPr lang="fr-FR" b="1" dirty="0"/>
            </a:p>
          </p:txBody>
        </p:sp>
      </p:grpSp>
      <p:sp>
        <p:nvSpPr>
          <p:cNvPr id="11" name="TextBox 9"/>
          <p:cNvSpPr txBox="1"/>
          <p:nvPr/>
        </p:nvSpPr>
        <p:spPr>
          <a:xfrm>
            <a:off x="7698557" y="1052736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Beijing</a:t>
            </a:r>
            <a:endParaRPr lang="fr-FR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5225552" y="3429000"/>
            <a:ext cx="3832716" cy="3528392"/>
            <a:chOff x="4692738" y="289942"/>
            <a:chExt cx="4764374" cy="4492365"/>
          </a:xfrm>
        </p:grpSpPr>
        <p:grpSp>
          <p:nvGrpSpPr>
            <p:cNvPr id="14" name="Group 12"/>
            <p:cNvGrpSpPr/>
            <p:nvPr/>
          </p:nvGrpSpPr>
          <p:grpSpPr>
            <a:xfrm>
              <a:off x="4692738" y="289942"/>
              <a:ext cx="4764374" cy="4492365"/>
              <a:chOff x="4587951" y="1442070"/>
              <a:chExt cx="4764374" cy="4492365"/>
            </a:xfrm>
          </p:grpSpPr>
          <p:pic>
            <p:nvPicPr>
              <p:cNvPr id="19" name="Picture 13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8" t="3745" r="7547"/>
              <a:stretch/>
            </p:blipFill>
            <p:spPr>
              <a:xfrm>
                <a:off x="4587951" y="1442070"/>
                <a:ext cx="4764374" cy="4492365"/>
              </a:xfrm>
              <a:prstGeom prst="rect">
                <a:avLst/>
              </a:prstGeom>
            </p:spPr>
          </p:pic>
          <p:sp>
            <p:nvSpPr>
              <p:cNvPr id="20" name="TextBox 15"/>
              <p:cNvSpPr txBox="1"/>
              <p:nvPr/>
            </p:nvSpPr>
            <p:spPr>
              <a:xfrm>
                <a:off x="5354278" y="1735050"/>
                <a:ext cx="1320554" cy="369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Short </a:t>
                </a:r>
                <a:r>
                  <a:rPr lang="fr-FR" dirty="0" err="1" smtClean="0"/>
                  <a:t>waves</a:t>
                </a:r>
                <a:endParaRPr lang="en-US" dirty="0"/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7437980" y="485263"/>
              <a:ext cx="1902811" cy="1377482"/>
              <a:chOff x="7365972" y="557271"/>
              <a:chExt cx="1902811" cy="1377482"/>
            </a:xfrm>
          </p:grpSpPr>
          <p:cxnSp>
            <p:nvCxnSpPr>
              <p:cNvPr id="16" name="Connecteur droit 15"/>
              <p:cNvCxnSpPr/>
              <p:nvPr/>
            </p:nvCxnSpPr>
            <p:spPr>
              <a:xfrm>
                <a:off x="7380312" y="775107"/>
                <a:ext cx="432048" cy="0"/>
              </a:xfrm>
              <a:prstGeom prst="line">
                <a:avLst/>
              </a:prstGeom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ZoneTexte 16"/>
              <p:cNvSpPr txBox="1"/>
              <p:nvPr/>
            </p:nvSpPr>
            <p:spPr>
              <a:xfrm>
                <a:off x="7816096" y="557271"/>
                <a:ext cx="1452687" cy="1377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err="1" smtClean="0"/>
                  <a:t>Simulated</a:t>
                </a:r>
                <a:r>
                  <a:rPr lang="fr-FR" sz="1200" b="1" dirty="0" smtClean="0"/>
                  <a:t> </a:t>
                </a:r>
              </a:p>
              <a:p>
                <a:r>
                  <a:rPr lang="fr-FR" sz="1200" b="1" dirty="0" err="1" smtClean="0"/>
                  <a:t>galactic</a:t>
                </a:r>
                <a:r>
                  <a:rPr lang="fr-FR" sz="1200" b="1" dirty="0" smtClean="0"/>
                  <a:t> </a:t>
                </a:r>
                <a:r>
                  <a:rPr lang="fr-FR" sz="1200" b="1" dirty="0" err="1" smtClean="0"/>
                  <a:t>bckgd</a:t>
                </a:r>
                <a:endParaRPr lang="fr-FR" sz="1200" b="1" dirty="0" smtClean="0"/>
              </a:p>
              <a:p>
                <a:endParaRPr lang="fr-FR" sz="1200" b="1" dirty="0"/>
              </a:p>
              <a:p>
                <a:r>
                  <a:rPr lang="fr-FR" sz="1200" b="1" dirty="0" err="1" smtClean="0"/>
                  <a:t>Measured</a:t>
                </a:r>
                <a:r>
                  <a:rPr lang="fr-FR" sz="1200" b="1" dirty="0" smtClean="0"/>
                  <a:t> </a:t>
                </a:r>
                <a:r>
                  <a:rPr lang="fr-FR" sz="1200" b="1" dirty="0" err="1" smtClean="0"/>
                  <a:t>bckgd</a:t>
                </a:r>
                <a:r>
                  <a:rPr lang="fr-FR" sz="1200" b="1" dirty="0" smtClean="0"/>
                  <a:t> noise</a:t>
                </a:r>
                <a:endParaRPr lang="fr-FR" sz="1200" b="1" dirty="0"/>
              </a:p>
            </p:txBody>
          </p:sp>
          <p:cxnSp>
            <p:nvCxnSpPr>
              <p:cNvPr id="18" name="Connecteur droit 17"/>
              <p:cNvCxnSpPr/>
              <p:nvPr/>
            </p:nvCxnSpPr>
            <p:spPr>
              <a:xfrm>
                <a:off x="7365972" y="1485299"/>
                <a:ext cx="432048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Striped Right Arrow 17"/>
          <p:cNvSpPr/>
          <p:nvPr/>
        </p:nvSpPr>
        <p:spPr>
          <a:xfrm>
            <a:off x="6249956" y="5307311"/>
            <a:ext cx="2796297" cy="1152128"/>
          </a:xfrm>
          <a:prstGeom prst="stripedRightArrow">
            <a:avLst>
              <a:gd name="adj1" fmla="val 72364"/>
              <a:gd name="adj2" fmla="val 30431"/>
            </a:avLst>
          </a:prstGeom>
          <a:solidFill>
            <a:srgbClr val="92D050">
              <a:alpha val="34118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53550" cy="700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9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/>
          <a:p>
            <a:r>
              <a:rPr lang="fr-FR" dirty="0" smtClean="0"/>
              <a:t>Radio background</a:t>
            </a:r>
            <a:endParaRPr lang="fr-F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6293" r="16120"/>
          <a:stretch/>
        </p:blipFill>
        <p:spPr>
          <a:xfrm>
            <a:off x="-36512" y="1340768"/>
            <a:ext cx="6120680" cy="5677769"/>
          </a:xfrm>
        </p:spPr>
      </p:pic>
      <p:sp>
        <p:nvSpPr>
          <p:cNvPr id="11" name="Rectangle 10"/>
          <p:cNvSpPr/>
          <p:nvPr/>
        </p:nvSpPr>
        <p:spPr>
          <a:xfrm>
            <a:off x="3275856" y="1905969"/>
            <a:ext cx="144016" cy="1440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3434005" y="1789944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TREND </a:t>
            </a:r>
            <a:r>
              <a:rPr lang="fr-FR" dirty="0" err="1" smtClean="0">
                <a:solidFill>
                  <a:schemeClr val="bg1"/>
                </a:solidFill>
              </a:rPr>
              <a:t>antenna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1371540"/>
            <a:ext cx="32758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/>
              <a:t>TREND-50 </a:t>
            </a:r>
            <a:r>
              <a:rPr lang="fr-FR" sz="1600" b="1" u="sng" dirty="0" err="1" smtClean="0"/>
              <a:t>antennas</a:t>
            </a:r>
            <a:r>
              <a:rPr lang="fr-FR" sz="1600" b="1" u="sng" dirty="0" smtClean="0"/>
              <a:t> </a:t>
            </a:r>
          </a:p>
          <a:p>
            <a:r>
              <a:rPr lang="fr-FR" sz="1600" b="1" u="sng" dirty="0" smtClean="0"/>
              <a:t>radio </a:t>
            </a:r>
            <a:r>
              <a:rPr lang="fr-FR" sz="1600" b="1" u="sng" dirty="0" err="1" smtClean="0"/>
              <a:t>array</a:t>
            </a:r>
            <a:r>
              <a:rPr lang="fr-FR" sz="1600" b="1" u="sng" dirty="0" smtClean="0"/>
              <a:t>:</a:t>
            </a:r>
          </a:p>
          <a:p>
            <a:r>
              <a:rPr lang="fr-FR" sz="1600" dirty="0" smtClean="0"/>
              <a:t>2011-2012 data</a:t>
            </a:r>
          </a:p>
          <a:p>
            <a:r>
              <a:rPr lang="fr-FR" sz="1600" dirty="0" smtClean="0"/>
              <a:t>(E-W </a:t>
            </a:r>
            <a:r>
              <a:rPr lang="fr-FR" sz="1600" dirty="0" err="1" smtClean="0"/>
              <a:t>polarization</a:t>
            </a:r>
            <a:r>
              <a:rPr lang="fr-FR" sz="1600" dirty="0" smtClean="0"/>
              <a:t>)</a:t>
            </a:r>
          </a:p>
          <a:p>
            <a:r>
              <a:rPr lang="fr-FR" sz="1600" dirty="0" smtClean="0"/>
              <a:t>316 DAQ </a:t>
            </a:r>
            <a:r>
              <a:rPr lang="fr-FR" sz="1600" dirty="0" err="1" smtClean="0"/>
              <a:t>days</a:t>
            </a:r>
            <a:r>
              <a:rPr lang="fr-FR" sz="1600" dirty="0" smtClean="0"/>
              <a:t> </a:t>
            </a:r>
            <a:r>
              <a:rPr lang="fr-FR" sz="1600" dirty="0" err="1" smtClean="0"/>
              <a:t>analyzed</a:t>
            </a:r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8 10</a:t>
            </a:r>
            <a:r>
              <a:rPr lang="fr-FR" sz="1600" baseline="30000" dirty="0" smtClean="0"/>
              <a:t>9</a:t>
            </a:r>
            <a:r>
              <a:rPr lang="fr-FR" sz="1600" dirty="0" smtClean="0"/>
              <a:t> triggers </a:t>
            </a:r>
            <a:r>
              <a:rPr lang="fr-FR" sz="1600" dirty="0" err="1" smtClean="0"/>
              <a:t>recorded</a:t>
            </a:r>
            <a:r>
              <a:rPr lang="fr-FR" sz="1600" dirty="0" smtClean="0"/>
              <a:t> </a:t>
            </a:r>
            <a:r>
              <a:rPr lang="fr-FR" sz="1600" dirty="0" smtClean="0">
                <a:sym typeface="Wingdings" panose="05000000000000000000" pitchFamily="2" charset="2"/>
              </a:rPr>
              <a:t> </a:t>
            </a:r>
            <a:r>
              <a:rPr lang="fr-FR" sz="1600" b="1" dirty="0" smtClean="0">
                <a:sym typeface="Wingdings" panose="05000000000000000000" pitchFamily="2" charset="2"/>
              </a:rPr>
              <a:t>8TBy</a:t>
            </a:r>
            <a:r>
              <a:rPr lang="fr-FR" sz="1600" dirty="0" smtClean="0">
                <a:sym typeface="Wingdings" panose="05000000000000000000" pitchFamily="2" charset="2"/>
              </a:rPr>
              <a:t> </a:t>
            </a:r>
            <a:endParaRPr lang="fr-FR" sz="1600" dirty="0" smtClean="0"/>
          </a:p>
          <a:p>
            <a:r>
              <a:rPr lang="fr-FR" sz="1600" dirty="0" smtClean="0"/>
              <a:t>7 10</a:t>
            </a:r>
            <a:r>
              <a:rPr lang="fr-FR" sz="1600" baseline="30000" dirty="0"/>
              <a:t>8</a:t>
            </a:r>
            <a:r>
              <a:rPr lang="fr-FR" sz="1600" dirty="0" smtClean="0"/>
              <a:t> </a:t>
            </a:r>
            <a:r>
              <a:rPr lang="fr-FR" sz="1600" dirty="0" err="1" smtClean="0"/>
              <a:t>coincidences</a:t>
            </a:r>
            <a:endParaRPr lang="fr-FR" sz="1600" dirty="0" smtClean="0"/>
          </a:p>
          <a:p>
            <a:r>
              <a:rPr lang="fr-FR" sz="1600" dirty="0" smtClean="0"/>
              <a:t> </a:t>
            </a:r>
            <a:r>
              <a:rPr lang="fr-FR" sz="1600" b="1" u="sng" dirty="0" smtClean="0"/>
              <a:t>~25Hz </a:t>
            </a:r>
            <a:r>
              <a:rPr lang="fr-FR" sz="1600" b="1" dirty="0" err="1" smtClean="0"/>
              <a:t>event</a:t>
            </a:r>
            <a:r>
              <a:rPr lang="fr-FR" sz="1600" b="1" dirty="0" smtClean="0"/>
              <a:t> rate</a:t>
            </a:r>
          </a:p>
          <a:p>
            <a:r>
              <a:rPr lang="fr-FR" sz="1600" b="1" dirty="0" smtClean="0"/>
              <a:t> over </a:t>
            </a:r>
            <a:r>
              <a:rPr lang="fr-FR" sz="1600" b="1" dirty="0" err="1" smtClean="0"/>
              <a:t>whole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array</a:t>
            </a:r>
            <a:r>
              <a:rPr lang="fr-FR" sz="1600" b="1" dirty="0"/>
              <a:t> </a:t>
            </a:r>
            <a:r>
              <a:rPr lang="fr-FR" sz="1600" b="1" dirty="0" smtClean="0"/>
              <a:t>(</a:t>
            </a:r>
            <a:r>
              <a:rPr lang="fr-FR" sz="1600" b="1" dirty="0" err="1" smtClean="0"/>
              <a:t>physical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origin</a:t>
            </a:r>
            <a:r>
              <a:rPr lang="fr-FR" sz="1600" b="1" dirty="0" smtClean="0"/>
              <a:t>)</a:t>
            </a:r>
            <a:endParaRPr lang="fr-FR" sz="1600" b="1" dirty="0"/>
          </a:p>
          <a:p>
            <a:r>
              <a:rPr lang="fr-FR" sz="1600" b="1" dirty="0" err="1" smtClean="0"/>
              <a:t>Expected</a:t>
            </a:r>
            <a:r>
              <a:rPr lang="fr-FR" sz="1600" b="1" dirty="0" smtClean="0"/>
              <a:t> EAS trigger rate:</a:t>
            </a:r>
          </a:p>
          <a:p>
            <a:r>
              <a:rPr lang="fr-FR" sz="1600" b="1" u="sng" dirty="0" smtClean="0"/>
              <a:t>~40/</a:t>
            </a:r>
            <a:r>
              <a:rPr lang="fr-FR" sz="1600" b="1" u="sng" dirty="0" err="1" smtClean="0"/>
              <a:t>day</a:t>
            </a:r>
            <a:endParaRPr lang="fr-FR" sz="1600" dirty="0"/>
          </a:p>
          <a:p>
            <a:endParaRPr lang="fr-FR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4437112"/>
            <a:ext cx="259228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Background rejection </a:t>
            </a:r>
            <a:r>
              <a:rPr lang="fr-FR" b="1" dirty="0" err="1" smtClean="0">
                <a:solidFill>
                  <a:srgbClr val="FF0000"/>
                </a:solidFill>
              </a:rPr>
              <a:t>is</a:t>
            </a:r>
            <a:r>
              <a:rPr lang="fr-FR" b="1" dirty="0" smtClean="0">
                <a:solidFill>
                  <a:srgbClr val="FF0000"/>
                </a:solidFill>
              </a:rPr>
              <a:t> a </a:t>
            </a:r>
            <a:r>
              <a:rPr lang="fr-FR" b="1" dirty="0" err="1" smtClean="0">
                <a:solidFill>
                  <a:srgbClr val="FF0000"/>
                </a:solidFill>
              </a:rPr>
              <a:t>key</a:t>
            </a:r>
            <a:r>
              <a:rPr lang="fr-FR" b="1" dirty="0" smtClean="0">
                <a:solidFill>
                  <a:srgbClr val="FF0000"/>
                </a:solidFill>
              </a:rPr>
              <a:t> issue for EAS </a:t>
            </a:r>
            <a:r>
              <a:rPr lang="fr-FR" b="1" dirty="0" err="1" smtClean="0">
                <a:solidFill>
                  <a:srgbClr val="FF0000"/>
                </a:solidFill>
              </a:rPr>
              <a:t>radio-detection</a:t>
            </a:r>
            <a:r>
              <a:rPr lang="fr-FR" b="1" dirty="0" smtClean="0">
                <a:solidFill>
                  <a:srgbClr val="FF0000"/>
                </a:solidFill>
              </a:rPr>
              <a:t>.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19872" y="2134597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Reconstructed</a:t>
            </a:r>
            <a:r>
              <a:rPr lang="fr-FR" dirty="0" smtClean="0">
                <a:solidFill>
                  <a:schemeClr val="bg1"/>
                </a:solidFill>
              </a:rPr>
              <a:t> source position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313956" y="2276872"/>
            <a:ext cx="72008" cy="7200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5940152" y="5406315"/>
            <a:ext cx="302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Background sources: HV </a:t>
            </a:r>
            <a:r>
              <a:rPr lang="fr-FR" sz="1600" dirty="0" err="1" smtClean="0"/>
              <a:t>lines</a:t>
            </a:r>
            <a:r>
              <a:rPr lang="fr-FR" sz="1600" dirty="0" smtClean="0"/>
              <a:t>, radio </a:t>
            </a:r>
            <a:r>
              <a:rPr lang="fr-FR" sz="1600" dirty="0" err="1" smtClean="0"/>
              <a:t>emiters</a:t>
            </a:r>
            <a:r>
              <a:rPr lang="fr-FR" sz="1600" dirty="0" smtClean="0"/>
              <a:t>, train, cars, planes, </a:t>
            </a:r>
            <a:r>
              <a:rPr lang="fr-FR" sz="1600" dirty="0" err="1" smtClean="0"/>
              <a:t>thunderstorms</a:t>
            </a:r>
            <a:r>
              <a:rPr lang="fr-FR" sz="1600" dirty="0" smtClean="0"/>
              <a:t>…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5450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3"/>
          <p:cNvGrpSpPr/>
          <p:nvPr/>
        </p:nvGrpSpPr>
        <p:grpSpPr>
          <a:xfrm>
            <a:off x="324105" y="908720"/>
            <a:ext cx="3743839" cy="3361304"/>
            <a:chOff x="0" y="2672862"/>
            <a:chExt cx="4498573" cy="3981156"/>
          </a:xfrm>
        </p:grpSpPr>
        <p:grpSp>
          <p:nvGrpSpPr>
            <p:cNvPr id="38" name="Groupe 10"/>
            <p:cNvGrpSpPr/>
            <p:nvPr/>
          </p:nvGrpSpPr>
          <p:grpSpPr>
            <a:xfrm>
              <a:off x="0" y="2672862"/>
              <a:ext cx="4498573" cy="3981156"/>
              <a:chOff x="251520" y="2996952"/>
              <a:chExt cx="4498573" cy="3794022"/>
            </a:xfrm>
          </p:grpSpPr>
          <p:pic>
            <p:nvPicPr>
              <p:cNvPr id="40" name="Picture 2" descr="trendconscoinc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519" r="7468"/>
              <a:stretch>
                <a:fillRect/>
              </a:stretch>
            </p:blipFill>
            <p:spPr bwMode="auto">
              <a:xfrm>
                <a:off x="251520" y="2996952"/>
                <a:ext cx="4498573" cy="37940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1" name="Connecteur droit 7"/>
              <p:cNvCxnSpPr/>
              <p:nvPr/>
            </p:nvCxnSpPr>
            <p:spPr>
              <a:xfrm flipV="1">
                <a:off x="841765" y="3305808"/>
                <a:ext cx="14067" cy="3067945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8"/>
              <p:cNvCxnSpPr/>
              <p:nvPr/>
            </p:nvCxnSpPr>
            <p:spPr>
              <a:xfrm flipV="1">
                <a:off x="1258825" y="3281602"/>
                <a:ext cx="23603" cy="3088047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9"/>
              <p:cNvCxnSpPr/>
              <p:nvPr/>
            </p:nvCxnSpPr>
            <p:spPr>
              <a:xfrm>
                <a:off x="869901" y="3717032"/>
                <a:ext cx="400725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ZoneTexte 18"/>
            <p:cNvSpPr txBox="1"/>
            <p:nvPr/>
          </p:nvSpPr>
          <p:spPr>
            <a:xfrm>
              <a:off x="1093786" y="3182205"/>
              <a:ext cx="3183188" cy="834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10 ms  </a:t>
              </a:r>
              <a:r>
                <a:rPr lang="fr-FR" b="1" dirty="0" smtClean="0">
                  <a:solidFill>
                    <a:srgbClr val="FF0000"/>
                  </a:solidFill>
                  <a:sym typeface="Wingdings" pitchFamily="2" charset="2"/>
                </a:rPr>
                <a:t></a:t>
              </a:r>
              <a:r>
                <a:rPr lang="fr-FR" b="1" dirty="0" smtClean="0">
                  <a:solidFill>
                    <a:srgbClr val="FF0000"/>
                  </a:solidFill>
                </a:rPr>
                <a:t> 50Hz </a:t>
              </a:r>
            </a:p>
            <a:p>
              <a:r>
                <a:rPr lang="fr-FR" b="1" dirty="0">
                  <a:solidFill>
                    <a:srgbClr val="FF0000"/>
                  </a:solidFill>
                </a:rPr>
                <a:t> </a:t>
              </a:r>
              <a:r>
                <a:rPr lang="fr-FR" b="1" dirty="0" smtClean="0">
                  <a:solidFill>
                    <a:srgbClr val="FF0000"/>
                  </a:solidFill>
                </a:rPr>
                <a:t>                 power line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222" y="53752"/>
            <a:ext cx="6021946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Discriminating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5724128" y="404664"/>
            <a:ext cx="3672408" cy="6453336"/>
            <a:chOff x="5724128" y="404664"/>
            <a:chExt cx="3672408" cy="6453336"/>
          </a:xfrm>
        </p:grpSpPr>
        <p:grpSp>
          <p:nvGrpSpPr>
            <p:cNvPr id="25" name="Groupe 24"/>
            <p:cNvGrpSpPr/>
            <p:nvPr/>
          </p:nvGrpSpPr>
          <p:grpSpPr>
            <a:xfrm>
              <a:off x="5724128" y="4149080"/>
              <a:ext cx="3672408" cy="2708920"/>
              <a:chOff x="4711713" y="4027622"/>
              <a:chExt cx="4439108" cy="2830378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1713" y="4027622"/>
                <a:ext cx="4439108" cy="2830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ZoneTexte 14"/>
              <p:cNvSpPr txBox="1"/>
              <p:nvPr/>
            </p:nvSpPr>
            <p:spPr>
              <a:xfrm>
                <a:off x="5286596" y="6093296"/>
                <a:ext cx="1149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Data trace</a:t>
                </a:r>
                <a:endParaRPr lang="en-US" dirty="0"/>
              </a:p>
            </p:txBody>
          </p:sp>
        </p:grpSp>
        <p:cxnSp>
          <p:nvCxnSpPr>
            <p:cNvPr id="13" name="Connecteur droit avec flèche 12"/>
            <p:cNvCxnSpPr/>
            <p:nvPr/>
          </p:nvCxnSpPr>
          <p:spPr>
            <a:xfrm>
              <a:off x="7236296" y="5373216"/>
              <a:ext cx="43790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7740109" y="5147900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2000ns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grpSp>
          <p:nvGrpSpPr>
            <p:cNvPr id="26" name="Groupe 25"/>
            <p:cNvGrpSpPr/>
            <p:nvPr/>
          </p:nvGrpSpPr>
          <p:grpSpPr>
            <a:xfrm>
              <a:off x="6021946" y="404664"/>
              <a:ext cx="3230574" cy="3572004"/>
              <a:chOff x="6670538" y="1017157"/>
              <a:chExt cx="2549560" cy="2971614"/>
            </a:xfrm>
          </p:grpSpPr>
          <p:grpSp>
            <p:nvGrpSpPr>
              <p:cNvPr id="23" name="Groupe 22"/>
              <p:cNvGrpSpPr/>
              <p:nvPr/>
            </p:nvGrpSpPr>
            <p:grpSpPr>
              <a:xfrm>
                <a:off x="6670538" y="1017157"/>
                <a:ext cx="2549560" cy="2971614"/>
                <a:chOff x="6308174" y="1100559"/>
                <a:chExt cx="2549560" cy="2971614"/>
              </a:xfrm>
            </p:grpSpPr>
            <p:pic>
              <p:nvPicPr>
                <p:cNvPr id="24" name="Image 23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08174" y="1100559"/>
                  <a:ext cx="2549560" cy="2971614"/>
                </a:xfrm>
                <a:prstGeom prst="rect">
                  <a:avLst/>
                </a:prstGeom>
              </p:spPr>
            </p:pic>
            <p:cxnSp>
              <p:nvCxnSpPr>
                <p:cNvPr id="28" name="Connecteur droit avec flèche 27"/>
                <p:cNvCxnSpPr/>
                <p:nvPr/>
              </p:nvCxnSpPr>
              <p:spPr>
                <a:xfrm>
                  <a:off x="6982393" y="2293995"/>
                  <a:ext cx="792088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ZoneTexte 28"/>
                <p:cNvSpPr txBox="1"/>
                <p:nvPr/>
              </p:nvSpPr>
              <p:spPr>
                <a:xfrm>
                  <a:off x="7800256" y="2135491"/>
                  <a:ext cx="7505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b="1" dirty="0" smtClean="0">
                      <a:solidFill>
                        <a:srgbClr val="FF0000"/>
                      </a:solidFill>
                    </a:rPr>
                    <a:t>200ns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4" name="ZoneTexte 33"/>
              <p:cNvSpPr txBox="1"/>
              <p:nvPr/>
            </p:nvSpPr>
            <p:spPr>
              <a:xfrm>
                <a:off x="7864915" y="3053918"/>
                <a:ext cx="1133619" cy="486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err="1" smtClean="0"/>
                  <a:t>Simulated</a:t>
                </a:r>
                <a:r>
                  <a:rPr lang="fr-FR" sz="1600" b="1" dirty="0" smtClean="0"/>
                  <a:t> EAS trace</a:t>
                </a:r>
                <a:endParaRPr lang="en-US" sz="1600" b="1" dirty="0"/>
              </a:p>
            </p:txBody>
          </p:sp>
        </p:grpSp>
      </p:grpSp>
      <p:pic>
        <p:nvPicPr>
          <p:cNvPr id="27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50000" r="4950" b="3223"/>
          <a:stretch/>
        </p:blipFill>
        <p:spPr>
          <a:xfrm>
            <a:off x="107503" y="4342032"/>
            <a:ext cx="5056553" cy="240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3797" y="53752"/>
            <a:ext cx="4854307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TREND EAS </a:t>
            </a:r>
            <a:br>
              <a:rPr lang="fr-FR" dirty="0" smtClean="0"/>
            </a:br>
            <a:r>
              <a:rPr lang="fr-FR" dirty="0" smtClean="0"/>
              <a:t>candidates</a:t>
            </a:r>
            <a:endParaRPr lang="fr-FR" dirty="0"/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917057" cy="4883538"/>
          </a:xfrm>
        </p:spPr>
      </p:pic>
      <p:grpSp>
        <p:nvGrpSpPr>
          <p:cNvPr id="5" name="Groupe 4"/>
          <p:cNvGrpSpPr/>
          <p:nvPr/>
        </p:nvGrpSpPr>
        <p:grpSpPr>
          <a:xfrm>
            <a:off x="117005" y="1121554"/>
            <a:ext cx="5497859" cy="4968552"/>
            <a:chOff x="2749117" y="1122811"/>
            <a:chExt cx="4229649" cy="383692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9117" y="1122811"/>
              <a:ext cx="4229649" cy="3818356"/>
            </a:xfrm>
            <a:prstGeom prst="rect">
              <a:avLst/>
            </a:prstGeom>
          </p:spPr>
        </p:pic>
        <p:grpSp>
          <p:nvGrpSpPr>
            <p:cNvPr id="30" name="Group 13"/>
            <p:cNvGrpSpPr/>
            <p:nvPr/>
          </p:nvGrpSpPr>
          <p:grpSpPr>
            <a:xfrm>
              <a:off x="3425275" y="1655842"/>
              <a:ext cx="2638162" cy="2623570"/>
              <a:chOff x="4458894" y="2851195"/>
              <a:chExt cx="3070218" cy="3067390"/>
            </a:xfrm>
          </p:grpSpPr>
          <p:grpSp>
            <p:nvGrpSpPr>
              <p:cNvPr id="31" name="Group 24"/>
              <p:cNvGrpSpPr/>
              <p:nvPr/>
            </p:nvGrpSpPr>
            <p:grpSpPr>
              <a:xfrm>
                <a:off x="4458894" y="2851195"/>
                <a:ext cx="3070218" cy="3067390"/>
                <a:chOff x="1008426" y="3047403"/>
                <a:chExt cx="3070218" cy="3067390"/>
              </a:xfrm>
            </p:grpSpPr>
            <p:sp>
              <p:nvSpPr>
                <p:cNvPr id="35" name="Oval 27"/>
                <p:cNvSpPr/>
                <p:nvPr/>
              </p:nvSpPr>
              <p:spPr>
                <a:xfrm>
                  <a:off x="1008426" y="3047403"/>
                  <a:ext cx="3070218" cy="306738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" name="Oval 28"/>
                <p:cNvSpPr/>
                <p:nvPr/>
              </p:nvSpPr>
              <p:spPr>
                <a:xfrm>
                  <a:off x="1414347" y="3481192"/>
                  <a:ext cx="2259100" cy="219940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37" name="Straight Connector 29"/>
                <p:cNvCxnSpPr/>
                <p:nvPr/>
              </p:nvCxnSpPr>
              <p:spPr>
                <a:xfrm>
                  <a:off x="1008426" y="4569809"/>
                  <a:ext cx="3070218" cy="17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Oval 30"/>
                <p:cNvSpPr/>
                <p:nvPr/>
              </p:nvSpPr>
              <p:spPr>
                <a:xfrm>
                  <a:off x="1951137" y="3994773"/>
                  <a:ext cx="1206719" cy="1175682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39" name="Straight Connector 31"/>
                <p:cNvCxnSpPr>
                  <a:stCxn id="35" idx="0"/>
                </p:cNvCxnSpPr>
                <p:nvPr/>
              </p:nvCxnSpPr>
              <p:spPr>
                <a:xfrm>
                  <a:off x="2543535" y="3047403"/>
                  <a:ext cx="11365" cy="306739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34"/>
                <p:cNvCxnSpPr/>
                <p:nvPr/>
              </p:nvCxnSpPr>
              <p:spPr>
                <a:xfrm>
                  <a:off x="1458049" y="3474034"/>
                  <a:ext cx="2170972" cy="21689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38"/>
                <p:cNvCxnSpPr/>
                <p:nvPr/>
              </p:nvCxnSpPr>
              <p:spPr>
                <a:xfrm flipH="1">
                  <a:off x="1414347" y="3514038"/>
                  <a:ext cx="2305794" cy="20855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Oval 40"/>
                <p:cNvSpPr/>
                <p:nvPr/>
              </p:nvSpPr>
              <p:spPr>
                <a:xfrm>
                  <a:off x="2445037" y="4998693"/>
                  <a:ext cx="124422" cy="14401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2" name="TextBox 50"/>
              <p:cNvSpPr txBox="1"/>
              <p:nvPr/>
            </p:nvSpPr>
            <p:spPr>
              <a:xfrm>
                <a:off x="6012160" y="3858540"/>
                <a:ext cx="353347" cy="250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bg1"/>
                    </a:solidFill>
                  </a:rPr>
                  <a:t>30°</a:t>
                </a:r>
                <a:endParaRPr lang="fr-F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TextBox 51"/>
              <p:cNvSpPr txBox="1"/>
              <p:nvPr/>
            </p:nvSpPr>
            <p:spPr>
              <a:xfrm>
                <a:off x="6380475" y="3533678"/>
                <a:ext cx="353347" cy="250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6</a:t>
                </a:r>
                <a:r>
                  <a:rPr lang="fr-FR" sz="1200" dirty="0" smtClean="0"/>
                  <a:t>0°</a:t>
                </a:r>
                <a:endParaRPr lang="fr-FR" sz="1200" dirty="0"/>
              </a:p>
            </p:txBody>
          </p:sp>
          <p:sp>
            <p:nvSpPr>
              <p:cNvPr id="34" name="TextBox 52"/>
              <p:cNvSpPr txBox="1"/>
              <p:nvPr/>
            </p:nvSpPr>
            <p:spPr>
              <a:xfrm>
                <a:off x="6725704" y="3224009"/>
                <a:ext cx="353347" cy="250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90°</a:t>
                </a:r>
                <a:endParaRPr lang="fr-FR" sz="1200" dirty="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6234112" y="1281600"/>
              <a:ext cx="538237" cy="3307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766098" y="1369922"/>
              <a:ext cx="538237" cy="3307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4501633" y="3037080"/>
              <a:ext cx="538237" cy="3307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665" y="-51145"/>
            <a:ext cx="4205863" cy="34801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11" y="3284984"/>
            <a:ext cx="4125209" cy="3573016"/>
          </a:xfrm>
          <a:prstGeom prst="rect">
            <a:avLst/>
          </a:prstGeom>
        </p:spPr>
      </p:pic>
      <p:grpSp>
        <p:nvGrpSpPr>
          <p:cNvPr id="50" name="Groupe 49"/>
          <p:cNvGrpSpPr/>
          <p:nvPr/>
        </p:nvGrpSpPr>
        <p:grpSpPr>
          <a:xfrm>
            <a:off x="6092552" y="3861048"/>
            <a:ext cx="2367880" cy="2304256"/>
            <a:chOff x="5868144" y="3861048"/>
            <a:chExt cx="2367880" cy="2304256"/>
          </a:xfrm>
        </p:grpSpPr>
        <p:sp>
          <p:nvSpPr>
            <p:cNvPr id="17" name="ZoneTexte 16"/>
            <p:cNvSpPr txBox="1"/>
            <p:nvPr/>
          </p:nvSpPr>
          <p:spPr>
            <a:xfrm>
              <a:off x="6219800" y="4797152"/>
              <a:ext cx="17420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>
                  <a:solidFill>
                    <a:srgbClr val="FF0000"/>
                  </a:solidFill>
                </a:rPr>
                <a:t>D</a:t>
              </a:r>
              <a:r>
                <a:rPr lang="fr-FR" b="1" dirty="0" err="1" smtClean="0">
                  <a:solidFill>
                    <a:srgbClr val="FF0000"/>
                  </a:solidFill>
                </a:rPr>
                <a:t>eficit</a:t>
              </a:r>
              <a:r>
                <a:rPr lang="fr-FR" b="1" dirty="0" smtClean="0">
                  <a:solidFill>
                    <a:srgbClr val="FF0000"/>
                  </a:solidFill>
                </a:rPr>
                <a:t> to </a:t>
              </a:r>
            </a:p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East &amp; West</a:t>
              </a:r>
            </a:p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(</a:t>
              </a:r>
              <a:r>
                <a:rPr lang="fr-FR" b="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a</a:t>
              </a:r>
              <a:r>
                <a:rPr lang="fr-FR" b="1" dirty="0" smtClean="0">
                  <a:solidFill>
                    <a:srgbClr val="FF0000"/>
                  </a:solidFill>
                </a:rPr>
                <a:t>~0°)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219800" y="3861048"/>
              <a:ext cx="15793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>
                  <a:solidFill>
                    <a:srgbClr val="00B050"/>
                  </a:solidFill>
                </a:rPr>
                <a:t>E</a:t>
              </a:r>
              <a:r>
                <a:rPr lang="fr-FR" b="1" dirty="0" err="1" smtClean="0">
                  <a:solidFill>
                    <a:srgbClr val="00B050"/>
                  </a:solidFill>
                </a:rPr>
                <a:t>xcess</a:t>
              </a:r>
              <a:r>
                <a:rPr lang="fr-FR" b="1" dirty="0" smtClean="0">
                  <a:solidFill>
                    <a:srgbClr val="00B050"/>
                  </a:solidFill>
                </a:rPr>
                <a:t> to </a:t>
              </a:r>
              <a:r>
                <a:rPr lang="fr-FR" b="1" dirty="0" err="1" smtClean="0">
                  <a:solidFill>
                    <a:srgbClr val="00B050"/>
                  </a:solidFill>
                </a:rPr>
                <a:t>North</a:t>
              </a:r>
              <a:endParaRPr lang="fr-FR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(</a:t>
              </a:r>
              <a:r>
                <a:rPr lang="fr-FR" b="1" dirty="0" smtClean="0">
                  <a:solidFill>
                    <a:srgbClr val="00B050"/>
                  </a:solidFill>
                  <a:latin typeface="Symbol" panose="05050102010706020507" pitchFamily="18" charset="2"/>
                </a:rPr>
                <a:t>a</a:t>
              </a:r>
              <a:r>
                <a:rPr lang="fr-FR" b="1" dirty="0" smtClean="0">
                  <a:solidFill>
                    <a:srgbClr val="00B050"/>
                  </a:solidFill>
                </a:rPr>
                <a:t>~90°) 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H="1">
              <a:off x="6313314" y="5587498"/>
              <a:ext cx="202902" cy="47855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>
              <a:off x="7655222" y="5587498"/>
              <a:ext cx="190127" cy="5778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H="1">
              <a:off x="5868144" y="4400236"/>
              <a:ext cx="535322" cy="57780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7727230" y="4400236"/>
              <a:ext cx="508794" cy="504055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ZoneTexte 6"/>
          <p:cNvSpPr txBox="1"/>
          <p:nvPr/>
        </p:nvSpPr>
        <p:spPr>
          <a:xfrm>
            <a:off x="893321" y="5678958"/>
            <a:ext cx="35188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2011-2012 data - 316 DAQ </a:t>
            </a:r>
            <a:r>
              <a:rPr lang="fr-FR" sz="2000" dirty="0" err="1" smtClean="0"/>
              <a:t>days</a:t>
            </a:r>
            <a:r>
              <a:rPr lang="fr-FR" sz="2000" dirty="0" smtClean="0"/>
              <a:t> </a:t>
            </a:r>
          </a:p>
          <a:p>
            <a:pPr algn="ctr"/>
            <a:r>
              <a:rPr lang="fr-FR" sz="2000" dirty="0" smtClean="0"/>
              <a:t>EW polar </a:t>
            </a:r>
          </a:p>
          <a:p>
            <a:pPr algn="ctr"/>
            <a:r>
              <a:rPr lang="fr-FR" sz="2000" dirty="0" smtClean="0"/>
              <a:t>574 EAS candidates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9960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rganigramme : Disque magnétique 18"/>
          <p:cNvSpPr/>
          <p:nvPr/>
        </p:nvSpPr>
        <p:spPr>
          <a:xfrm>
            <a:off x="978998" y="5661248"/>
            <a:ext cx="993315" cy="1124744"/>
          </a:xfrm>
          <a:prstGeom prst="flowChartMagneticDisk">
            <a:avLst/>
          </a:prstGeom>
          <a:solidFill>
            <a:srgbClr val="AEC5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</a:t>
            </a:r>
            <a:r>
              <a:rPr lang="fr-FR" dirty="0" smtClean="0"/>
              <a:t>ignal </a:t>
            </a:r>
          </a:p>
          <a:p>
            <a:pPr algn="ctr"/>
            <a:r>
              <a:rPr lang="fr-FR" dirty="0" smtClean="0"/>
              <a:t>@ </a:t>
            </a:r>
            <a:r>
              <a:rPr lang="fr-FR" dirty="0" err="1" smtClean="0"/>
              <a:t>disk</a:t>
            </a:r>
            <a:endParaRPr lang="en-US" dirty="0"/>
          </a:p>
        </p:txBody>
      </p:sp>
      <p:sp>
        <p:nvSpPr>
          <p:cNvPr id="20" name="Flèche droite rayée 19"/>
          <p:cNvSpPr/>
          <p:nvPr/>
        </p:nvSpPr>
        <p:spPr>
          <a:xfrm rot="5400000">
            <a:off x="-711611" y="3026110"/>
            <a:ext cx="4374532" cy="1327792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TREND real-time </a:t>
            </a:r>
            <a:r>
              <a:rPr lang="fr-FR" dirty="0" err="1" smtClean="0"/>
              <a:t>event</a:t>
            </a:r>
            <a:r>
              <a:rPr lang="fr-FR" dirty="0" smtClean="0"/>
              <a:t> simulation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552" y="1268760"/>
            <a:ext cx="1872208" cy="720080"/>
          </a:xfrm>
          <a:prstGeom prst="rect">
            <a:avLst/>
          </a:prstGeom>
          <a:solidFill>
            <a:srgbClr val="1F36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Primary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(A, E, </a:t>
            </a:r>
            <a:r>
              <a:rPr lang="fr-FR" dirty="0" err="1" smtClean="0">
                <a:latin typeface="Symbol" panose="05050102010706020507" pitchFamily="18" charset="2"/>
              </a:rPr>
              <a:t>q,j</a:t>
            </a:r>
            <a:r>
              <a:rPr lang="fr-FR" dirty="0" smtClean="0">
                <a:latin typeface="Symbol" panose="05050102010706020507" pitchFamily="18" charset="2"/>
              </a:rPr>
              <a:t>, </a:t>
            </a:r>
            <a:r>
              <a:rPr lang="fr-FR" dirty="0" err="1" smtClean="0">
                <a:latin typeface="+mj-lt"/>
              </a:rPr>
              <a:t>x</a:t>
            </a:r>
            <a:r>
              <a:rPr lang="fr-FR" baseline="-25000" dirty="0" err="1" smtClean="0">
                <a:latin typeface="+mj-lt"/>
              </a:rPr>
              <a:t>core</a:t>
            </a:r>
            <a:r>
              <a:rPr lang="fr-FR" dirty="0" smtClean="0"/>
              <a:t>)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987824" y="1340768"/>
            <a:ext cx="590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or Fe, 11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fixed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energies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in [5 10</a:t>
            </a:r>
            <a:r>
              <a:rPr lang="fr-FR" sz="1600" b="1" baseline="30000" dirty="0" smtClean="0">
                <a:solidFill>
                  <a:schemeClr val="accent5">
                    <a:lumMod val="75000"/>
                  </a:schemeClr>
                </a:solidFill>
              </a:rPr>
              <a:t>16</a:t>
            </a:r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5 10</a:t>
            </a:r>
            <a:r>
              <a:rPr lang="fr-FR" sz="1600" b="1" baseline="30000" dirty="0" smtClean="0">
                <a:solidFill>
                  <a:schemeClr val="accent5">
                    <a:lumMod val="75000"/>
                  </a:schemeClr>
                </a:solidFill>
              </a:rPr>
              <a:t>18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eV],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random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sky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distribution &amp;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random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core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position (&lt;1km of detector)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2204864"/>
            <a:ext cx="1872208" cy="720080"/>
          </a:xfrm>
          <a:prstGeom prst="rect">
            <a:avLst/>
          </a:prstGeom>
          <a:solidFill>
            <a:srgbClr val="305480"/>
          </a:solidFill>
          <a:ln>
            <a:solidFill>
              <a:srgbClr val="2C4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Air </a:t>
            </a:r>
            <a:r>
              <a:rPr lang="fr-FR" dirty="0" err="1" smtClean="0"/>
              <a:t>shower</a:t>
            </a:r>
            <a:r>
              <a:rPr lang="fr-FR" dirty="0" smtClean="0"/>
              <a:t> + radio simulation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87824" y="2370366"/>
            <a:ext cx="5903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ZHAireS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or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Conex+EVA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. ~8 10</a:t>
            </a:r>
            <a:r>
              <a:rPr lang="fr-FR" sz="1600" b="1" baseline="30000" dirty="0" smtClean="0">
                <a:solidFill>
                  <a:schemeClr val="accent5">
                    <a:lumMod val="75000"/>
                  </a:schemeClr>
                </a:solidFill>
              </a:rPr>
              <a:t>6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simulation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so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far (and running)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79712" y="2874708"/>
            <a:ext cx="1300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E [V/m] @ </a:t>
            </a:r>
          </a:p>
          <a:p>
            <a:r>
              <a:rPr lang="fr-FR" sz="1200" dirty="0" err="1" smtClean="0"/>
              <a:t>antenna</a:t>
            </a:r>
            <a:r>
              <a:rPr lang="fr-FR" sz="1200" dirty="0" smtClean="0"/>
              <a:t> positions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39552" y="3284984"/>
            <a:ext cx="18722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Antenna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 simulation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87824" y="3450486"/>
            <a:ext cx="1296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NEC2 code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979712" y="3943942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Voltage [V] @</a:t>
            </a:r>
          </a:p>
          <a:p>
            <a:r>
              <a:rPr lang="fr-FR" sz="1200" dirty="0" smtClean="0"/>
              <a:t> </a:t>
            </a:r>
            <a:r>
              <a:rPr lang="fr-FR" sz="1200" dirty="0" err="1" smtClean="0"/>
              <a:t>antenna</a:t>
            </a:r>
            <a:r>
              <a:rPr lang="fr-FR" sz="1200" dirty="0" smtClean="0"/>
              <a:t> foot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539552" y="4365104"/>
            <a:ext cx="1872208" cy="720080"/>
          </a:xfrm>
          <a:prstGeom prst="rect">
            <a:avLst/>
          </a:prstGeom>
          <a:solidFill>
            <a:srgbClr val="7099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Signal @ ADC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987824" y="400506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Propagation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through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DAQ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chain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at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fixed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random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time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Accolade fermante 14"/>
          <p:cNvSpPr/>
          <p:nvPr/>
        </p:nvSpPr>
        <p:spPr>
          <a:xfrm>
            <a:off x="6012160" y="3645024"/>
            <a:ext cx="216024" cy="1800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6339542" y="4343332"/>
            <a:ext cx="1832858" cy="400110"/>
          </a:xfrm>
          <a:prstGeom prst="rect">
            <a:avLst/>
          </a:prstGeom>
          <a:noFill/>
          <a:ln w="28575">
            <a:solidFill>
              <a:srgbClr val="7099CA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</a:rPr>
              <a:t>Calibration: g(t)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23728" y="5024209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Voltage [LSB] </a:t>
            </a:r>
          </a:p>
          <a:p>
            <a:r>
              <a:rPr lang="fr-FR" sz="1200" dirty="0" smtClean="0"/>
              <a:t>@ DAQ</a:t>
            </a:r>
            <a:endParaRPr lang="en-US" sz="12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771800" y="5694347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Retrieve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noise &amp; computer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status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at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fixed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random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time.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Evaluate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trigger and select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event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if 4+ </a:t>
            </a:r>
            <a:r>
              <a:rPr lang="fr-FR" sz="1600" b="1" dirty="0" err="1" smtClean="0">
                <a:solidFill>
                  <a:schemeClr val="accent5">
                    <a:lumMod val="75000"/>
                  </a:schemeClr>
                </a:solidFill>
              </a:rPr>
              <a:t>antennas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 are OK.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480720" y="5517232"/>
            <a:ext cx="2555776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FF0000"/>
                </a:solidFill>
              </a:rPr>
              <a:t>Selected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simulated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events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inserted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</a:rPr>
              <a:t>in data set. </a:t>
            </a:r>
          </a:p>
          <a:p>
            <a:r>
              <a:rPr lang="fr-FR" sz="1600" b="1" dirty="0" err="1" smtClean="0">
                <a:solidFill>
                  <a:srgbClr val="FF0000"/>
                </a:solidFill>
              </a:rPr>
              <a:t>Perform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blind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analysis</a:t>
            </a:r>
            <a:r>
              <a:rPr lang="fr-FR" sz="1600" b="1" dirty="0" smtClean="0">
                <a:solidFill>
                  <a:srgbClr val="FF0000"/>
                </a:solidFill>
              </a:rPr>
              <a:t>. </a:t>
            </a:r>
            <a:r>
              <a:rPr lang="fr-FR" sz="1600" b="1" dirty="0" err="1" smtClean="0">
                <a:solidFill>
                  <a:srgbClr val="FF0000"/>
                </a:solidFill>
              </a:rPr>
              <a:t>Completed</a:t>
            </a:r>
            <a:r>
              <a:rPr lang="fr-FR" sz="1600" b="1" dirty="0" smtClean="0">
                <a:solidFill>
                  <a:srgbClr val="FF0000"/>
                </a:solidFill>
              </a:rPr>
              <a:t> on 80 </a:t>
            </a:r>
            <a:r>
              <a:rPr lang="fr-FR" sz="1600" b="1" dirty="0" err="1" smtClean="0">
                <a:solidFill>
                  <a:srgbClr val="FF0000"/>
                </a:solidFill>
              </a:rPr>
              <a:t>days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subset</a:t>
            </a:r>
            <a:r>
              <a:rPr lang="fr-FR" sz="1600" b="1" dirty="0" smtClean="0">
                <a:solidFill>
                  <a:srgbClr val="FF0000"/>
                </a:solidFill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</a:rPr>
              <a:t>so</a:t>
            </a:r>
            <a:r>
              <a:rPr lang="fr-FR" sz="1600" b="1" dirty="0" smtClean="0">
                <a:solidFill>
                  <a:srgbClr val="FF0000"/>
                </a:solidFill>
              </a:rPr>
              <a:t> far.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Flèche droite rayée 22"/>
          <p:cNvSpPr/>
          <p:nvPr/>
        </p:nvSpPr>
        <p:spPr>
          <a:xfrm>
            <a:off x="6116826" y="5794378"/>
            <a:ext cx="360040" cy="847547"/>
          </a:xfrm>
          <a:prstGeom prst="striped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2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6" y="44624"/>
            <a:ext cx="5970240" cy="447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5076056" y="3501008"/>
            <a:ext cx="4464496" cy="3208977"/>
            <a:chOff x="5436096" y="3757682"/>
            <a:chExt cx="3840394" cy="2880295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757682"/>
              <a:ext cx="3840394" cy="2880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5990278" y="4077072"/>
              <a:ext cx="1691764" cy="8287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TREND </a:t>
              </a:r>
              <a:r>
                <a:rPr lang="fr-FR" dirty="0" err="1" smtClean="0"/>
                <a:t>antenna</a:t>
              </a:r>
              <a:r>
                <a:rPr lang="fr-FR" dirty="0" smtClean="0"/>
                <a:t> </a:t>
              </a:r>
            </a:p>
            <a:p>
              <a:r>
                <a:rPr lang="fr-FR" dirty="0" err="1" smtClean="0"/>
                <a:t>Galactic</a:t>
              </a:r>
              <a:r>
                <a:rPr lang="fr-FR" dirty="0" smtClean="0"/>
                <a:t> simulation</a:t>
              </a:r>
            </a:p>
            <a:p>
              <a:r>
                <a:rPr lang="fr-FR" dirty="0"/>
                <a:t>EW </a:t>
              </a:r>
              <a:r>
                <a:rPr lang="fr-FR" dirty="0" smtClean="0"/>
                <a:t>polarisation</a:t>
              </a:r>
              <a:endParaRPr lang="fr-FR" dirty="0"/>
            </a:p>
          </p:txBody>
        </p:sp>
      </p:grp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t="51126" r="6032" b="3029"/>
          <a:stretch/>
        </p:blipFill>
        <p:spPr>
          <a:xfrm>
            <a:off x="342378" y="4005064"/>
            <a:ext cx="4752528" cy="2014396"/>
          </a:xfr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12621" y="44624"/>
            <a:ext cx="4104456" cy="1066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TREND calibration</a:t>
            </a:r>
            <a:br>
              <a:rPr lang="fr-FR" dirty="0" smtClean="0"/>
            </a:br>
            <a:r>
              <a:rPr lang="fr-FR" sz="2200" dirty="0" smtClean="0"/>
              <a:t>[S. Le </a:t>
            </a:r>
            <a:r>
              <a:rPr lang="fr-FR" sz="2200" dirty="0" err="1" smtClean="0"/>
              <a:t>Coz</a:t>
            </a:r>
            <a:r>
              <a:rPr lang="fr-FR" sz="2200" dirty="0" smtClean="0"/>
              <a:t>, V. </a:t>
            </a:r>
            <a:r>
              <a:rPr lang="fr-FR" sz="2200" dirty="0" err="1" smtClean="0"/>
              <a:t>Niess</a:t>
            </a:r>
            <a:r>
              <a:rPr lang="fr-FR" sz="2200" dirty="0" smtClean="0"/>
              <a:t>]</a:t>
            </a:r>
            <a:endParaRPr lang="en-US" sz="2200" dirty="0"/>
          </a:p>
        </p:txBody>
      </p:sp>
      <p:sp>
        <p:nvSpPr>
          <p:cNvPr id="2" name="ZoneTexte 1"/>
          <p:cNvSpPr txBox="1"/>
          <p:nvPr/>
        </p:nvSpPr>
        <p:spPr>
          <a:xfrm>
            <a:off x="512621" y="3573016"/>
            <a:ext cx="441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95MHz </a:t>
            </a:r>
            <a:r>
              <a:rPr lang="fr-FR" dirty="0" err="1"/>
              <a:t>s</a:t>
            </a:r>
            <a:r>
              <a:rPr lang="fr-FR" dirty="0" err="1" smtClean="0"/>
              <a:t>ky</a:t>
            </a:r>
            <a:r>
              <a:rPr lang="fr-FR" dirty="0" smtClean="0"/>
              <a:t> in TREND </a:t>
            </a:r>
            <a:r>
              <a:rPr lang="fr-FR" dirty="0" err="1" smtClean="0"/>
              <a:t>antenna</a:t>
            </a:r>
            <a:r>
              <a:rPr lang="fr-FR" dirty="0" smtClean="0"/>
              <a:t> </a:t>
            </a:r>
            <a:r>
              <a:rPr lang="fr-FR" dirty="0" err="1" smtClean="0"/>
              <a:t>FoV</a:t>
            </a:r>
            <a:r>
              <a:rPr lang="fr-FR" dirty="0" smtClean="0"/>
              <a:t> @ 18h LST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01F4-F9CE-4073-B52E-8C4E45F94689}" type="slidenum">
              <a:rPr lang="fr-FR" smtClean="0"/>
              <a:t>8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580112" y="260648"/>
            <a:ext cx="35638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In </a:t>
            </a:r>
            <a:r>
              <a:rPr lang="fr-FR" sz="2400" dirty="0"/>
              <a:t>TREND </a:t>
            </a:r>
            <a:r>
              <a:rPr lang="fr-FR" sz="2400" dirty="0" err="1"/>
              <a:t>frequency</a:t>
            </a:r>
            <a:r>
              <a:rPr lang="fr-FR" sz="2400" dirty="0"/>
              <a:t> </a:t>
            </a:r>
            <a:r>
              <a:rPr lang="fr-FR" sz="2400" dirty="0" smtClean="0"/>
              <a:t>range, </a:t>
            </a:r>
            <a:r>
              <a:rPr lang="fr-FR" sz="2400" dirty="0" err="1" smtClean="0"/>
              <a:t>sky</a:t>
            </a:r>
            <a:r>
              <a:rPr lang="fr-FR" sz="2400" dirty="0" smtClean="0"/>
              <a:t> </a:t>
            </a:r>
            <a:r>
              <a:rPr lang="fr-FR" sz="2400" dirty="0" err="1" smtClean="0"/>
              <a:t>emission</a:t>
            </a:r>
            <a:r>
              <a:rPr lang="fr-FR" sz="2400" dirty="0" smtClean="0"/>
              <a:t> </a:t>
            </a:r>
            <a:r>
              <a:rPr lang="fr-FR" sz="2400" dirty="0" err="1" smtClean="0"/>
              <a:t>highly</a:t>
            </a:r>
            <a:r>
              <a:rPr lang="fr-FR" sz="2400" dirty="0" smtClean="0"/>
              <a:t> </a:t>
            </a:r>
            <a:r>
              <a:rPr lang="fr-FR" sz="2400" dirty="0" err="1" smtClean="0"/>
              <a:t>dominated</a:t>
            </a:r>
            <a:r>
              <a:rPr lang="fr-FR" sz="2400" dirty="0" smtClean="0"/>
              <a:t> by </a:t>
            </a:r>
            <a:r>
              <a:rPr lang="fr-FR" sz="2400" dirty="0" err="1" smtClean="0"/>
              <a:t>Galactic</a:t>
            </a:r>
            <a:r>
              <a:rPr lang="fr-FR" sz="2400" dirty="0" smtClean="0"/>
              <a:t> plane radiation.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well</a:t>
            </a:r>
            <a:r>
              <a:rPr lang="fr-FR" sz="2400" dirty="0" smtClean="0"/>
              <a:t> </a:t>
            </a:r>
            <a:r>
              <a:rPr lang="fr-FR" sz="2400" dirty="0" err="1" smtClean="0"/>
              <a:t>known</a:t>
            </a:r>
            <a:r>
              <a:rPr lang="fr-FR" sz="2400" dirty="0" smtClean="0"/>
              <a:t> </a:t>
            </a:r>
            <a:r>
              <a:rPr lang="fr-FR" sz="2400" dirty="0" smtClean="0">
                <a:sym typeface="Wingdings" panose="05000000000000000000" pitchFamily="2" charset="2"/>
              </a:rPr>
              <a:t> </a:t>
            </a:r>
            <a:r>
              <a:rPr lang="fr-FR" sz="2400" dirty="0" err="1">
                <a:sym typeface="Wingdings" panose="05000000000000000000" pitchFamily="2" charset="2"/>
              </a:rPr>
              <a:t>p</a:t>
            </a:r>
            <a:r>
              <a:rPr lang="fr-FR" sz="2400" dirty="0" err="1" smtClean="0"/>
              <a:t>rovides</a:t>
            </a:r>
            <a:r>
              <a:rPr lang="fr-FR" sz="2400" dirty="0" smtClean="0"/>
              <a:t> a stable  &amp; </a:t>
            </a:r>
            <a:r>
              <a:rPr lang="fr-FR" sz="2400" dirty="0" err="1" smtClean="0"/>
              <a:t>periodic</a:t>
            </a:r>
            <a:r>
              <a:rPr lang="fr-FR" sz="2400" dirty="0" smtClean="0"/>
              <a:t> source for calibration &amp; monitoring.</a:t>
            </a:r>
            <a:endParaRPr lang="en-US" sz="24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59406" y="6068913"/>
            <a:ext cx="5376690" cy="664534"/>
            <a:chOff x="136980" y="6068913"/>
            <a:chExt cx="5376690" cy="664534"/>
          </a:xfrm>
        </p:grpSpPr>
        <p:grpSp>
          <p:nvGrpSpPr>
            <p:cNvPr id="10" name="Groupe 9"/>
            <p:cNvGrpSpPr/>
            <p:nvPr/>
          </p:nvGrpSpPr>
          <p:grpSpPr>
            <a:xfrm>
              <a:off x="179512" y="6156919"/>
              <a:ext cx="5334158" cy="512730"/>
              <a:chOff x="395536" y="6021063"/>
              <a:chExt cx="6560289" cy="648586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665" t="74365" r="19290" b="16139"/>
              <a:stretch/>
            </p:blipFill>
            <p:spPr bwMode="auto">
              <a:xfrm>
                <a:off x="395536" y="6021063"/>
                <a:ext cx="6560289" cy="648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5508104" y="6021063"/>
                <a:ext cx="1154758" cy="135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36980" y="6068913"/>
              <a:ext cx="5334158" cy="66453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35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69"/>
          <a:stretch/>
        </p:blipFill>
        <p:spPr>
          <a:xfrm>
            <a:off x="144064" y="3645024"/>
            <a:ext cx="3672222" cy="3104232"/>
          </a:xfrm>
        </p:spPr>
      </p:pic>
      <p:sp>
        <p:nvSpPr>
          <p:cNvPr id="9" name="ZoneTexte 8"/>
          <p:cNvSpPr txBox="1"/>
          <p:nvPr/>
        </p:nvSpPr>
        <p:spPr>
          <a:xfrm>
            <a:off x="578737" y="3994178"/>
            <a:ext cx="2006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TREND monitoring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data @ DAQ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Antenna</a:t>
            </a:r>
            <a:r>
              <a:rPr lang="fr-FR" b="1" dirty="0" smtClean="0">
                <a:solidFill>
                  <a:srgbClr val="FF0000"/>
                </a:solidFill>
              </a:rPr>
              <a:t> 105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March 19-20, 2012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73956" y="1117906"/>
            <a:ext cx="3851920" cy="2748560"/>
            <a:chOff x="5543279" y="3757682"/>
            <a:chExt cx="3840394" cy="288029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3279" y="3757682"/>
              <a:ext cx="3840394" cy="2880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11"/>
            <p:cNvSpPr txBox="1"/>
            <p:nvPr/>
          </p:nvSpPr>
          <p:spPr>
            <a:xfrm>
              <a:off x="6007804" y="4054256"/>
              <a:ext cx="2000763" cy="9675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7099CA"/>
                  </a:solidFill>
                </a:rPr>
                <a:t>TREND </a:t>
              </a:r>
              <a:r>
                <a:rPr lang="fr-FR" b="1" dirty="0" err="1">
                  <a:solidFill>
                    <a:srgbClr val="7099CA"/>
                  </a:solidFill>
                </a:rPr>
                <a:t>antenna</a:t>
              </a:r>
              <a:r>
                <a:rPr lang="fr-FR" b="1" dirty="0">
                  <a:solidFill>
                    <a:srgbClr val="7099CA"/>
                  </a:solidFill>
                </a:rPr>
                <a:t> </a:t>
              </a:r>
            </a:p>
            <a:p>
              <a:r>
                <a:rPr lang="fr-FR" b="1" dirty="0" err="1">
                  <a:solidFill>
                    <a:srgbClr val="7099CA"/>
                  </a:solidFill>
                </a:rPr>
                <a:t>Galactic</a:t>
              </a:r>
              <a:r>
                <a:rPr lang="fr-FR" b="1" dirty="0">
                  <a:solidFill>
                    <a:srgbClr val="7099CA"/>
                  </a:solidFill>
                </a:rPr>
                <a:t> </a:t>
              </a:r>
              <a:r>
                <a:rPr lang="fr-FR" b="1" dirty="0" smtClean="0">
                  <a:solidFill>
                    <a:srgbClr val="7099CA"/>
                  </a:solidFill>
                </a:rPr>
                <a:t>simulation</a:t>
              </a:r>
            </a:p>
            <a:p>
              <a:r>
                <a:rPr lang="fr-FR" b="1" dirty="0" smtClean="0">
                  <a:solidFill>
                    <a:srgbClr val="7099CA"/>
                  </a:solidFill>
                </a:rPr>
                <a:t>@ </a:t>
              </a:r>
              <a:r>
                <a:rPr lang="fr-FR" b="1" dirty="0" err="1" smtClean="0">
                  <a:solidFill>
                    <a:srgbClr val="7099CA"/>
                  </a:solidFill>
                </a:rPr>
                <a:t>antenna</a:t>
              </a:r>
              <a:r>
                <a:rPr lang="fr-FR" b="1" dirty="0" smtClean="0">
                  <a:solidFill>
                    <a:srgbClr val="7099CA"/>
                  </a:solidFill>
                </a:rPr>
                <a:t> foot</a:t>
              </a:r>
              <a:endParaRPr lang="fr-FR" b="1" dirty="0">
                <a:solidFill>
                  <a:srgbClr val="7099CA"/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532432" y="957516"/>
            <a:ext cx="4629891" cy="5999876"/>
            <a:chOff x="4532432" y="957516"/>
            <a:chExt cx="4629891" cy="5999876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432" y="957516"/>
              <a:ext cx="4629891" cy="5999876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5148064" y="1412776"/>
              <a:ext cx="24334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TREND monitoring data</a:t>
              </a:r>
            </a:p>
            <a:p>
              <a:r>
                <a:rPr lang="fr-FR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Galactic</a:t>
              </a:r>
              <a:r>
                <a:rPr lang="fr-FR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fr-FR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sim</a:t>
              </a:r>
              <a:r>
                <a:rPr lang="fr-FR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signal x g 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6" name="Flèche droite rayée 15"/>
          <p:cNvSpPr/>
          <p:nvPr/>
        </p:nvSpPr>
        <p:spPr>
          <a:xfrm>
            <a:off x="3352281" y="2060848"/>
            <a:ext cx="2360302" cy="12241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x</a:t>
            </a:r>
            <a:r>
              <a:rPr lang="fr-FR" dirty="0" smtClean="0"/>
              <a:t> gain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TREND calibration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1203</Words>
  <Application>Microsoft Office PowerPoint</Application>
  <PresentationFormat>Affichage à l'écran (4:3)</PresentationFormat>
  <Paragraphs>246</Paragraphs>
  <Slides>18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Autonomous detection of air showers with the TREND radio-array</vt:lpstr>
      <vt:lpstr>Autonomous  radio-detection</vt:lpstr>
      <vt:lpstr>Présentation PowerPoint</vt:lpstr>
      <vt:lpstr>Radio background</vt:lpstr>
      <vt:lpstr>Discriminating parameters</vt:lpstr>
      <vt:lpstr>TREND EAS  candidates</vt:lpstr>
      <vt:lpstr>TREND real-time event simulation</vt:lpstr>
      <vt:lpstr>TREND calibration [S. Le Coz, V. Niess]</vt:lpstr>
      <vt:lpstr>TREND calibration</vt:lpstr>
      <vt:lpstr>Results</vt:lpstr>
      <vt:lpstr>Présentation PowerPoint</vt:lpstr>
      <vt:lpstr>TREND issues</vt:lpstr>
      <vt:lpstr>Next steps</vt:lpstr>
      <vt:lpstr>Présentation PowerPoint</vt:lpstr>
      <vt:lpstr>Présentation PowerPoint</vt:lpstr>
      <vt:lpstr>Cut efficiency </vt:lpstr>
      <vt:lpstr>Radio background</vt:lpstr>
      <vt:lpstr>Direction distribution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lpnhe</dc:creator>
  <cp:lastModifiedBy>lpnhe</cp:lastModifiedBy>
  <cp:revision>107</cp:revision>
  <dcterms:created xsi:type="dcterms:W3CDTF">2017-08-09T03:53:29Z</dcterms:created>
  <dcterms:modified xsi:type="dcterms:W3CDTF">2017-08-10T04:24:22Z</dcterms:modified>
</cp:coreProperties>
</file>